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312" r:id="rId6"/>
    <p:sldId id="257" r:id="rId7"/>
    <p:sldId id="275" r:id="rId8"/>
    <p:sldId id="290" r:id="rId9"/>
    <p:sldId id="289" r:id="rId10"/>
    <p:sldId id="291" r:id="rId11"/>
    <p:sldId id="292" r:id="rId12"/>
    <p:sldId id="293" r:id="rId13"/>
    <p:sldId id="309" r:id="rId14"/>
    <p:sldId id="308" r:id="rId15"/>
    <p:sldId id="313" r:id="rId16"/>
    <p:sldId id="261" r:id="rId17"/>
    <p:sldId id="294" r:id="rId18"/>
    <p:sldId id="295" r:id="rId19"/>
    <p:sldId id="296" r:id="rId20"/>
    <p:sldId id="306" r:id="rId21"/>
    <p:sldId id="297" r:id="rId22"/>
    <p:sldId id="298" r:id="rId23"/>
    <p:sldId id="299" r:id="rId24"/>
    <p:sldId id="300" r:id="rId25"/>
    <p:sldId id="301" r:id="rId26"/>
    <p:sldId id="307" r:id="rId27"/>
    <p:sldId id="276" r:id="rId28"/>
    <p:sldId id="303" r:id="rId29"/>
    <p:sldId id="304" r:id="rId30"/>
    <p:sldId id="305" r:id="rId31"/>
    <p:sldId id="264" r:id="rId3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4464B-4049-CB30-F4A6-4BFE174F76F1}" name="Lusty, Megan" initials="LM" userId="S::MLusty@gov.nu.ca::23397521-fc92-4ac2-8bc0-6d3efb5a1d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1" autoAdjust="0"/>
    <p:restoredTop sz="78640" autoAdjust="0"/>
  </p:normalViewPr>
  <p:slideViewPr>
    <p:cSldViewPr>
      <p:cViewPr varScale="1">
        <p:scale>
          <a:sx n="60" d="100"/>
          <a:sy n="60" d="100"/>
        </p:scale>
        <p:origin x="2100" y="6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0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2022-02-11</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3</a:t>
            </a:fld>
            <a:endParaRPr lang="en-CA" dirty="0"/>
          </a:p>
        </p:txBody>
      </p:sp>
    </p:spTree>
    <p:extLst>
      <p:ext uri="{BB962C8B-B14F-4D97-AF65-F5344CB8AC3E}">
        <p14:creationId xmlns:p14="http://schemas.microsoft.com/office/powerpoint/2010/main" val="356130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13</a:t>
            </a:fld>
            <a:endParaRPr lang="en-CA"/>
          </a:p>
        </p:txBody>
      </p:sp>
    </p:spTree>
    <p:extLst>
      <p:ext uri="{BB962C8B-B14F-4D97-AF65-F5344CB8AC3E}">
        <p14:creationId xmlns:p14="http://schemas.microsoft.com/office/powerpoint/2010/main" val="300145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14</a:t>
            </a:fld>
            <a:endParaRPr lang="en-CA"/>
          </a:p>
        </p:txBody>
      </p:sp>
    </p:spTree>
    <p:extLst>
      <p:ext uri="{BB962C8B-B14F-4D97-AF65-F5344CB8AC3E}">
        <p14:creationId xmlns:p14="http://schemas.microsoft.com/office/powerpoint/2010/main" val="329229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15</a:t>
            </a:fld>
            <a:endParaRPr lang="en-CA"/>
          </a:p>
        </p:txBody>
      </p:sp>
    </p:spTree>
    <p:extLst>
      <p:ext uri="{BB962C8B-B14F-4D97-AF65-F5344CB8AC3E}">
        <p14:creationId xmlns:p14="http://schemas.microsoft.com/office/powerpoint/2010/main" val="327902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16</a:t>
            </a:fld>
            <a:endParaRPr lang="en-CA"/>
          </a:p>
        </p:txBody>
      </p:sp>
    </p:spTree>
    <p:extLst>
      <p:ext uri="{BB962C8B-B14F-4D97-AF65-F5344CB8AC3E}">
        <p14:creationId xmlns:p14="http://schemas.microsoft.com/office/powerpoint/2010/main" val="110122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17</a:t>
            </a:fld>
            <a:endParaRPr lang="en-CA"/>
          </a:p>
        </p:txBody>
      </p:sp>
    </p:spTree>
    <p:extLst>
      <p:ext uri="{BB962C8B-B14F-4D97-AF65-F5344CB8AC3E}">
        <p14:creationId xmlns:p14="http://schemas.microsoft.com/office/powerpoint/2010/main" val="359036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18</a:t>
            </a:fld>
            <a:endParaRPr lang="en-CA"/>
          </a:p>
        </p:txBody>
      </p:sp>
    </p:spTree>
    <p:extLst>
      <p:ext uri="{BB962C8B-B14F-4D97-AF65-F5344CB8AC3E}">
        <p14:creationId xmlns:p14="http://schemas.microsoft.com/office/powerpoint/2010/main" val="1377230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19</a:t>
            </a:fld>
            <a:endParaRPr lang="en-CA"/>
          </a:p>
        </p:txBody>
      </p:sp>
    </p:spTree>
    <p:extLst>
      <p:ext uri="{BB962C8B-B14F-4D97-AF65-F5344CB8AC3E}">
        <p14:creationId xmlns:p14="http://schemas.microsoft.com/office/powerpoint/2010/main" val="78544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20</a:t>
            </a:fld>
            <a:endParaRPr lang="en-CA"/>
          </a:p>
        </p:txBody>
      </p:sp>
    </p:spTree>
    <p:extLst>
      <p:ext uri="{BB962C8B-B14F-4D97-AF65-F5344CB8AC3E}">
        <p14:creationId xmlns:p14="http://schemas.microsoft.com/office/powerpoint/2010/main" val="2438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21</a:t>
            </a:fld>
            <a:endParaRPr lang="en-CA"/>
          </a:p>
        </p:txBody>
      </p:sp>
    </p:spTree>
    <p:extLst>
      <p:ext uri="{BB962C8B-B14F-4D97-AF65-F5344CB8AC3E}">
        <p14:creationId xmlns:p14="http://schemas.microsoft.com/office/powerpoint/2010/main" val="690413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22</a:t>
            </a:fld>
            <a:endParaRPr lang="en-CA"/>
          </a:p>
        </p:txBody>
      </p:sp>
    </p:spTree>
    <p:extLst>
      <p:ext uri="{BB962C8B-B14F-4D97-AF65-F5344CB8AC3E}">
        <p14:creationId xmlns:p14="http://schemas.microsoft.com/office/powerpoint/2010/main" val="315604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4</a:t>
            </a:fld>
            <a:endParaRPr lang="en-CA"/>
          </a:p>
        </p:txBody>
      </p:sp>
    </p:spTree>
    <p:extLst>
      <p:ext uri="{BB962C8B-B14F-4D97-AF65-F5344CB8AC3E}">
        <p14:creationId xmlns:p14="http://schemas.microsoft.com/office/powerpoint/2010/main" val="153203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23</a:t>
            </a:fld>
            <a:endParaRPr lang="en-CA"/>
          </a:p>
        </p:txBody>
      </p:sp>
    </p:spTree>
    <p:extLst>
      <p:ext uri="{BB962C8B-B14F-4D97-AF65-F5344CB8AC3E}">
        <p14:creationId xmlns:p14="http://schemas.microsoft.com/office/powerpoint/2010/main" val="21025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24</a:t>
            </a:fld>
            <a:endParaRPr lang="en-CA"/>
          </a:p>
        </p:txBody>
      </p:sp>
    </p:spTree>
    <p:extLst>
      <p:ext uri="{BB962C8B-B14F-4D97-AF65-F5344CB8AC3E}">
        <p14:creationId xmlns:p14="http://schemas.microsoft.com/office/powerpoint/2010/main" val="845537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25</a:t>
            </a:fld>
            <a:endParaRPr lang="en-CA"/>
          </a:p>
        </p:txBody>
      </p:sp>
    </p:spTree>
    <p:extLst>
      <p:ext uri="{BB962C8B-B14F-4D97-AF65-F5344CB8AC3E}">
        <p14:creationId xmlns:p14="http://schemas.microsoft.com/office/powerpoint/2010/main" val="177462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26</a:t>
            </a:fld>
            <a:endParaRPr lang="en-CA"/>
          </a:p>
        </p:txBody>
      </p:sp>
    </p:spTree>
    <p:extLst>
      <p:ext uri="{BB962C8B-B14F-4D97-AF65-F5344CB8AC3E}">
        <p14:creationId xmlns:p14="http://schemas.microsoft.com/office/powerpoint/2010/main" val="296168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27</a:t>
            </a:fld>
            <a:endParaRPr lang="en-CA"/>
          </a:p>
        </p:txBody>
      </p:sp>
    </p:spTree>
    <p:extLst>
      <p:ext uri="{BB962C8B-B14F-4D97-AF65-F5344CB8AC3E}">
        <p14:creationId xmlns:p14="http://schemas.microsoft.com/office/powerpoint/2010/main" val="82157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301312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6</a:t>
            </a:fld>
            <a:endParaRPr lang="en-CA"/>
          </a:p>
        </p:txBody>
      </p:sp>
    </p:spTree>
    <p:extLst>
      <p:ext uri="{BB962C8B-B14F-4D97-AF65-F5344CB8AC3E}">
        <p14:creationId xmlns:p14="http://schemas.microsoft.com/office/powerpoint/2010/main" val="214794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338437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8</a:t>
            </a:fld>
            <a:endParaRPr lang="en-CA"/>
          </a:p>
        </p:txBody>
      </p:sp>
    </p:spTree>
    <p:extLst>
      <p:ext uri="{BB962C8B-B14F-4D97-AF65-F5344CB8AC3E}">
        <p14:creationId xmlns:p14="http://schemas.microsoft.com/office/powerpoint/2010/main" val="25977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322653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238587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152223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2022-02-11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2022-02-11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2022-02-11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2022-02-11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2022-02-11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2022-02-11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2022-02-11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2022-02-11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4276" y="2816932"/>
            <a:ext cx="4392488" cy="1224136"/>
          </a:xfrm>
        </p:spPr>
        <p:txBody>
          <a:bodyPr>
            <a:normAutofit fontScale="90000"/>
          </a:bodyPr>
          <a:lstStyle/>
          <a:p>
            <a:pPr algn="l"/>
            <a:r>
              <a:rPr lang="fr-FR" sz="3200" b="1" dirty="0">
                <a:solidFill>
                  <a:schemeClr val="bg1"/>
                </a:solidFill>
                <a:latin typeface="Arial" pitchFamily="34" charset="0"/>
                <a:cs typeface="Arial" pitchFamily="34" charset="0"/>
              </a:rPr>
              <a:t>Office des eaux du Nunavut </a:t>
            </a:r>
            <a:br>
              <a:rPr lang="fr-FR" sz="3200" b="1" dirty="0">
                <a:solidFill>
                  <a:schemeClr val="bg1"/>
                </a:solidFill>
                <a:latin typeface="Arial" pitchFamily="34" charset="0"/>
                <a:cs typeface="Arial" pitchFamily="34" charset="0"/>
              </a:rPr>
            </a:br>
            <a:r>
              <a:rPr lang="fr-FR" sz="3200" b="1" dirty="0">
                <a:solidFill>
                  <a:schemeClr val="bg1"/>
                </a:solidFill>
                <a:latin typeface="Arial" pitchFamily="34" charset="0"/>
                <a:cs typeface="Arial" pitchFamily="34" charset="0"/>
              </a:rPr>
              <a:t>Assemblée publique</a:t>
            </a:r>
          </a:p>
        </p:txBody>
      </p:sp>
      <p:sp>
        <p:nvSpPr>
          <p:cNvPr id="3" name="Subtitle 2"/>
          <p:cNvSpPr>
            <a:spLocks noGrp="1"/>
          </p:cNvSpPr>
          <p:nvPr>
            <p:ph type="subTitle" idx="1"/>
          </p:nvPr>
        </p:nvSpPr>
        <p:spPr>
          <a:xfrm>
            <a:off x="2484276" y="4509120"/>
            <a:ext cx="5112060" cy="1752600"/>
          </a:xfrm>
        </p:spPr>
        <p:txBody>
          <a:bodyPr>
            <a:normAutofit/>
          </a:bodyPr>
          <a:lstStyle/>
          <a:p>
            <a:pPr algn="l"/>
            <a:r>
              <a:rPr lang="fr-FR" sz="2400" dirty="0">
                <a:solidFill>
                  <a:schemeClr val="bg1"/>
                </a:solidFill>
                <a:latin typeface="Arial" pitchFamily="34" charset="0"/>
                <a:cs typeface="Arial" pitchFamily="34" charset="0"/>
              </a:rPr>
              <a:t>Renouvèlement et modification du permis d’utilisation des eaux </a:t>
            </a:r>
          </a:p>
          <a:p>
            <a:pPr algn="l"/>
            <a:r>
              <a:rPr lang="en-US" sz="2400" dirty="0">
                <a:solidFill>
                  <a:schemeClr val="bg1"/>
                </a:solidFill>
                <a:latin typeface="Arial" pitchFamily="34" charset="0"/>
                <a:cs typeface="Arial" pitchFamily="34" charset="0"/>
              </a:rPr>
              <a:t>Coral </a:t>
            </a:r>
            <a:r>
              <a:rPr lang="en-US" sz="2400" dirty="0" err="1">
                <a:solidFill>
                  <a:schemeClr val="bg1"/>
                </a:solidFill>
                <a:latin typeface="Arial" pitchFamily="34" charset="0"/>
                <a:cs typeface="Arial" pitchFamily="34" charset="0"/>
              </a:rPr>
              <a:t>Harbour</a:t>
            </a:r>
            <a:r>
              <a:rPr lang="en-US" sz="2400" dirty="0">
                <a:solidFill>
                  <a:schemeClr val="bg1"/>
                </a:solidFill>
                <a:latin typeface="Arial" pitchFamily="34" charset="0"/>
                <a:cs typeface="Arial" pitchFamily="34" charset="0"/>
              </a:rPr>
              <a:t> </a:t>
            </a:r>
          </a:p>
          <a:p>
            <a:pPr algn="l"/>
            <a:r>
              <a:rPr lang="en-US" sz="2400" dirty="0">
                <a:solidFill>
                  <a:schemeClr val="bg1"/>
                </a:solidFill>
                <a:latin typeface="Arial" pitchFamily="34" charset="0"/>
                <a:cs typeface="Arial" pitchFamily="34" charset="0"/>
              </a:rPr>
              <a:t>3AM-COR----</a:t>
            </a: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Programme </a:t>
            </a:r>
            <a:r>
              <a:rPr lang="en-CA" b="1" dirty="0" err="1">
                <a:solidFill>
                  <a:srgbClr val="D8491F"/>
                </a:solidFill>
                <a:latin typeface="Arial" pitchFamily="34" charset="0"/>
                <a:cs typeface="Arial" pitchFamily="34" charset="0"/>
              </a:rPr>
              <a:t>d’échantillonnage</a:t>
            </a:r>
            <a:r>
              <a:rPr lang="en-CA" b="1" dirty="0">
                <a:solidFill>
                  <a:srgbClr val="D8491F"/>
                </a:solidFill>
                <a:latin typeface="Arial" pitchFamily="34" charset="0"/>
                <a:cs typeface="Arial" pitchFamily="34" charset="0"/>
              </a:rPr>
              <a:t> </a:t>
            </a: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1658479497"/>
              </p:ext>
            </p:extLst>
          </p:nvPr>
        </p:nvGraphicFramePr>
        <p:xfrm>
          <a:off x="499707" y="1290789"/>
          <a:ext cx="7990325" cy="4841790"/>
        </p:xfrm>
        <a:graphic>
          <a:graphicData uri="http://schemas.openxmlformats.org/drawingml/2006/table">
            <a:tbl>
              <a:tblPr firstRow="1" bandRow="1">
                <a:tableStyleId>{5C22544A-7EE6-4342-B048-85BDC9FD1C3A}</a:tableStyleId>
              </a:tblPr>
              <a:tblGrid>
                <a:gridCol w="1446784">
                  <a:extLst>
                    <a:ext uri="{9D8B030D-6E8A-4147-A177-3AD203B41FA5}">
                      <a16:colId xmlns:a16="http://schemas.microsoft.com/office/drawing/2014/main" val="302411477"/>
                    </a:ext>
                  </a:extLst>
                </a:gridCol>
                <a:gridCol w="3880099">
                  <a:extLst>
                    <a:ext uri="{9D8B030D-6E8A-4147-A177-3AD203B41FA5}">
                      <a16:colId xmlns:a16="http://schemas.microsoft.com/office/drawing/2014/main" val="4086495915"/>
                    </a:ext>
                  </a:extLst>
                </a:gridCol>
                <a:gridCol w="2663442">
                  <a:extLst>
                    <a:ext uri="{9D8B030D-6E8A-4147-A177-3AD203B41FA5}">
                      <a16:colId xmlns:a16="http://schemas.microsoft.com/office/drawing/2014/main" val="3088947541"/>
                    </a:ext>
                  </a:extLst>
                </a:gridCol>
              </a:tblGrid>
              <a:tr h="401689">
                <a:tc>
                  <a:txBody>
                    <a:bodyPr/>
                    <a:lstStyle/>
                    <a:p>
                      <a:r>
                        <a:rPr lang="en-AU"/>
                        <a:t>Station</a:t>
                      </a:r>
                      <a:endParaRPr lang="en-CA" dirty="0"/>
                    </a:p>
                  </a:txBody>
                  <a:tcPr>
                    <a:lnB w="12700" cap="flat" cmpd="sng" algn="ctr">
                      <a:solidFill>
                        <a:schemeClr val="tx1"/>
                      </a:solidFill>
                      <a:prstDash val="solid"/>
                      <a:round/>
                      <a:headEnd type="none" w="med" len="med"/>
                      <a:tailEnd type="none" w="med" len="med"/>
                    </a:lnB>
                  </a:tcPr>
                </a:tc>
                <a:tc>
                  <a:txBody>
                    <a:bodyPr/>
                    <a:lstStyle/>
                    <a:p>
                      <a:r>
                        <a:rPr lang="en-AU"/>
                        <a:t>Description</a:t>
                      </a:r>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err="1"/>
                        <a:t>Fréquence</a:t>
                      </a:r>
                      <a:endParaRPr lang="en-CA"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401689">
                <a:tc>
                  <a:txBody>
                    <a:bodyPr/>
                    <a:lstStyle/>
                    <a:p>
                      <a:r>
                        <a:rPr lang="en-AU"/>
                        <a:t>COR-1</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a:t>Eau potable de la rivière Post</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AU" dirty="0" err="1"/>
                        <a:t>Quotidiennement</a:t>
                      </a:r>
                      <a:r>
                        <a:rPr lang="en-AU" dirty="0"/>
                        <a:t>, </a:t>
                      </a:r>
                      <a:r>
                        <a:rPr lang="en-AU" dirty="0" err="1"/>
                        <a:t>mensuellement</a:t>
                      </a:r>
                      <a:r>
                        <a:rPr lang="en-AU" dirty="0"/>
                        <a:t>, </a:t>
                      </a:r>
                      <a:r>
                        <a:rPr lang="en-AU" dirty="0" err="1"/>
                        <a:t>annuellement</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693326">
                <a:tc>
                  <a:txBody>
                    <a:bodyPr/>
                    <a:lstStyle/>
                    <a:p>
                      <a:r>
                        <a:rPr lang="en-AU"/>
                        <a:t>COR-2</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a:t>Point de rejet des camions sanitaires dans la cellule de confinement</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lang="en-CA" dirty="0"/>
                        <a:t>Daily, Monthly, Annually</a:t>
                      </a:r>
                    </a:p>
                    <a:p>
                      <a:endParaRPr lang="en-CA" dirty="0"/>
                    </a:p>
                  </a:txBody>
                  <a:tcPr anchor="ctr"/>
                </a:tc>
                <a:extLst>
                  <a:ext uri="{0D108BD9-81ED-4DB2-BD59-A6C34878D82A}">
                    <a16:rowId xmlns:a16="http://schemas.microsoft.com/office/drawing/2014/main" val="259307775"/>
                  </a:ext>
                </a:extLst>
              </a:tr>
              <a:tr h="693326">
                <a:tc>
                  <a:txBody>
                    <a:bodyPr/>
                    <a:lstStyle/>
                    <a:p>
                      <a:r>
                        <a:rPr lang="en-AU"/>
                        <a:t>COR-3</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a:t>Effluent de la cellule de confinement des eaux usées</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fr-FR" dirty="0"/>
                        <a:t>Pendant le rejet initial des eaux usées à la fonte printanière,</a:t>
                      </a:r>
                    </a:p>
                    <a:p>
                      <a:r>
                        <a:rPr lang="fr-FR" dirty="0"/>
                        <a:t>au milieu de la saison des eaux libres, et</a:t>
                      </a:r>
                    </a:p>
                    <a:p>
                      <a:r>
                        <a:rPr lang="fr-FR" dirty="0"/>
                        <a:t>une fois avant la prise de la glace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401689">
                <a:tc>
                  <a:txBody>
                    <a:bodyPr/>
                    <a:lstStyle/>
                    <a:p>
                      <a:r>
                        <a:rPr lang="en-AU"/>
                        <a:t>COR-4</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a:t>Station de la zone humide</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tc>
                <a:extLst>
                  <a:ext uri="{0D108BD9-81ED-4DB2-BD59-A6C34878D82A}">
                    <a16:rowId xmlns:a16="http://schemas.microsoft.com/office/drawing/2014/main" val="497978387"/>
                  </a:ext>
                </a:extLst>
              </a:tr>
              <a:tr h="489730">
                <a:tc>
                  <a:txBody>
                    <a:bodyPr/>
                    <a:lstStyle/>
                    <a:p>
                      <a:r>
                        <a:rPr lang="en-AU"/>
                        <a:t>COR-5</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a:t>Rejet des eaux usées de la zone humide</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tc>
                <a:extLst>
                  <a:ext uri="{0D108BD9-81ED-4DB2-BD59-A6C34878D82A}">
                    <a16:rowId xmlns:a16="http://schemas.microsoft.com/office/drawing/2014/main" val="1980721534"/>
                  </a:ext>
                </a:extLst>
              </a:tr>
              <a:tr h="693326">
                <a:tc>
                  <a:txBody>
                    <a:bodyPr/>
                    <a:lstStyle/>
                    <a:p>
                      <a:r>
                        <a:rPr lang="en-AU"/>
                        <a:t>COR-6</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a:t>Écoulement de l’installation d’enfouissement de déchets solides</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fr-FR" dirty="0"/>
                        <a:t>Mensuellement pendant les périodes des écoulements observés</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629566"/>
                  </a:ext>
                </a:extLst>
              </a:tr>
              <a:tr h="401689">
                <a:tc>
                  <a:txBody>
                    <a:bodyPr/>
                    <a:lstStyle/>
                    <a:p>
                      <a:r>
                        <a:rPr lang="en-AU"/>
                        <a:t>COR-7</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a:t>Écoulement sous la zone des déchets métalliques</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tc>
                <a:extLst>
                  <a:ext uri="{0D108BD9-81ED-4DB2-BD59-A6C34878D82A}">
                    <a16:rowId xmlns:a16="http://schemas.microsoft.com/office/drawing/2014/main" val="3768058044"/>
                  </a:ext>
                </a:extLst>
              </a:tr>
            </a:tbl>
          </a:graphicData>
        </a:graphic>
      </p:graphicFrame>
    </p:spTree>
    <p:extLst>
      <p:ext uri="{BB962C8B-B14F-4D97-AF65-F5344CB8AC3E}">
        <p14:creationId xmlns:p14="http://schemas.microsoft.com/office/powerpoint/2010/main" val="26385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Programme </a:t>
            </a:r>
            <a:r>
              <a:rPr lang="en-CA" b="1" dirty="0" err="1">
                <a:solidFill>
                  <a:srgbClr val="D8491F"/>
                </a:solidFill>
                <a:latin typeface="Arial" pitchFamily="34" charset="0"/>
                <a:cs typeface="Arial" pitchFamily="34" charset="0"/>
              </a:rPr>
              <a:t>d’échantillonnage</a:t>
            </a:r>
            <a:r>
              <a:rPr lang="en-CA" b="1" dirty="0">
                <a:solidFill>
                  <a:srgbClr val="D8491F"/>
                </a:solidFill>
                <a:latin typeface="Arial" pitchFamily="34" charset="0"/>
                <a:cs typeface="Arial" pitchFamily="34" charset="0"/>
              </a:rPr>
              <a:t> </a:t>
            </a:r>
          </a:p>
        </p:txBody>
      </p:sp>
      <p:pic>
        <p:nvPicPr>
          <p:cNvPr id="3" name="Picture 2">
            <a:extLst>
              <a:ext uri="{FF2B5EF4-FFF2-40B4-BE49-F238E27FC236}">
                <a16:creationId xmlns:a16="http://schemas.microsoft.com/office/drawing/2014/main" id="{25D5E330-E324-44E8-BB3B-E3FA338A2E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8002" y="886599"/>
            <a:ext cx="7387995" cy="5274419"/>
          </a:xfrm>
          <a:prstGeom prst="rect">
            <a:avLst/>
          </a:prstGeom>
        </p:spPr>
      </p:pic>
    </p:spTree>
    <p:extLst>
      <p:ext uri="{BB962C8B-B14F-4D97-AF65-F5344CB8AC3E}">
        <p14:creationId xmlns:p14="http://schemas.microsoft.com/office/powerpoint/2010/main" val="220946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E24A641-2C80-45B1-8A88-69A931F86E21}"/>
              </a:ext>
            </a:extLst>
          </p:cNvPr>
          <p:cNvSpPr txBox="1">
            <a:spLocks/>
          </p:cNvSpPr>
          <p:nvPr/>
        </p:nvSpPr>
        <p:spPr>
          <a:xfrm>
            <a:off x="1115616" y="3429000"/>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50000"/>
                  </a:schemeClr>
                </a:solidFill>
                <a:latin typeface="Arial" pitchFamily="34" charset="0"/>
                <a:cs typeface="Arial" pitchFamily="34" charset="0"/>
              </a:rPr>
              <a:t>Analyse </a:t>
            </a:r>
            <a:r>
              <a:rPr lang="en-CA" b="1" dirty="0" err="1">
                <a:solidFill>
                  <a:schemeClr val="accent6">
                    <a:lumMod val="50000"/>
                  </a:schemeClr>
                </a:solidFill>
                <a:latin typeface="Arial" pitchFamily="34" charset="0"/>
                <a:cs typeface="Arial" pitchFamily="34" charset="0"/>
              </a:rPr>
              <a:t>règlementaire</a:t>
            </a:r>
            <a:endParaRPr lang="en-CA"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79421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899592" y="1347438"/>
            <a:ext cx="7488832" cy="5105898"/>
          </a:xfrm>
        </p:spPr>
        <p:txBody>
          <a:bodyPr>
            <a:normAutofit fontScale="70000" lnSpcReduction="20000"/>
          </a:bodyPr>
          <a:lstStyle/>
          <a:p>
            <a:pPr marL="0" indent="0">
              <a:buNone/>
            </a:pPr>
            <a:r>
              <a:rPr lang="en-CA" b="1" dirty="0"/>
              <a:t>01. Gestion des </a:t>
            </a:r>
            <a:r>
              <a:rPr lang="en-CA" b="1" dirty="0" err="1"/>
              <a:t>boues</a:t>
            </a:r>
            <a:br>
              <a:rPr lang="en-CA" b="1" dirty="0"/>
            </a:br>
            <a:endParaRPr lang="en-CA" b="1" dirty="0"/>
          </a:p>
          <a:p>
            <a:pPr marL="0" indent="0">
              <a:buNone/>
            </a:pPr>
            <a:r>
              <a:rPr lang="en-CA" b="1" dirty="0" err="1"/>
              <a:t>Réponse</a:t>
            </a:r>
            <a:r>
              <a:rPr lang="en-CA" b="1" dirty="0"/>
              <a:t> des SCG:</a:t>
            </a:r>
          </a:p>
          <a:p>
            <a:pPr marL="0" indent="0">
              <a:buNone/>
            </a:pPr>
            <a:r>
              <a:rPr lang="fr-FR" dirty="0"/>
              <a:t>C’est lors de l’inspection annuelle que le niveau des boues est observé au moyen d’une inspection visuelle et il n’a pas été désigné comme étant un problème de conformité.</a:t>
            </a:r>
            <a:br>
              <a:rPr lang="fr-FR" dirty="0"/>
            </a:br>
            <a:endParaRPr lang="en-US" dirty="0"/>
          </a:p>
          <a:p>
            <a:pPr marL="0" indent="0">
              <a:buNone/>
            </a:pPr>
            <a:r>
              <a:rPr lang="fr-FR" dirty="0"/>
              <a:t>La qualité de l’effluent est actuellement surveillée à la sortie d’eau et elle continuera de l’être dans le but d’observer des changements potentiels au fil du temps en raison de l’accumulation de boues. Les banquettes de l’étang sont surveillées tous les étés pour s’assurer de la préservation de la revanche, et que l’effluent continue d’avoir une capacité d’exfiltration. La surveillance des niveaux des boues s’effectue visuellement, s’ils atteignent un niveau compromettant la fonction de l’étang, des activités d’enlèvement des boues seront organisées.</a:t>
            </a:r>
            <a:endParaRPr lang="en-US" dirty="0"/>
          </a:p>
        </p:txBody>
      </p:sp>
    </p:spTree>
    <p:extLst>
      <p:ext uri="{BB962C8B-B14F-4D97-AF65-F5344CB8AC3E}">
        <p14:creationId xmlns:p14="http://schemas.microsoft.com/office/powerpoint/2010/main" val="274468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899592" y="1556792"/>
            <a:ext cx="7385991" cy="4569371"/>
          </a:xfrm>
        </p:spPr>
        <p:txBody>
          <a:bodyPr>
            <a:normAutofit/>
          </a:bodyPr>
          <a:lstStyle/>
          <a:p>
            <a:pPr marL="0" indent="0">
              <a:buNone/>
            </a:pPr>
            <a:r>
              <a:rPr lang="en-CA" sz="2800" b="1" dirty="0"/>
              <a:t>02. </a:t>
            </a:r>
            <a:r>
              <a:rPr lang="fr-FR" sz="2800" b="1" dirty="0"/>
              <a:t>Surveillances des conditions ambiantes pendant l’échantillonnage</a:t>
            </a:r>
          </a:p>
          <a:p>
            <a:pPr marL="0" indent="0">
              <a:buNone/>
            </a:pPr>
            <a:endParaRPr lang="en-CA" sz="2800" b="1" dirty="0"/>
          </a:p>
          <a:p>
            <a:pPr marL="0" indent="0">
              <a:buNone/>
            </a:pPr>
            <a:r>
              <a:rPr lang="en-CA" sz="2800" b="1" dirty="0" err="1"/>
              <a:t>Réponse</a:t>
            </a:r>
            <a:r>
              <a:rPr lang="en-CA" sz="2800" b="1" dirty="0"/>
              <a:t> des SCG:</a:t>
            </a:r>
          </a:p>
          <a:p>
            <a:pPr marL="0" indent="0">
              <a:buNone/>
            </a:pPr>
            <a:r>
              <a:rPr lang="fr-FR" sz="2800" dirty="0"/>
              <a:t>Elles seront incluses pendant la saison d’exploration lors de la mise à jour du plan d’AQ et de CQ. </a:t>
            </a:r>
            <a:endParaRPr lang="en-CA" b="1" dirty="0"/>
          </a:p>
          <a:p>
            <a:endParaRPr lang="en-CA" b="1" dirty="0"/>
          </a:p>
        </p:txBody>
      </p:sp>
    </p:spTree>
    <p:extLst>
      <p:ext uri="{BB962C8B-B14F-4D97-AF65-F5344CB8AC3E}">
        <p14:creationId xmlns:p14="http://schemas.microsoft.com/office/powerpoint/2010/main" val="147473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971600" y="1413172"/>
            <a:ext cx="7715200" cy="4569371"/>
          </a:xfrm>
        </p:spPr>
        <p:txBody>
          <a:bodyPr>
            <a:normAutofit/>
          </a:bodyPr>
          <a:lstStyle/>
          <a:p>
            <a:pPr marL="0" indent="0">
              <a:buNone/>
            </a:pPr>
            <a:r>
              <a:rPr lang="en-CA" sz="2800" b="1" dirty="0"/>
              <a:t>03. </a:t>
            </a:r>
            <a:r>
              <a:rPr lang="fr-FR" sz="2800" b="1" dirty="0"/>
              <a:t>Inclure un blanc de transport avec les échantillons</a:t>
            </a:r>
            <a:endParaRPr lang="en-CA" sz="2800" b="1" dirty="0"/>
          </a:p>
          <a:p>
            <a:pPr marL="0" indent="0">
              <a:buNone/>
            </a:pPr>
            <a:endParaRPr lang="en-CA" sz="2800" b="1" dirty="0"/>
          </a:p>
          <a:p>
            <a:pPr marL="0" indent="0">
              <a:buNone/>
            </a:pPr>
            <a:r>
              <a:rPr lang="en-CA" sz="2800" b="1" dirty="0" err="1"/>
              <a:t>Réponse</a:t>
            </a:r>
            <a:r>
              <a:rPr lang="en-CA" sz="2800" b="1" dirty="0"/>
              <a:t> des SCG:</a:t>
            </a:r>
          </a:p>
          <a:p>
            <a:pPr marL="0" indent="0">
              <a:buNone/>
            </a:pPr>
            <a:r>
              <a:rPr lang="fr-FR" sz="2800" dirty="0"/>
              <a:t>Elles seront incluses pendant la saison d’exploration lors de la mise à jour du plan d’AQ et de CQ. </a:t>
            </a:r>
            <a:endParaRPr lang="en-CA" b="1" dirty="0"/>
          </a:p>
          <a:p>
            <a:endParaRPr lang="en-CA" b="1" dirty="0"/>
          </a:p>
        </p:txBody>
      </p:sp>
    </p:spTree>
    <p:extLst>
      <p:ext uri="{BB962C8B-B14F-4D97-AF65-F5344CB8AC3E}">
        <p14:creationId xmlns:p14="http://schemas.microsoft.com/office/powerpoint/2010/main" val="196461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827584" y="1309867"/>
            <a:ext cx="7416824" cy="5301208"/>
          </a:xfrm>
        </p:spPr>
        <p:txBody>
          <a:bodyPr>
            <a:normAutofit fontScale="92500" lnSpcReduction="20000"/>
          </a:bodyPr>
          <a:lstStyle/>
          <a:p>
            <a:pPr marL="0" indent="0">
              <a:buNone/>
            </a:pPr>
            <a:r>
              <a:rPr lang="en-CA" sz="2900" b="1" dirty="0"/>
              <a:t>04. </a:t>
            </a:r>
            <a:r>
              <a:rPr lang="fr-FR" sz="2900" b="1" dirty="0" err="1"/>
              <a:t>Lessivat</a:t>
            </a:r>
            <a:r>
              <a:rPr lang="fr-FR" sz="2900" b="1" dirty="0"/>
              <a:t> pénétrant la zone humide</a:t>
            </a:r>
          </a:p>
          <a:p>
            <a:pPr marL="0" indent="0">
              <a:buNone/>
            </a:pPr>
            <a:endParaRPr lang="en-CA" sz="2900" b="1" dirty="0"/>
          </a:p>
          <a:p>
            <a:pPr marL="0" indent="0">
              <a:buNone/>
            </a:pPr>
            <a:r>
              <a:rPr lang="en-CA" sz="2900" b="1" dirty="0" err="1"/>
              <a:t>Réponse</a:t>
            </a:r>
            <a:r>
              <a:rPr lang="en-CA" sz="2900" b="1" dirty="0"/>
              <a:t> des SCG:</a:t>
            </a:r>
          </a:p>
          <a:p>
            <a:pPr marL="0" indent="0">
              <a:buNone/>
            </a:pPr>
            <a:r>
              <a:rPr lang="fr-FR" sz="2900" dirty="0"/>
              <a:t>Des échantillons provenant de la sortie d’eau de la zone humide de traitement COR-5 font l’objet d’analyses de métaux comme l’exige le permis actuel. Les résultats sont inclus dans les rapports annuels soumis tous les ans à l’OEN. </a:t>
            </a:r>
          </a:p>
          <a:p>
            <a:pPr marL="0" indent="0">
              <a:buNone/>
            </a:pPr>
            <a:r>
              <a:rPr lang="fr-FR" sz="2900" dirty="0"/>
              <a:t>Si un mélange se produit en amont du COR-5 dans la zone humide, les échantillons pourront montrer une accumulation de métaux au fil du temps. Les résultats d’échantillonnage de 2015 à 2020 indiquent qu’il ne semble pas y avoir une augmentation des métaux au fil du temps. </a:t>
            </a:r>
            <a:endParaRPr lang="en-CA" sz="2900" b="1" dirty="0"/>
          </a:p>
        </p:txBody>
      </p:sp>
    </p:spTree>
    <p:extLst>
      <p:ext uri="{BB962C8B-B14F-4D97-AF65-F5344CB8AC3E}">
        <p14:creationId xmlns:p14="http://schemas.microsoft.com/office/powerpoint/2010/main" val="6960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050DCC80-8BB6-4219-9F69-C3F77CE6310C}"/>
              </a:ext>
            </a:extLst>
          </p:cNvPr>
          <p:cNvPicPr>
            <a:picLocks noChangeAspect="1"/>
          </p:cNvPicPr>
          <p:nvPr/>
        </p:nvPicPr>
        <p:blipFill>
          <a:blip r:embed="rId3"/>
          <a:stretch>
            <a:fillRect/>
          </a:stretch>
        </p:blipFill>
        <p:spPr>
          <a:xfrm>
            <a:off x="580927" y="1439335"/>
            <a:ext cx="8122651" cy="4171602"/>
          </a:xfrm>
          <a:prstGeom prst="rect">
            <a:avLst/>
          </a:prstGeom>
        </p:spPr>
      </p:pic>
    </p:spTree>
    <p:extLst>
      <p:ext uri="{BB962C8B-B14F-4D97-AF65-F5344CB8AC3E}">
        <p14:creationId xmlns:p14="http://schemas.microsoft.com/office/powerpoint/2010/main" val="73850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827584" y="1556792"/>
            <a:ext cx="7704856" cy="5026570"/>
          </a:xfrm>
        </p:spPr>
        <p:txBody>
          <a:bodyPr>
            <a:normAutofit/>
          </a:bodyPr>
          <a:lstStyle/>
          <a:p>
            <a:pPr marL="0" indent="0">
              <a:buNone/>
            </a:pPr>
            <a:r>
              <a:rPr lang="en-CA" sz="2800" b="1" dirty="0"/>
              <a:t>05. </a:t>
            </a:r>
            <a:r>
              <a:rPr lang="fr-FR" sz="2800" b="1" dirty="0"/>
              <a:t>Les lignes directrices sur le brulage à l’air libre</a:t>
            </a:r>
            <a:endParaRPr lang="en-CA" sz="2800" b="1" dirty="0"/>
          </a:p>
          <a:p>
            <a:pPr marL="0" indent="0">
              <a:buNone/>
            </a:pPr>
            <a:endParaRPr lang="en-CA" sz="2800" b="1" dirty="0"/>
          </a:p>
          <a:p>
            <a:pPr marL="0" indent="0">
              <a:buNone/>
            </a:pPr>
            <a:r>
              <a:rPr lang="en-CA" sz="2800" b="1" dirty="0" err="1"/>
              <a:t>Réponse</a:t>
            </a:r>
            <a:r>
              <a:rPr lang="en-CA" sz="2800" b="1" dirty="0"/>
              <a:t> des SCG:</a:t>
            </a:r>
          </a:p>
          <a:p>
            <a:pPr marL="0" indent="0">
              <a:buNone/>
            </a:pPr>
            <a:r>
              <a:rPr lang="fr-FR" sz="2800" dirty="0"/>
              <a:t>La Ligne directrice environnementale sur la combustion et l’incinération des déchets solides (de la Division de la protection de l’environnement du ministère de l’Environnement du gouvernement du Nunavut en 2012) est citée en référence dans le plan de fonctionnement et d’entretien pour installation de gestion des déchets solides.</a:t>
            </a:r>
            <a:endParaRPr lang="en-CA" sz="2400" b="1" dirty="0"/>
          </a:p>
        </p:txBody>
      </p:sp>
    </p:spTree>
    <p:extLst>
      <p:ext uri="{BB962C8B-B14F-4D97-AF65-F5344CB8AC3E}">
        <p14:creationId xmlns:p14="http://schemas.microsoft.com/office/powerpoint/2010/main" val="28765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755576" y="1417638"/>
            <a:ext cx="7632848" cy="3493625"/>
          </a:xfrm>
        </p:spPr>
        <p:txBody>
          <a:bodyPr>
            <a:noAutofit/>
          </a:bodyPr>
          <a:lstStyle/>
          <a:p>
            <a:pPr marL="0" indent="0">
              <a:buNone/>
            </a:pPr>
            <a:r>
              <a:rPr lang="en-CA" sz="2400" b="1" dirty="0"/>
              <a:t>06. </a:t>
            </a:r>
            <a:r>
              <a:rPr lang="fr-FR" sz="2400" b="1" dirty="0"/>
              <a:t>Capacité du site d’enfouissement des déchets solides</a:t>
            </a:r>
          </a:p>
          <a:p>
            <a:pPr marL="0" indent="0">
              <a:buNone/>
            </a:pPr>
            <a:endParaRPr lang="en-CA" sz="2400" b="1" dirty="0"/>
          </a:p>
          <a:p>
            <a:pPr marL="0" indent="0">
              <a:buNone/>
            </a:pPr>
            <a:r>
              <a:rPr lang="en-CA" sz="2400" b="1" dirty="0" err="1"/>
              <a:t>Réponse</a:t>
            </a:r>
            <a:r>
              <a:rPr lang="en-CA" sz="2400" b="1" dirty="0"/>
              <a:t> des SCG:</a:t>
            </a:r>
          </a:p>
          <a:p>
            <a:pPr marL="0" indent="0">
              <a:buNone/>
            </a:pPr>
            <a:r>
              <a:rPr lang="fr-FR" sz="2400" dirty="0"/>
              <a:t>Selon l’inspection visuelle annuelle, ce site a encore de l’espace libre et il n’est actuellement pas à risque d’atteindre sa capacité parce que les pratiques de brulage à l’air libre des déchets domestiques non dangereux de la municipalité respectent la Ligne directrice environnementale sur la combustion et l’incinération des déchets solides (du ministère de l’Environnement du gouvernement du Nunavut en 2012). </a:t>
            </a:r>
            <a:endParaRPr lang="en-CA" sz="2400" b="1" dirty="0"/>
          </a:p>
        </p:txBody>
      </p:sp>
    </p:spTree>
    <p:extLst>
      <p:ext uri="{BB962C8B-B14F-4D97-AF65-F5344CB8AC3E}">
        <p14:creationId xmlns:p14="http://schemas.microsoft.com/office/powerpoint/2010/main" val="32122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B7EA6AF-E719-49FB-8C96-834C8255D812}"/>
              </a:ext>
            </a:extLst>
          </p:cNvPr>
          <p:cNvSpPr txBox="1">
            <a:spLocks noGrp="1"/>
          </p:cNvSpPr>
          <p:nvPr>
            <p:ph type="ctrTitle"/>
          </p:nvPr>
        </p:nvSpPr>
        <p:spPr>
          <a:xfrm>
            <a:off x="685800" y="3140968"/>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err="1">
                <a:solidFill>
                  <a:schemeClr val="accent6">
                    <a:lumMod val="50000"/>
                  </a:schemeClr>
                </a:solidFill>
                <a:latin typeface="Arial" pitchFamily="34" charset="0"/>
                <a:cs typeface="Arial" pitchFamily="34" charset="0"/>
              </a:rPr>
              <a:t>Permis</a:t>
            </a:r>
            <a:r>
              <a:rPr lang="en-CA" b="1" dirty="0">
                <a:solidFill>
                  <a:schemeClr val="accent6">
                    <a:lumMod val="50000"/>
                  </a:schemeClr>
                </a:solidFill>
                <a:latin typeface="Arial" pitchFamily="34" charset="0"/>
                <a:cs typeface="Arial" pitchFamily="34" charset="0"/>
              </a:rPr>
              <a:t> </a:t>
            </a:r>
            <a:r>
              <a:rPr lang="en-CA" b="1" dirty="0" err="1">
                <a:solidFill>
                  <a:schemeClr val="accent6">
                    <a:lumMod val="50000"/>
                  </a:schemeClr>
                </a:solidFill>
                <a:latin typeface="Arial" pitchFamily="34" charset="0"/>
                <a:cs typeface="Arial" pitchFamily="34" charset="0"/>
              </a:rPr>
              <a:t>existant</a:t>
            </a:r>
            <a:endParaRPr lang="en-CA"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9183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a:t>
            </a:r>
            <a:r>
              <a:rPr lang="en-CA" b="1" dirty="0" err="1">
                <a:solidFill>
                  <a:schemeClr val="accent6">
                    <a:lumMod val="75000"/>
                  </a:schemeClr>
                </a:solidFill>
                <a:latin typeface="Arial" pitchFamily="34" charset="0"/>
                <a:cs typeface="Arial" pitchFamily="34" charset="0"/>
              </a:rPr>
              <a:t>d’ECCC</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719572" y="1417638"/>
            <a:ext cx="7704856" cy="5026570"/>
          </a:xfrm>
        </p:spPr>
        <p:txBody>
          <a:bodyPr>
            <a:noAutofit/>
          </a:bodyPr>
          <a:lstStyle/>
          <a:p>
            <a:pPr marL="0" indent="0">
              <a:buNone/>
            </a:pPr>
            <a:r>
              <a:rPr lang="en-CA" sz="2800" b="1" dirty="0"/>
              <a:t>07. </a:t>
            </a:r>
            <a:r>
              <a:rPr lang="fr-FR" sz="2800" b="1" dirty="0"/>
              <a:t>Lignes directrices sur la gestion des déchets solides</a:t>
            </a:r>
          </a:p>
          <a:p>
            <a:pPr marL="0" indent="0">
              <a:buNone/>
            </a:pPr>
            <a:endParaRPr lang="en-CA" sz="2800" b="1" dirty="0"/>
          </a:p>
          <a:p>
            <a:pPr marL="0" indent="0">
              <a:buNone/>
            </a:pPr>
            <a:r>
              <a:rPr lang="en-CA" sz="2800" b="1" dirty="0" err="1"/>
              <a:t>Réponse</a:t>
            </a:r>
            <a:r>
              <a:rPr lang="en-CA" sz="2800" b="1" dirty="0"/>
              <a:t> des SCG:</a:t>
            </a:r>
          </a:p>
          <a:p>
            <a:pPr marL="0" indent="0">
              <a:buNone/>
            </a:pPr>
            <a:r>
              <a:rPr lang="fr-FR" sz="2800" dirty="0"/>
              <a:t>Le document sur la gestion des déchets solides pour les collectivités éloignées et du Nord est déjà cité en référence.</a:t>
            </a:r>
            <a:endParaRPr lang="en-CA" sz="2800" b="1" dirty="0"/>
          </a:p>
        </p:txBody>
      </p:sp>
    </p:spTree>
    <p:extLst>
      <p:ext uri="{BB962C8B-B14F-4D97-AF65-F5344CB8AC3E}">
        <p14:creationId xmlns:p14="http://schemas.microsoft.com/office/powerpoint/2010/main" val="91781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de CIRNAC</a:t>
            </a:r>
          </a:p>
        </p:txBody>
      </p:sp>
      <p:sp>
        <p:nvSpPr>
          <p:cNvPr id="3" name="Content Placeholder 2"/>
          <p:cNvSpPr>
            <a:spLocks noGrp="1"/>
          </p:cNvSpPr>
          <p:nvPr>
            <p:ph idx="1"/>
          </p:nvPr>
        </p:nvSpPr>
        <p:spPr>
          <a:xfrm>
            <a:off x="827585" y="1378435"/>
            <a:ext cx="7488832" cy="5026570"/>
          </a:xfrm>
        </p:spPr>
        <p:txBody>
          <a:bodyPr>
            <a:noAutofit/>
          </a:bodyPr>
          <a:lstStyle/>
          <a:p>
            <a:pPr marL="514350" indent="-514350">
              <a:buAutoNum type="arabicPeriod"/>
            </a:pPr>
            <a:r>
              <a:rPr lang="en-CA" sz="2800" b="1" dirty="0" err="1"/>
              <a:t>Indicateur</a:t>
            </a:r>
            <a:r>
              <a:rPr lang="en-CA" sz="2800" b="1" dirty="0"/>
              <a:t> de </a:t>
            </a:r>
            <a:r>
              <a:rPr lang="en-CA" sz="2800" b="1" dirty="0" err="1"/>
              <a:t>débit</a:t>
            </a:r>
            <a:r>
              <a:rPr lang="en-CA" sz="2800" b="1" dirty="0"/>
              <a:t> </a:t>
            </a:r>
          </a:p>
          <a:p>
            <a:pPr marL="514350" indent="-514350">
              <a:buAutoNum type="arabicPeriod"/>
            </a:pPr>
            <a:endParaRPr lang="en-CA" sz="2800" b="1" dirty="0"/>
          </a:p>
          <a:p>
            <a:pPr marL="0" indent="0">
              <a:buNone/>
            </a:pPr>
            <a:r>
              <a:rPr lang="en-CA" sz="2800" b="1" dirty="0" err="1"/>
              <a:t>Réponse</a:t>
            </a:r>
            <a:r>
              <a:rPr lang="en-CA" sz="2800" b="1" dirty="0"/>
              <a:t> des SCG:</a:t>
            </a:r>
          </a:p>
          <a:p>
            <a:pPr marL="0" indent="0">
              <a:buNone/>
            </a:pPr>
            <a:r>
              <a:rPr lang="fr-FR" sz="2800" dirty="0"/>
              <a:t>Un indicateur de débit est utilisé à la rivière Post pour surveiller le prélèvement d’eau pendant le réapprovisionnement annuel du réservoir.</a:t>
            </a:r>
            <a:endParaRPr lang="en-CA" sz="2800" b="1" dirty="0"/>
          </a:p>
        </p:txBody>
      </p:sp>
    </p:spTree>
    <p:extLst>
      <p:ext uri="{BB962C8B-B14F-4D97-AF65-F5344CB8AC3E}">
        <p14:creationId xmlns:p14="http://schemas.microsoft.com/office/powerpoint/2010/main" val="108012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de CIRNAC</a:t>
            </a: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r>
              <a:rPr lang="en-CA" sz="2000" b="1" dirty="0"/>
              <a:t>02. </a:t>
            </a:r>
            <a:r>
              <a:rPr lang="fr-FR" sz="2000" b="1" dirty="0"/>
              <a:t>Prévisions de la quantité des déchets éliminés</a:t>
            </a:r>
          </a:p>
          <a:p>
            <a:pPr marL="0" indent="0">
              <a:buNone/>
            </a:pPr>
            <a:endParaRPr lang="en-CA" sz="2000" b="1" dirty="0"/>
          </a:p>
          <a:p>
            <a:pPr marL="0" indent="0">
              <a:buNone/>
            </a:pPr>
            <a:r>
              <a:rPr lang="en-CA" sz="2000" b="1" dirty="0" err="1"/>
              <a:t>Réponse</a:t>
            </a:r>
            <a:r>
              <a:rPr lang="en-CA" sz="2000" b="1" dirty="0"/>
              <a:t> des SCG:</a:t>
            </a:r>
          </a:p>
          <a:p>
            <a:pPr marL="0" indent="0">
              <a:buNone/>
            </a:pPr>
            <a:r>
              <a:rPr lang="fr-FR" sz="2000" dirty="0"/>
              <a:t>Les prévisions mensuelles en matière d’eaux usées sont fondées sur les dossiers de facturation pour l’eau potable livrée. Pour toutes les collectivités du Nunavut dont les services d’eau et d’égout sont assurés par camion, on suppose que l’approvisionnement en eau est égal à la production d’eaux usées.</a:t>
            </a:r>
          </a:p>
          <a:p>
            <a:pPr marL="0" indent="0">
              <a:buNone/>
            </a:pPr>
            <a:r>
              <a:rPr lang="fr-FR" sz="2000" dirty="0"/>
              <a:t>Pour les déchets solides, la production peut être évaluée à partir des taux de production de déchets par personne établis lors des vérifications des déchets de 2019 par les municipalités avoisinantes ou selon une estimation des charges complètes livrées pendant une semaine représentative.</a:t>
            </a:r>
            <a:endParaRPr lang="en-CA" sz="2000" b="1" dirty="0"/>
          </a:p>
          <a:p>
            <a:pPr marL="0" indent="0">
              <a:buNone/>
            </a:pPr>
            <a:endParaRPr lang="en-CA" sz="2000" b="1" dirty="0"/>
          </a:p>
        </p:txBody>
      </p:sp>
    </p:spTree>
    <p:extLst>
      <p:ext uri="{BB962C8B-B14F-4D97-AF65-F5344CB8AC3E}">
        <p14:creationId xmlns:p14="http://schemas.microsoft.com/office/powerpoint/2010/main" val="3336970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solidFill>
                  <a:schemeClr val="accent6">
                    <a:lumMod val="75000"/>
                  </a:schemeClr>
                </a:solidFill>
                <a:latin typeface="Arial" pitchFamily="34" charset="0"/>
                <a:cs typeface="Arial" pitchFamily="34" charset="0"/>
              </a:rPr>
              <a:t>Commentaires</a:t>
            </a:r>
            <a:r>
              <a:rPr lang="en-CA" b="1" dirty="0">
                <a:solidFill>
                  <a:schemeClr val="accent6">
                    <a:lumMod val="75000"/>
                  </a:schemeClr>
                </a:solidFill>
                <a:latin typeface="Arial" pitchFamily="34" charset="0"/>
                <a:cs typeface="Arial" pitchFamily="34" charset="0"/>
              </a:rPr>
              <a:t> de CIRNAC</a:t>
            </a:r>
          </a:p>
        </p:txBody>
      </p:sp>
      <p:graphicFrame>
        <p:nvGraphicFramePr>
          <p:cNvPr id="6" name="Table 6">
            <a:extLst>
              <a:ext uri="{FF2B5EF4-FFF2-40B4-BE49-F238E27FC236}">
                <a16:creationId xmlns:a16="http://schemas.microsoft.com/office/drawing/2014/main" id="{6B04005A-52A8-44F9-91C1-835DEB1EE577}"/>
              </a:ext>
            </a:extLst>
          </p:cNvPr>
          <p:cNvGraphicFramePr>
            <a:graphicFrameLocks noGrp="1"/>
          </p:cNvGraphicFramePr>
          <p:nvPr>
            <p:ph idx="1"/>
            <p:extLst>
              <p:ext uri="{D42A27DB-BD31-4B8C-83A1-F6EECF244321}">
                <p14:modId xmlns:p14="http://schemas.microsoft.com/office/powerpoint/2010/main" val="545201363"/>
              </p:ext>
            </p:extLst>
          </p:nvPr>
        </p:nvGraphicFramePr>
        <p:xfrm>
          <a:off x="827584" y="1600200"/>
          <a:ext cx="7344815" cy="4205064"/>
        </p:xfrm>
        <a:graphic>
          <a:graphicData uri="http://schemas.openxmlformats.org/drawingml/2006/table">
            <a:tbl>
              <a:tblPr firstRow="1" bandRow="1">
                <a:tableStyleId>{93296810-A885-4BE3-A3E7-6D5BEEA58F35}</a:tableStyleId>
              </a:tblPr>
              <a:tblGrid>
                <a:gridCol w="1828628">
                  <a:extLst>
                    <a:ext uri="{9D8B030D-6E8A-4147-A177-3AD203B41FA5}">
                      <a16:colId xmlns:a16="http://schemas.microsoft.com/office/drawing/2014/main" val="1142420284"/>
                    </a:ext>
                  </a:extLst>
                </a:gridCol>
                <a:gridCol w="1838729">
                  <a:extLst>
                    <a:ext uri="{9D8B030D-6E8A-4147-A177-3AD203B41FA5}">
                      <a16:colId xmlns:a16="http://schemas.microsoft.com/office/drawing/2014/main" val="933907523"/>
                    </a:ext>
                  </a:extLst>
                </a:gridCol>
                <a:gridCol w="1838729">
                  <a:extLst>
                    <a:ext uri="{9D8B030D-6E8A-4147-A177-3AD203B41FA5}">
                      <a16:colId xmlns:a16="http://schemas.microsoft.com/office/drawing/2014/main" val="4231053443"/>
                    </a:ext>
                  </a:extLst>
                </a:gridCol>
                <a:gridCol w="1838729">
                  <a:extLst>
                    <a:ext uri="{9D8B030D-6E8A-4147-A177-3AD203B41FA5}">
                      <a16:colId xmlns:a16="http://schemas.microsoft.com/office/drawing/2014/main" val="2899264659"/>
                    </a:ext>
                  </a:extLst>
                </a:gridCol>
              </a:tblGrid>
              <a:tr h="1336188">
                <a:tc>
                  <a:txBody>
                    <a:bodyPr/>
                    <a:lstStyle/>
                    <a:p>
                      <a:r>
                        <a:rPr lang="en-AU" sz="1800" dirty="0"/>
                        <a:t>Type de </a:t>
                      </a:r>
                      <a:r>
                        <a:rPr lang="en-AU" sz="1800" dirty="0" err="1"/>
                        <a:t>déchet</a:t>
                      </a:r>
                      <a:endParaRPr lang="en-CA" sz="1800" dirty="0"/>
                    </a:p>
                  </a:txBody>
                  <a:tcPr>
                    <a:solidFill>
                      <a:schemeClr val="accent6"/>
                    </a:solidFill>
                  </a:tcPr>
                </a:tc>
                <a:tc>
                  <a:txBody>
                    <a:bodyPr/>
                    <a:lstStyle/>
                    <a:p>
                      <a:pPr algn="l"/>
                      <a:r>
                        <a:rPr lang="iu-Cans-CA" sz="1800" dirty="0"/>
                        <a:t>ᐆᒻᒪᖅᑯᓯᐅᕐᓂᖓ ᖃᑦᓯᐅᓂᖓ</a:t>
                      </a:r>
                      <a:endParaRPr lang="en-CA" sz="1800" dirty="0"/>
                    </a:p>
                  </a:txBody>
                  <a:tcPr>
                    <a:solidFill>
                      <a:schemeClr val="accent6"/>
                    </a:solidFill>
                  </a:tcPr>
                </a:tc>
                <a:tc>
                  <a:txBody>
                    <a:bodyPr/>
                    <a:lstStyle/>
                    <a:p>
                      <a:pPr algn="l"/>
                      <a:r>
                        <a:rPr lang="en-AU" sz="1800" dirty="0"/>
                        <a:t>2021 Quantity</a:t>
                      </a:r>
                    </a:p>
                    <a:p>
                      <a:pPr algn="l"/>
                      <a:r>
                        <a:rPr lang="en-AU" sz="1800" dirty="0"/>
                        <a:t>(m</a:t>
                      </a:r>
                      <a:r>
                        <a:rPr lang="en-CA" sz="1800" baseline="30000" dirty="0"/>
                        <a:t>3</a:t>
                      </a:r>
                      <a:r>
                        <a:rPr lang="en-AU" sz="1800" dirty="0"/>
                        <a:t>)</a:t>
                      </a:r>
                      <a:endParaRPr lang="en-CA" sz="1800" dirty="0"/>
                    </a:p>
                  </a:txBody>
                  <a:tcPr>
                    <a:solidFill>
                      <a:schemeClr val="accent6"/>
                    </a:solidFill>
                  </a:tcPr>
                </a:tc>
                <a:tc>
                  <a:txBody>
                    <a:bodyPr/>
                    <a:lstStyle/>
                    <a:p>
                      <a:pPr algn="l"/>
                      <a:r>
                        <a:rPr lang="en-AU" sz="1800" dirty="0"/>
                        <a:t>2031 Quantity</a:t>
                      </a:r>
                    </a:p>
                    <a:p>
                      <a:pPr algn="l"/>
                      <a:r>
                        <a:rPr lang="en-AU" sz="1800" dirty="0"/>
                        <a:t>(m</a:t>
                      </a:r>
                      <a:r>
                        <a:rPr lang="en-CA" sz="1800" baseline="30000" dirty="0"/>
                        <a:t>3</a:t>
                      </a:r>
                      <a:r>
                        <a:rPr lang="en-AU" sz="1800" dirty="0"/>
                        <a:t>)</a:t>
                      </a:r>
                      <a:endParaRPr lang="en-CA" sz="1800" dirty="0"/>
                    </a:p>
                  </a:txBody>
                  <a:tcPr>
                    <a:solidFill>
                      <a:schemeClr val="accent6"/>
                    </a:solidFill>
                  </a:tcPr>
                </a:tc>
                <a:extLst>
                  <a:ext uri="{0D108BD9-81ED-4DB2-BD59-A6C34878D82A}">
                    <a16:rowId xmlns:a16="http://schemas.microsoft.com/office/drawing/2014/main" val="1428851780"/>
                  </a:ext>
                </a:extLst>
              </a:tr>
              <a:tr h="956292">
                <a:tc>
                  <a:txBody>
                    <a:bodyPr/>
                    <a:lstStyle/>
                    <a:p>
                      <a:r>
                        <a:rPr lang="en-AU" sz="1800" dirty="0"/>
                        <a:t>Ménage </a:t>
                      </a:r>
                      <a:endParaRPr lang="en-CA" sz="1800" dirty="0"/>
                    </a:p>
                  </a:txBody>
                  <a:tcPr/>
                </a:tc>
                <a:tc>
                  <a:txBody>
                    <a:bodyPr/>
                    <a:lstStyle/>
                    <a:p>
                      <a:r>
                        <a:rPr lang="en-AU" sz="1800" dirty="0"/>
                        <a:t>6.15</a:t>
                      </a:r>
                      <a:endParaRPr lang="en-CA" sz="1800" dirty="0"/>
                    </a:p>
                  </a:txBody>
                  <a:tcPr/>
                </a:tc>
                <a:tc>
                  <a:txBody>
                    <a:bodyPr/>
                    <a:lstStyle/>
                    <a:p>
                      <a:r>
                        <a:rPr lang="en-AU" sz="1800" dirty="0"/>
                        <a:t>5,850</a:t>
                      </a:r>
                      <a:endParaRPr lang="en-CA" sz="1800" dirty="0"/>
                    </a:p>
                  </a:txBody>
                  <a:tcPr/>
                </a:tc>
                <a:tc>
                  <a:txBody>
                    <a:bodyPr/>
                    <a:lstStyle/>
                    <a:p>
                      <a:r>
                        <a:rPr lang="en-AU" sz="1800" dirty="0"/>
                        <a:t>6,670</a:t>
                      </a:r>
                      <a:endParaRPr lang="en-CA" sz="1800" dirty="0"/>
                    </a:p>
                  </a:txBody>
                  <a:tcPr/>
                </a:tc>
                <a:extLst>
                  <a:ext uri="{0D108BD9-81ED-4DB2-BD59-A6C34878D82A}">
                    <a16:rowId xmlns:a16="http://schemas.microsoft.com/office/drawing/2014/main" val="719478328"/>
                  </a:ext>
                </a:extLst>
              </a:tr>
              <a:tr h="956292">
                <a:tc>
                  <a:txBody>
                    <a:bodyPr/>
                    <a:lstStyle/>
                    <a:p>
                      <a:r>
                        <a:rPr lang="en-AU" sz="1800" dirty="0" err="1"/>
                        <a:t>Dangereux</a:t>
                      </a:r>
                      <a:endParaRPr lang="en-CA" sz="1800" dirty="0"/>
                    </a:p>
                  </a:txBody>
                  <a:tcPr/>
                </a:tc>
                <a:tc>
                  <a:txBody>
                    <a:bodyPr/>
                    <a:lstStyle/>
                    <a:p>
                      <a:r>
                        <a:rPr lang="en-AU" sz="1800" dirty="0"/>
                        <a:t>0.62</a:t>
                      </a:r>
                      <a:endParaRPr lang="en-CA" sz="1800" dirty="0"/>
                    </a:p>
                  </a:txBody>
                  <a:tcPr/>
                </a:tc>
                <a:tc>
                  <a:txBody>
                    <a:bodyPr/>
                    <a:lstStyle/>
                    <a:p>
                      <a:r>
                        <a:rPr lang="en-AU" sz="1800" dirty="0"/>
                        <a:t>590</a:t>
                      </a:r>
                      <a:endParaRPr lang="en-CA" sz="1800" dirty="0"/>
                    </a:p>
                  </a:txBody>
                  <a:tcPr/>
                </a:tc>
                <a:tc>
                  <a:txBody>
                    <a:bodyPr/>
                    <a:lstStyle/>
                    <a:p>
                      <a:r>
                        <a:rPr lang="en-AU" sz="1800" dirty="0"/>
                        <a:t>670</a:t>
                      </a:r>
                      <a:endParaRPr lang="en-CA" sz="1800" dirty="0"/>
                    </a:p>
                  </a:txBody>
                  <a:tcPr/>
                </a:tc>
                <a:extLst>
                  <a:ext uri="{0D108BD9-81ED-4DB2-BD59-A6C34878D82A}">
                    <a16:rowId xmlns:a16="http://schemas.microsoft.com/office/drawing/2014/main" val="2789464502"/>
                  </a:ext>
                </a:extLst>
              </a:tr>
              <a:tr h="956292">
                <a:tc>
                  <a:txBody>
                    <a:bodyPr/>
                    <a:lstStyle/>
                    <a:p>
                      <a:r>
                        <a:rPr lang="en-AU" sz="1800" dirty="0" err="1"/>
                        <a:t>Volumineux</a:t>
                      </a:r>
                      <a:r>
                        <a:rPr lang="en-AU" sz="1800" dirty="0"/>
                        <a:t> et </a:t>
                      </a:r>
                      <a:r>
                        <a:rPr lang="en-AU" sz="1800" dirty="0" err="1"/>
                        <a:t>métalliques</a:t>
                      </a:r>
                      <a:endParaRPr lang="en-CA" sz="1800" dirty="0"/>
                    </a:p>
                  </a:txBody>
                  <a:tcPr/>
                </a:tc>
                <a:tc>
                  <a:txBody>
                    <a:bodyPr/>
                    <a:lstStyle/>
                    <a:p>
                      <a:r>
                        <a:rPr lang="en-AU" sz="1800" dirty="0"/>
                        <a:t>3.16</a:t>
                      </a:r>
                      <a:endParaRPr lang="en-CA" sz="1800" dirty="0"/>
                    </a:p>
                  </a:txBody>
                  <a:tcPr/>
                </a:tc>
                <a:tc>
                  <a:txBody>
                    <a:bodyPr/>
                    <a:lstStyle/>
                    <a:p>
                      <a:r>
                        <a:rPr lang="en-AU" sz="1800" dirty="0"/>
                        <a:t>3,010</a:t>
                      </a:r>
                      <a:endParaRPr lang="en-CA" sz="1800" dirty="0"/>
                    </a:p>
                  </a:txBody>
                  <a:tcPr/>
                </a:tc>
                <a:tc>
                  <a:txBody>
                    <a:bodyPr/>
                    <a:lstStyle/>
                    <a:p>
                      <a:r>
                        <a:rPr lang="en-AU" sz="1800" dirty="0"/>
                        <a:t>3,430</a:t>
                      </a:r>
                      <a:endParaRPr lang="en-CA" sz="1800" dirty="0"/>
                    </a:p>
                  </a:txBody>
                  <a:tcPr/>
                </a:tc>
                <a:extLst>
                  <a:ext uri="{0D108BD9-81ED-4DB2-BD59-A6C34878D82A}">
                    <a16:rowId xmlns:a16="http://schemas.microsoft.com/office/drawing/2014/main" val="2029131576"/>
                  </a:ext>
                </a:extLst>
              </a:tr>
            </a:tbl>
          </a:graphicData>
        </a:graphic>
      </p:graphicFrame>
    </p:spTree>
    <p:extLst>
      <p:ext uri="{BB962C8B-B14F-4D97-AF65-F5344CB8AC3E}">
        <p14:creationId xmlns:p14="http://schemas.microsoft.com/office/powerpoint/2010/main" val="2903882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Renouvèlements et modifications du permis d’utilisation des eaux</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4110493394"/>
              </p:ext>
            </p:extLst>
          </p:nvPr>
        </p:nvGraphicFramePr>
        <p:xfrm>
          <a:off x="431540" y="1417638"/>
          <a:ext cx="8280920" cy="3811561"/>
        </p:xfrm>
        <a:graphic>
          <a:graphicData uri="http://schemas.openxmlformats.org/drawingml/2006/table">
            <a:tbl>
              <a:tblPr firstRow="1" bandRow="1">
                <a:tableStyleId>{68D230F3-CF80-4859-8CE7-A43EE81993B5}</a:tableStyleId>
              </a:tblPr>
              <a:tblGrid>
                <a:gridCol w="3600400">
                  <a:extLst>
                    <a:ext uri="{9D8B030D-6E8A-4147-A177-3AD203B41FA5}">
                      <a16:colId xmlns:a16="http://schemas.microsoft.com/office/drawing/2014/main" val="3065526445"/>
                    </a:ext>
                  </a:extLst>
                </a:gridCol>
                <a:gridCol w="4680520">
                  <a:extLst>
                    <a:ext uri="{9D8B030D-6E8A-4147-A177-3AD203B41FA5}">
                      <a16:colId xmlns:a16="http://schemas.microsoft.com/office/drawing/2014/main" val="4056868445"/>
                    </a:ext>
                  </a:extLst>
                </a:gridCol>
              </a:tblGrid>
              <a:tr h="786870">
                <a:tc>
                  <a:txBody>
                    <a:bodyPr/>
                    <a:lstStyle/>
                    <a:p>
                      <a:r>
                        <a:rPr lang="en-CA" sz="2400" dirty="0" err="1"/>
                        <a:t>Demande</a:t>
                      </a:r>
                      <a:endParaRPr lang="en-CA"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024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u="none" strike="noStrike" baseline="0" dirty="0">
                          <a:solidFill>
                            <a:srgbClr val="000000"/>
                          </a:solidFill>
                        </a:rPr>
                        <a:t>Durée du permis : 10 ans</a:t>
                      </a:r>
                      <a:endParaRPr lang="en-CA" sz="2400" b="0" u="none" strike="noStrike" baseline="0" dirty="0">
                        <a:solidFill>
                          <a:srgbClr val="000000"/>
                        </a:solidFill>
                      </a:endParaRPr>
                    </a:p>
                  </a:txBody>
                  <a:tcPr>
                    <a:lnL w="12700" cap="flat" cmpd="sng" algn="ctr">
                      <a:solidFill>
                        <a:schemeClr val="tx1"/>
                      </a:solidFill>
                      <a:prstDash val="solid"/>
                      <a:round/>
                      <a:headEnd type="none" w="med" len="med"/>
                      <a:tailEnd type="none" w="med" len="med"/>
                    </a:lnL>
                  </a:tcPr>
                </a:tc>
                <a:tc>
                  <a:txBody>
                    <a:bodyPr/>
                    <a:lstStyle/>
                    <a:p>
                      <a:r>
                        <a:rPr lang="fr-FR" sz="2400" dirty="0"/>
                        <a:t>Aucun changement n’a été fait aux activités municipales et aucune augmentation au-delà de la limite annuelle actuelle n’est prévue au cours des prochains 10 ans, en se fondant sur les projections démographiques</a:t>
                      </a:r>
                      <a:r>
                        <a:rPr lang="en-CA" sz="24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7538539"/>
                  </a:ext>
                </a:extLst>
              </a:tr>
            </a:tbl>
          </a:graphicData>
        </a:graphic>
      </p:graphicFrame>
    </p:spTree>
    <p:extLst>
      <p:ext uri="{BB962C8B-B14F-4D97-AF65-F5344CB8AC3E}">
        <p14:creationId xmlns:p14="http://schemas.microsoft.com/office/powerpoint/2010/main" val="148951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Renouvèlements et modifications du permis d’utilisation des eaux</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868012953"/>
              </p:ext>
            </p:extLst>
          </p:nvPr>
        </p:nvGraphicFramePr>
        <p:xfrm>
          <a:off x="431540" y="1417639"/>
          <a:ext cx="8280920" cy="4484036"/>
        </p:xfrm>
        <a:graphic>
          <a:graphicData uri="http://schemas.openxmlformats.org/drawingml/2006/table">
            <a:tbl>
              <a:tblPr firstRow="1" bandRow="1">
                <a:tableStyleId>{68D230F3-CF80-4859-8CE7-A43EE81993B5}</a:tableStyleId>
              </a:tblPr>
              <a:tblGrid>
                <a:gridCol w="3672408">
                  <a:extLst>
                    <a:ext uri="{9D8B030D-6E8A-4147-A177-3AD203B41FA5}">
                      <a16:colId xmlns:a16="http://schemas.microsoft.com/office/drawing/2014/main" val="3065526445"/>
                    </a:ext>
                  </a:extLst>
                </a:gridCol>
                <a:gridCol w="4608512">
                  <a:extLst>
                    <a:ext uri="{9D8B030D-6E8A-4147-A177-3AD203B41FA5}">
                      <a16:colId xmlns:a16="http://schemas.microsoft.com/office/drawing/2014/main" val="4056868445"/>
                    </a:ext>
                  </a:extLst>
                </a:gridCol>
              </a:tblGrid>
              <a:tr h="536876">
                <a:tc>
                  <a:txBody>
                    <a:bodyPr/>
                    <a:lstStyle/>
                    <a:p>
                      <a:r>
                        <a:rPr lang="en-CA" sz="2400" dirty="0" err="1"/>
                        <a:t>Demande</a:t>
                      </a:r>
                      <a:endParaRPr lang="en-CA"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922757">
                <a:tc>
                  <a:txBody>
                    <a:bodyPr/>
                    <a:lstStyle/>
                    <a:p>
                      <a:r>
                        <a:rPr lang="fr-FR" sz="2300" dirty="0"/>
                        <a:t>Prélèvement d’eau annuel maximal : 45 000 m3</a:t>
                      </a:r>
                      <a:endParaRPr lang="en-CA" sz="2300" baseline="30000" dirty="0"/>
                    </a:p>
                  </a:txBody>
                  <a:tcPr>
                    <a:lnL w="12700" cap="flat" cmpd="sng" algn="ctr">
                      <a:solidFill>
                        <a:schemeClr val="tx1"/>
                      </a:solidFill>
                      <a:prstDash val="solid"/>
                      <a:round/>
                      <a:headEnd type="none" w="med" len="med"/>
                      <a:tailEnd type="none" w="med" len="med"/>
                    </a:lnL>
                  </a:tcPr>
                </a:tc>
                <a:tc>
                  <a:txBody>
                    <a:bodyPr/>
                    <a:lstStyle/>
                    <a:p>
                      <a:r>
                        <a:rPr lang="fr-FR" sz="2300" dirty="0"/>
                        <a:t>Il a été prévu que 45 000 m3 seront suffisants pour approvisionner la municipalité jusqu’à au moins 2031. En se fondant sur les projections démographiques de la municipalité, on s’attend à consommer 43 579 m3 en 2031. La capacité du réservoir actuel à deux cellules est de 49 500 m3 en supposant que le mètre de la revanche sera conservé moins le volume perdu sous la prise d’eau.</a:t>
                      </a:r>
                      <a:endParaRPr lang="en-CA" sz="23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9898508"/>
                  </a:ext>
                </a:extLst>
              </a:tr>
            </a:tbl>
          </a:graphicData>
        </a:graphic>
      </p:graphicFrame>
    </p:spTree>
    <p:extLst>
      <p:ext uri="{BB962C8B-B14F-4D97-AF65-F5344CB8AC3E}">
        <p14:creationId xmlns:p14="http://schemas.microsoft.com/office/powerpoint/2010/main" val="163654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Renouvèlements et modifications du permis d’utilisation des eaux</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460876372"/>
              </p:ext>
            </p:extLst>
          </p:nvPr>
        </p:nvGraphicFramePr>
        <p:xfrm>
          <a:off x="431540" y="1417639"/>
          <a:ext cx="8280920" cy="4405910"/>
        </p:xfrm>
        <a:graphic>
          <a:graphicData uri="http://schemas.openxmlformats.org/drawingml/2006/table">
            <a:tbl>
              <a:tblPr firstRow="1" bandRow="1">
                <a:tableStyleId>{68D230F3-CF80-4859-8CE7-A43EE81993B5}</a:tableStyleId>
              </a:tblPr>
              <a:tblGrid>
                <a:gridCol w="2700300">
                  <a:extLst>
                    <a:ext uri="{9D8B030D-6E8A-4147-A177-3AD203B41FA5}">
                      <a16:colId xmlns:a16="http://schemas.microsoft.com/office/drawing/2014/main" val="3065526445"/>
                    </a:ext>
                  </a:extLst>
                </a:gridCol>
                <a:gridCol w="5580620">
                  <a:extLst>
                    <a:ext uri="{9D8B030D-6E8A-4147-A177-3AD203B41FA5}">
                      <a16:colId xmlns:a16="http://schemas.microsoft.com/office/drawing/2014/main" val="4056868445"/>
                    </a:ext>
                  </a:extLst>
                </a:gridCol>
              </a:tblGrid>
              <a:tr h="438915">
                <a:tc>
                  <a:txBody>
                    <a:bodyPr/>
                    <a:lstStyle/>
                    <a:p>
                      <a:r>
                        <a:rPr lang="en-CA" sz="2400" dirty="0" err="1"/>
                        <a:t>Demande</a:t>
                      </a:r>
                      <a:endParaRPr lang="en-CA"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948710">
                <a:tc>
                  <a:txBody>
                    <a:bodyPr/>
                    <a:lstStyle/>
                    <a:p>
                      <a:r>
                        <a:rPr lang="fr-FR" sz="2100" dirty="0"/>
                        <a:t>Prélèvement d’eau annuel maximal : </a:t>
                      </a:r>
                    </a:p>
                    <a:p>
                      <a:r>
                        <a:rPr lang="fr-FR" sz="2100" dirty="0"/>
                        <a:t>2 000 m3</a:t>
                      </a:r>
                    </a:p>
                  </a:txBody>
                  <a:tcPr>
                    <a:lnL w="12700" cap="flat" cmpd="sng" algn="ctr">
                      <a:solidFill>
                        <a:schemeClr val="tx1"/>
                      </a:solidFill>
                      <a:prstDash val="solid"/>
                      <a:round/>
                      <a:headEnd type="none" w="med" len="med"/>
                      <a:tailEnd type="none" w="med" len="med"/>
                    </a:lnL>
                  </a:tcPr>
                </a:tc>
                <a:tc>
                  <a:txBody>
                    <a:bodyPr/>
                    <a:lstStyle/>
                    <a:p>
                      <a:r>
                        <a:rPr lang="fr-FR" sz="2100" dirty="0"/>
                        <a:t>Une évaluation documentaire des risques pesant sur les principales sources d’eau potable des collectivités du Nunavut (du Centre d’études des ressources en eau de l’Université Dalhousie réalisée en 2016) a conclu que le prélèvement quotidien peut être pompé à un taux pouvant aller jusqu’à 87 161 m3/j sans avoir d’effet décelable sur l’écosystème en se fondant sur les exigences du MPO. Pour ces motifs, il a été déterminé qu’un taux de 2 000 m3/j ne devrait pas avoir d’effet adverse.</a:t>
                      </a:r>
                      <a:endParaRPr lang="en-CA" sz="2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bl>
          </a:graphicData>
        </a:graphic>
      </p:graphicFrame>
    </p:spTree>
    <p:extLst>
      <p:ext uri="{BB962C8B-B14F-4D97-AF65-F5344CB8AC3E}">
        <p14:creationId xmlns:p14="http://schemas.microsoft.com/office/powerpoint/2010/main" val="122245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Renouvèlements et modifications du permis d’utilisation des eaux</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4012316114"/>
              </p:ext>
            </p:extLst>
          </p:nvPr>
        </p:nvGraphicFramePr>
        <p:xfrm>
          <a:off x="431540" y="1417638"/>
          <a:ext cx="8280920" cy="4983961"/>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625321">
                <a:tc>
                  <a:txBody>
                    <a:bodyPr/>
                    <a:lstStyle/>
                    <a:p>
                      <a:r>
                        <a:rPr lang="en-CA" sz="2400" dirty="0" err="1"/>
                        <a:t>Demande</a:t>
                      </a:r>
                      <a:endParaRPr lang="en-CA"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834312">
                <a:tc>
                  <a:txBody>
                    <a:bodyPr/>
                    <a:lstStyle/>
                    <a:p>
                      <a:r>
                        <a:rPr lang="fr-FR" sz="2000" dirty="0"/>
                        <a:t>Retrait des exigences non pratiques ou rendues non applicables Il s’agit notamment :</a:t>
                      </a:r>
                    </a:p>
                    <a:p>
                      <a:r>
                        <a:rPr lang="fr-FR" sz="2000" dirty="0"/>
                        <a:t>De soumettre de documents papiers</a:t>
                      </a:r>
                    </a:p>
                    <a:p>
                      <a:r>
                        <a:rPr lang="fr-FR" sz="2000" dirty="0"/>
                        <a:t>D’harmoniser les dates limites pour soumettre une demande au rapport annuel</a:t>
                      </a:r>
                    </a:p>
                    <a:p>
                      <a:r>
                        <a:rPr lang="fr-FR" sz="2000" dirty="0"/>
                        <a:t>De produire un rapport quotidien sur l’élimination des déchets</a:t>
                      </a:r>
                    </a:p>
                    <a:p>
                      <a:r>
                        <a:rPr lang="fr-FR" sz="2000" dirty="0"/>
                        <a:t>Du site d’enfouissement hérité de l’aéroport</a:t>
                      </a:r>
                    </a:p>
                    <a:p>
                      <a:pPr marL="285750" indent="-285750">
                        <a:buFont typeface="Arial" panose="020B0604020202020204" pitchFamily="34" charset="0"/>
                        <a:buChar char="•"/>
                      </a:pPr>
                      <a:endParaRPr lang="en-CA" sz="2000" dirty="0"/>
                    </a:p>
                  </a:txBody>
                  <a:tcPr>
                    <a:lnL w="12700" cap="flat" cmpd="sng" algn="ctr">
                      <a:solidFill>
                        <a:schemeClr val="tx1"/>
                      </a:solidFill>
                      <a:prstDash val="solid"/>
                      <a:round/>
                      <a:headEnd type="none" w="med" len="med"/>
                      <a:tailEnd type="none" w="med" len="med"/>
                    </a:lnL>
                  </a:tcPr>
                </a:tc>
                <a:tc>
                  <a:txBody>
                    <a:bodyPr/>
                    <a:lstStyle/>
                    <a:p>
                      <a:pPr marL="0" indent="0">
                        <a:buFont typeface="Arial" panose="020B0604020202020204" pitchFamily="34" charset="0"/>
                        <a:buNone/>
                      </a:pPr>
                      <a:r>
                        <a:rPr lang="fr-FR" sz="2000" dirty="0"/>
                        <a:t>Une justification pour ces éléments a été soumise avec la demande de permis.</a:t>
                      </a:r>
                      <a:endParaRPr lang="en-CA" sz="2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3516662"/>
                  </a:ext>
                </a:extLst>
              </a:tr>
            </a:tbl>
          </a:graphicData>
        </a:graphic>
      </p:graphicFrame>
    </p:spTree>
    <p:extLst>
      <p:ext uri="{BB962C8B-B14F-4D97-AF65-F5344CB8AC3E}">
        <p14:creationId xmlns:p14="http://schemas.microsoft.com/office/powerpoint/2010/main" val="1867416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a:solidFill>
                  <a:schemeClr val="accent6">
                    <a:lumMod val="75000"/>
                  </a:schemeClr>
                </a:solidFill>
                <a:latin typeface="Arial" pitchFamily="34" charset="0"/>
                <a:cs typeface="Arial" pitchFamily="34" charset="0"/>
              </a:rPr>
              <a:t>Fin</a:t>
            </a:r>
            <a:endParaRPr lang="en-CA" b="1" dirty="0">
              <a:solidFill>
                <a:schemeClr val="accent6">
                  <a:lumMod val="75000"/>
                </a:schemeClr>
              </a:solidFill>
              <a:latin typeface="Arial" pitchFamily="34" charset="0"/>
              <a:cs typeface="Arial" pitchFamily="34" charset="0"/>
            </a:endParaRPr>
          </a:p>
        </p:txBody>
      </p:sp>
      <p:pic>
        <p:nvPicPr>
          <p:cNvPr id="4" name="Picture 3" descr="Diagram&#10;&#10;Description automatically generated with low confidence">
            <a:extLst>
              <a:ext uri="{FF2B5EF4-FFF2-40B4-BE49-F238E27FC236}">
                <a16:creationId xmlns:a16="http://schemas.microsoft.com/office/drawing/2014/main" id="{07C5B264-14F7-44DA-B4C8-D325AE739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82" y="908720"/>
            <a:ext cx="7240835" cy="5430627"/>
          </a:xfrm>
          <a:prstGeom prst="rect">
            <a:avLst/>
          </a:prstGeom>
        </p:spPr>
      </p:pic>
    </p:spTree>
    <p:extLst>
      <p:ext uri="{BB962C8B-B14F-4D97-AF65-F5344CB8AC3E}">
        <p14:creationId xmlns:p14="http://schemas.microsoft.com/office/powerpoint/2010/main" val="249157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692696"/>
            <a:ext cx="4572000" cy="893514"/>
          </a:xfrm>
        </p:spPr>
        <p:txBody>
          <a:bodyPr>
            <a:noAutofit/>
          </a:bodyPr>
          <a:lstStyle/>
          <a:p>
            <a:r>
              <a:rPr lang="en-CA" sz="3200" b="1" dirty="0">
                <a:solidFill>
                  <a:srgbClr val="D8491F"/>
                </a:solidFill>
                <a:latin typeface="Arial" pitchFamily="34" charset="0"/>
                <a:cs typeface="Arial" pitchFamily="34" charset="0"/>
              </a:rPr>
              <a:t>Water Licence: </a:t>
            </a:r>
            <a:br>
              <a:rPr lang="en-CA" sz="3200" b="1" dirty="0">
                <a:solidFill>
                  <a:srgbClr val="D8491F"/>
                </a:solidFill>
                <a:latin typeface="Arial" pitchFamily="34" charset="0"/>
                <a:cs typeface="Arial" pitchFamily="34" charset="0"/>
              </a:rPr>
            </a:br>
            <a:r>
              <a:rPr lang="en-CA" sz="3200" b="1" dirty="0">
                <a:solidFill>
                  <a:srgbClr val="D8491F"/>
                </a:solidFill>
                <a:latin typeface="Arial" pitchFamily="34" charset="0"/>
                <a:cs typeface="Arial" pitchFamily="34" charset="0"/>
              </a:rPr>
              <a:t>3AM-COR--- </a:t>
            </a:r>
          </a:p>
        </p:txBody>
      </p:sp>
      <p:sp>
        <p:nvSpPr>
          <p:cNvPr id="6" name="Content Placeholder 5"/>
          <p:cNvSpPr>
            <a:spLocks noGrp="1"/>
          </p:cNvSpPr>
          <p:nvPr>
            <p:ph idx="1"/>
          </p:nvPr>
        </p:nvSpPr>
        <p:spPr>
          <a:xfrm>
            <a:off x="395536" y="1844824"/>
            <a:ext cx="8352928" cy="4669979"/>
          </a:xfrm>
        </p:spPr>
        <p:txBody>
          <a:bodyPr>
            <a:normAutofit/>
          </a:bodyPr>
          <a:lstStyle/>
          <a:p>
            <a:pPr marL="0" indent="0" algn="l">
              <a:buNone/>
            </a:pPr>
            <a:endParaRPr lang="en-US" sz="1600" dirty="0"/>
          </a:p>
          <a:p>
            <a:pPr algn="l"/>
            <a:r>
              <a:rPr lang="fr-FR" sz="1600" dirty="0"/>
              <a:t>Date de délivrance de permis : 24 avril 2015</a:t>
            </a:r>
          </a:p>
          <a:p>
            <a:pPr algn="l"/>
            <a:r>
              <a:rPr lang="fr-FR" sz="1600" dirty="0"/>
              <a:t>Expiration du permis : 23 avril 2021</a:t>
            </a:r>
          </a:p>
          <a:p>
            <a:pPr algn="l"/>
            <a:r>
              <a:rPr lang="en-CA" sz="1600" dirty="0" err="1"/>
              <a:t>Étendue</a:t>
            </a:r>
            <a:r>
              <a:rPr lang="en-CA" sz="1600" dirty="0"/>
              <a:t> du </a:t>
            </a:r>
            <a:r>
              <a:rPr lang="en-CA" sz="1600" dirty="0" err="1"/>
              <a:t>permis</a:t>
            </a:r>
            <a:r>
              <a:rPr lang="en-CA" sz="1600" dirty="0"/>
              <a:t> : </a:t>
            </a:r>
          </a:p>
          <a:p>
            <a:pPr algn="l"/>
            <a:endParaRPr lang="en-CA" sz="1600" dirty="0"/>
          </a:p>
          <a:p>
            <a:pPr marL="0" indent="0" algn="ctr">
              <a:buNone/>
            </a:pPr>
            <a:r>
              <a:rPr lang="fr-CA" sz="1600" dirty="0">
                <a:effectLst/>
                <a:latin typeface="Calibri" panose="020F0502020204030204" pitchFamily="34" charset="0"/>
                <a:ea typeface="Gadugi" panose="020B0502040204020203" pitchFamily="34" charset="0"/>
              </a:rPr>
              <a:t>Permettre à la Municipalité de Coral Harbour d’utiliser l’eau et d’évacuer les déchets pendant ses activités municipales.</a:t>
            </a:r>
            <a:br>
              <a:rPr lang="fr-CA" sz="1600" dirty="0">
                <a:effectLst/>
                <a:latin typeface="Calibri" panose="020F0502020204030204" pitchFamily="34" charset="0"/>
                <a:ea typeface="Gadugi" panose="020B0502040204020203" pitchFamily="34" charset="0"/>
              </a:rPr>
            </a:br>
            <a:endParaRPr lang="en-CA" sz="1600" b="0" i="1" u="none" strike="noStrike" baseline="0" dirty="0">
              <a:solidFill>
                <a:srgbClr val="000000"/>
              </a:solidFill>
              <a:latin typeface="Calibri" panose="020F0502020204030204" pitchFamily="34" charset="0"/>
              <a:cs typeface="Calibri" panose="020F0502020204030204" pitchFamily="34" charset="0"/>
            </a:endParaRPr>
          </a:p>
          <a:p>
            <a:r>
              <a:rPr lang="fr-CA" sz="1600" dirty="0">
                <a:effectLst/>
                <a:latin typeface="Calibri" panose="020F0502020204030204" pitchFamily="34" charset="0"/>
                <a:ea typeface="Gadugi" panose="020B0502040204020203" pitchFamily="34" charset="0"/>
              </a:rPr>
              <a:t>La présente demande concerne le renouvèlement du permis existant et sa modification pour devenir un permis de type A afin de refléter le fait que le réapprovisionnement annuel du réservoir d’eau brute excède 299 m</a:t>
            </a:r>
            <a:r>
              <a:rPr lang="fr-CA" sz="1600" baseline="30000" dirty="0">
                <a:effectLst/>
                <a:latin typeface="Calibri" panose="020F0502020204030204" pitchFamily="34" charset="0"/>
                <a:ea typeface="Gadugi" panose="020B0502040204020203" pitchFamily="34" charset="0"/>
              </a:rPr>
              <a:t>3</a:t>
            </a:r>
            <a:r>
              <a:rPr lang="fr-CA" sz="1600" dirty="0">
                <a:effectLst/>
                <a:latin typeface="Calibri" panose="020F0502020204030204" pitchFamily="34" charset="0"/>
                <a:ea typeface="Gadugi" panose="020B0502040204020203" pitchFamily="34" charset="0"/>
              </a:rPr>
              <a:t>/jour. Toutes les activités d’usage des eaux et d’élimination des déchets restent les mêmes que celles du permis existant.</a:t>
            </a:r>
            <a:endParaRPr lang="en-CA" sz="1600" dirty="0"/>
          </a:p>
        </p:txBody>
      </p:sp>
    </p:spTree>
    <p:extLst>
      <p:ext uri="{BB962C8B-B14F-4D97-AF65-F5344CB8AC3E}">
        <p14:creationId xmlns:p14="http://schemas.microsoft.com/office/powerpoint/2010/main" val="24762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460" y="366751"/>
            <a:ext cx="8247047" cy="609525"/>
          </a:xfrm>
        </p:spPr>
        <p:txBody>
          <a:bodyPr>
            <a:normAutofit fontScale="90000"/>
          </a:bodyPr>
          <a:lstStyle/>
          <a:p>
            <a:r>
              <a:rPr lang="en-CA" b="1" dirty="0" err="1">
                <a:solidFill>
                  <a:srgbClr val="D8491F"/>
                </a:solidFill>
                <a:latin typeface="Arial" pitchFamily="34" charset="0"/>
                <a:cs typeface="Arial" pitchFamily="34" charset="0"/>
              </a:rPr>
              <a:t>Contexte</a:t>
            </a:r>
            <a:r>
              <a:rPr lang="en-CA" b="1" dirty="0">
                <a:solidFill>
                  <a:srgbClr val="D8491F"/>
                </a:solidFill>
                <a:latin typeface="Arial" pitchFamily="34" charset="0"/>
                <a:cs typeface="Arial" pitchFamily="34" charset="0"/>
              </a:rPr>
              <a:t> </a:t>
            </a:r>
          </a:p>
        </p:txBody>
      </p:sp>
      <p:sp>
        <p:nvSpPr>
          <p:cNvPr id="6" name="Content Placeholder 5"/>
          <p:cNvSpPr>
            <a:spLocks noGrp="1"/>
          </p:cNvSpPr>
          <p:nvPr>
            <p:ph idx="1"/>
          </p:nvPr>
        </p:nvSpPr>
        <p:spPr>
          <a:xfrm>
            <a:off x="566682" y="1268760"/>
            <a:ext cx="8010635" cy="4968552"/>
          </a:xfrm>
        </p:spPr>
        <p:txBody>
          <a:bodyPr>
            <a:normAutofit fontScale="85000" lnSpcReduction="10000"/>
          </a:bodyPr>
          <a:lstStyle/>
          <a:p>
            <a:r>
              <a:rPr lang="fr-FR" sz="2000" dirty="0"/>
              <a:t>La rivière Post assure l’approvisionnement en eau à usage domestique de la Municipalité de Coral Harbour, dont la population est d’environ 891 personnes (au recensement de 2016)</a:t>
            </a:r>
            <a:br>
              <a:rPr lang="fr-FR" sz="2000" dirty="0"/>
            </a:br>
            <a:endParaRPr lang="en-CA" sz="2000" b="0" i="0" u="none" strike="noStrike" baseline="0" dirty="0"/>
          </a:p>
          <a:p>
            <a:r>
              <a:rPr lang="fr-FR" sz="2000" b="0" i="0" u="none" strike="noStrike" baseline="0" dirty="0"/>
              <a:t>Le bassin hydrographique est gelé de sept à neuf mois par année, pour ces motifs, un réservoir d’eau brute doit être alimenté adéquatement tous les ans avant la prise de la glace. Il n’y a eu aucun changement aux activités de réapprovisionnement de la rivière Post en place depuis la construction de la première cellule du réservoir en 1980. </a:t>
            </a:r>
            <a:br>
              <a:rPr lang="fr-FR" sz="2000" b="0" i="0" u="none" strike="noStrike" baseline="0" dirty="0"/>
            </a:br>
            <a:endParaRPr lang="en-CA" sz="2000" dirty="0"/>
          </a:p>
          <a:p>
            <a:r>
              <a:rPr lang="fr-FR" sz="2000" dirty="0"/>
              <a:t>L’évaluation des risques de 2016 du rapport sur la durabilité des principales sources d’eau potable du Nunavut indique que 87 161 m3/jour peuvent être tirés de la rivière Post sans dépasser les limites du ministère des Pêches et des Océans pour protéger la passe à poissons.</a:t>
            </a:r>
            <a:br>
              <a:rPr lang="en-CA" sz="2000" dirty="0"/>
            </a:br>
            <a:endParaRPr lang="en-CA" sz="2000" dirty="0"/>
          </a:p>
          <a:p>
            <a:r>
              <a:rPr lang="fr-FR" sz="2000" dirty="0"/>
              <a:t>Coral Harbour utilise actuellement moins de 2 000 m3/jour. Remplir le réservoir, dont le volume actif est d’environ 49 500 m3, demande environ 25 jours. </a:t>
            </a:r>
            <a:br>
              <a:rPr lang="fr-FR" sz="2000" dirty="0"/>
            </a:br>
            <a:endParaRPr lang="en-CA" sz="2000" dirty="0"/>
          </a:p>
          <a:p>
            <a:r>
              <a:rPr lang="fr-FR" sz="2000" dirty="0"/>
              <a:t>La première cellule du réservoir a été construite en 1980 et est en usage depuis. La deuxième cellule (liée hydrauliquement) a été construite en 1998.</a:t>
            </a:r>
            <a:endParaRPr lang="en-CA" sz="2000" dirty="0"/>
          </a:p>
        </p:txBody>
      </p:sp>
    </p:spTree>
    <p:extLst>
      <p:ext uri="{BB962C8B-B14F-4D97-AF65-F5344CB8AC3E}">
        <p14:creationId xmlns:p14="http://schemas.microsoft.com/office/powerpoint/2010/main" val="387293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163898" y="39498"/>
            <a:ext cx="7296534" cy="114592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D8491F"/>
                </a:solidFill>
                <a:latin typeface="Arial" pitchFamily="34" charset="0"/>
                <a:cs typeface="Arial" pitchFamily="34" charset="0"/>
              </a:rPr>
              <a:t>Infrastructure de l’approvisionnement en eau</a:t>
            </a:r>
            <a:endParaRPr lang="en-CA" b="1" dirty="0">
              <a:solidFill>
                <a:srgbClr val="D8491F"/>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B3C6AAE9-A296-4EFD-88D7-FAFA0A5A02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3867" y="1162768"/>
            <a:ext cx="7456265" cy="4875617"/>
          </a:xfrm>
          <a:prstGeom prst="rect">
            <a:avLst/>
          </a:prstGeom>
        </p:spPr>
      </p:pic>
    </p:spTree>
    <p:extLst>
      <p:ext uri="{BB962C8B-B14F-4D97-AF65-F5344CB8AC3E}">
        <p14:creationId xmlns:p14="http://schemas.microsoft.com/office/powerpoint/2010/main" val="196087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402" y="0"/>
            <a:ext cx="6193196" cy="1257598"/>
          </a:xfrm>
        </p:spPr>
        <p:txBody>
          <a:bodyPr>
            <a:normAutofit/>
          </a:bodyPr>
          <a:lstStyle/>
          <a:p>
            <a:r>
              <a:rPr lang="en-CA" sz="4000" b="1" dirty="0" err="1">
                <a:solidFill>
                  <a:srgbClr val="D8491F"/>
                </a:solidFill>
                <a:latin typeface="Arial" pitchFamily="34" charset="0"/>
                <a:cs typeface="Arial" pitchFamily="34" charset="0"/>
              </a:rPr>
              <a:t>Contexte</a:t>
            </a:r>
            <a:endParaRPr lang="en-CA" sz="4000"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323528" y="1052736"/>
            <a:ext cx="8496944" cy="4896544"/>
          </a:xfrm>
        </p:spPr>
        <p:txBody>
          <a:bodyPr>
            <a:noAutofit/>
          </a:bodyPr>
          <a:lstStyle/>
          <a:p>
            <a:r>
              <a:rPr lang="fr-FR" sz="2000" dirty="0"/>
              <a:t>Depuis 1984, un étang d’épuration naturel recevait les eaux d’égout de la région. En 2003, des banquettes perméables ont été érigées pour créer une structure de lagune autour de l’étang d’épuration afin de retenir les boues des eaux d’égout.</a:t>
            </a:r>
            <a:br>
              <a:rPr lang="fr-FR" sz="2000" dirty="0"/>
            </a:br>
            <a:endParaRPr lang="en-CA" sz="2000" dirty="0"/>
          </a:p>
          <a:p>
            <a:r>
              <a:rPr lang="fr-FR" sz="2000" dirty="0"/>
              <a:t>La lagune de 41 200 m3 agit comme une cellule d’entreposage pendant le mois où l’étang est pris dans la glace et jusqu’au moment où l’effluent s’écoule au moment du dégel. Le traitement de l’effluent relève en grande partie de la zone humide. </a:t>
            </a:r>
            <a:br>
              <a:rPr lang="fr-FR" sz="2000" dirty="0"/>
            </a:br>
            <a:endParaRPr lang="en-CA" sz="2000" dirty="0"/>
          </a:p>
          <a:p>
            <a:r>
              <a:rPr lang="fr-FR" sz="2000" dirty="0"/>
              <a:t>Cette zone humide de traitement de 10,5 hectares a été modifiée en 2008 par la construction de trois banquettes pour diriger le flot de l’effluent loin de la municipalité et vers le lac récepteur situé au bout de la zone humide. </a:t>
            </a:r>
            <a:br>
              <a:rPr lang="fr-FR" sz="2000" dirty="0"/>
            </a:br>
            <a:endParaRPr lang="en-CA" sz="2000" dirty="0"/>
          </a:p>
          <a:p>
            <a:r>
              <a:rPr lang="fr-FR" sz="2000" dirty="0"/>
              <a:t>Depuis 1994, plusieurs évaluations de la zone humide ont été faites, et il a été démontré qu’elle réduit suffisamment la DBO et le TSS.</a:t>
            </a:r>
            <a:endParaRPr lang="en-CA" sz="2000" dirty="0"/>
          </a:p>
        </p:txBody>
      </p:sp>
    </p:spTree>
    <p:extLst>
      <p:ext uri="{BB962C8B-B14F-4D97-AF65-F5344CB8AC3E}">
        <p14:creationId xmlns:p14="http://schemas.microsoft.com/office/powerpoint/2010/main" val="114510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863587" y="101527"/>
            <a:ext cx="7416824" cy="652116"/>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D8491F"/>
                </a:solidFill>
                <a:latin typeface="Arial" pitchFamily="34" charset="0"/>
                <a:cs typeface="Arial" pitchFamily="34" charset="0"/>
              </a:rPr>
              <a:t>Infrastructure de l’évacuation des eaux usées</a:t>
            </a:r>
            <a:endParaRPr lang="en-CA" b="1" dirty="0">
              <a:solidFill>
                <a:srgbClr val="D8491F"/>
              </a:solidFill>
              <a:latin typeface="Arial" pitchFamily="34" charset="0"/>
              <a:cs typeface="Arial" pitchFamily="34" charset="0"/>
            </a:endParaRPr>
          </a:p>
        </p:txBody>
      </p:sp>
      <p:pic>
        <p:nvPicPr>
          <p:cNvPr id="1026" name="Picture 2">
            <a:extLst>
              <a:ext uri="{FF2B5EF4-FFF2-40B4-BE49-F238E27FC236}">
                <a16:creationId xmlns:a16="http://schemas.microsoft.com/office/drawing/2014/main" id="{53614367-2134-BC44-B48F-22E633564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66714" y="691983"/>
            <a:ext cx="5810571" cy="50421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D543FC-085E-42CC-9228-6323F5D04439}"/>
              </a:ext>
            </a:extLst>
          </p:cNvPr>
          <p:cNvSpPr txBox="1"/>
          <p:nvPr/>
        </p:nvSpPr>
        <p:spPr>
          <a:xfrm>
            <a:off x="2339751" y="5741518"/>
            <a:ext cx="4464496" cy="276999"/>
          </a:xfrm>
          <a:prstGeom prst="rect">
            <a:avLst/>
          </a:prstGeom>
          <a:noFill/>
        </p:spPr>
        <p:txBody>
          <a:bodyPr wrap="square" rtlCol="0">
            <a:spAutoFit/>
          </a:bodyPr>
          <a:lstStyle/>
          <a:p>
            <a:pPr algn="l"/>
            <a:r>
              <a:rPr lang="fr-FR" sz="1200" b="0" i="1" u="none" strike="noStrike" baseline="0" dirty="0">
                <a:latin typeface="Arial-ItalicMT"/>
              </a:rPr>
              <a:t>Centre d’études universitaires des ressources en eau</a:t>
            </a:r>
            <a:r>
              <a:rPr lang="en-CA" sz="1200" b="0" i="1" u="none" strike="noStrike" baseline="0" dirty="0">
                <a:latin typeface="Arial-ItalicMT"/>
              </a:rPr>
              <a:t>, 2013</a:t>
            </a:r>
            <a:endParaRPr lang="en-CA" sz="1200" dirty="0"/>
          </a:p>
        </p:txBody>
      </p:sp>
    </p:spTree>
    <p:extLst>
      <p:ext uri="{BB962C8B-B14F-4D97-AF65-F5344CB8AC3E}">
        <p14:creationId xmlns:p14="http://schemas.microsoft.com/office/powerpoint/2010/main" val="231532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3972" y="1071"/>
            <a:ext cx="5076056" cy="1257598"/>
          </a:xfrm>
        </p:spPr>
        <p:txBody>
          <a:bodyPr>
            <a:normAutofit/>
          </a:bodyPr>
          <a:lstStyle/>
          <a:p>
            <a:r>
              <a:rPr lang="en-CA" sz="4000" b="1" dirty="0" err="1">
                <a:solidFill>
                  <a:srgbClr val="D8491F"/>
                </a:solidFill>
                <a:latin typeface="Arial" pitchFamily="34" charset="0"/>
                <a:cs typeface="Arial" pitchFamily="34" charset="0"/>
              </a:rPr>
              <a:t>Contexte</a:t>
            </a:r>
            <a:r>
              <a:rPr lang="en-CA" sz="4000" b="1" dirty="0">
                <a:solidFill>
                  <a:srgbClr val="D8491F"/>
                </a:solidFill>
                <a:latin typeface="Arial" pitchFamily="34" charset="0"/>
                <a:cs typeface="Arial" pitchFamily="34" charset="0"/>
              </a:rPr>
              <a:t> </a:t>
            </a:r>
          </a:p>
        </p:txBody>
      </p:sp>
      <p:sp>
        <p:nvSpPr>
          <p:cNvPr id="6" name="Content Placeholder 5"/>
          <p:cNvSpPr>
            <a:spLocks noGrp="1"/>
          </p:cNvSpPr>
          <p:nvPr>
            <p:ph idx="1"/>
          </p:nvPr>
        </p:nvSpPr>
        <p:spPr>
          <a:xfrm>
            <a:off x="440668" y="1124744"/>
            <a:ext cx="8262664" cy="5400600"/>
          </a:xfrm>
        </p:spPr>
        <p:txBody>
          <a:bodyPr>
            <a:normAutofit fontScale="77500" lnSpcReduction="20000"/>
          </a:bodyPr>
          <a:lstStyle/>
          <a:p>
            <a:r>
              <a:rPr lang="fr-FR" dirty="0"/>
              <a:t>Le site d’enfouissement de déchets solides de Coral Harbour est en usage depuis au moins 1981.</a:t>
            </a:r>
            <a:br>
              <a:rPr lang="fr-FR" dirty="0"/>
            </a:br>
            <a:endParaRPr lang="en-CA" dirty="0"/>
          </a:p>
          <a:p>
            <a:r>
              <a:rPr lang="fr-FR" dirty="0"/>
              <a:t>La principale installation d’enfouissement de déchets solides est composée d’un site de dépôt des déchets solides municipaux qui est clôturé et entouré d’une banquette, et d’un site de dépôt en vrac des métaux situé immédiatement au sud de la zone entouré d’une banquette. </a:t>
            </a:r>
            <a:br>
              <a:rPr lang="fr-FR" dirty="0"/>
            </a:br>
            <a:endParaRPr lang="en-CA" dirty="0"/>
          </a:p>
          <a:p>
            <a:r>
              <a:rPr lang="fr-FR" dirty="0"/>
              <a:t>Un camion compacteur fait la collecte des déchets des immeubles cinq fois par semaine pour le compte de la municipalité pour ensuite les transporter à la décharge située à 2,5 km au nord-est de la collectivité. La décharge est adjacente à l’étang d’épuration et à la zone humide de traitement.</a:t>
            </a:r>
            <a:endParaRPr lang="en-CA" sz="2000" dirty="0"/>
          </a:p>
        </p:txBody>
      </p:sp>
    </p:spTree>
    <p:extLst>
      <p:ext uri="{BB962C8B-B14F-4D97-AF65-F5344CB8AC3E}">
        <p14:creationId xmlns:p14="http://schemas.microsoft.com/office/powerpoint/2010/main" val="131533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D8491F"/>
                </a:solidFill>
                <a:latin typeface="Arial" pitchFamily="34" charset="0"/>
                <a:cs typeface="Arial" pitchFamily="34" charset="0"/>
              </a:rPr>
              <a:t>Infrastructure de l’élimination des déchets solides</a:t>
            </a:r>
            <a:endParaRPr lang="en-CA" b="1" dirty="0">
              <a:solidFill>
                <a:srgbClr val="D8491F"/>
              </a:solidFill>
              <a:latin typeface="Arial" pitchFamily="34" charset="0"/>
              <a:cs typeface="Arial" pitchFamily="34" charset="0"/>
            </a:endParaRPr>
          </a:p>
        </p:txBody>
      </p:sp>
      <p:pic>
        <p:nvPicPr>
          <p:cNvPr id="3073" name="Picture 1">
            <a:extLst>
              <a:ext uri="{FF2B5EF4-FFF2-40B4-BE49-F238E27FC236}">
                <a16:creationId xmlns:a16="http://schemas.microsoft.com/office/drawing/2014/main" id="{4DE0B0D0-560A-2044-987E-A87687A09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16505" y="884129"/>
            <a:ext cx="6756729" cy="508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27545"/>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9868AF8FA94B40945B60C79FB290B1" ma:contentTypeVersion="9" ma:contentTypeDescription="Create a new document." ma:contentTypeScope="" ma:versionID="bbf816693f83c105829e6adedd16fc0a">
  <xsd:schema xmlns:xsd="http://www.w3.org/2001/XMLSchema" xmlns:xs="http://www.w3.org/2001/XMLSchema" xmlns:p="http://schemas.microsoft.com/office/2006/metadata/properties" xmlns:ns2="fc4293c6-6472-47fa-9d2f-94bd9eace04c" targetNamespace="http://schemas.microsoft.com/office/2006/metadata/properties" ma:root="true" ma:fieldsID="6d4f3cf08471256e9594f5fde3c1719a" ns2:_="">
    <xsd:import namespace="fc4293c6-6472-47fa-9d2f-94bd9eace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293c6-6472-47fa-9d2f-94bd9eace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B91C6-D454-4D5A-8FFF-6046BAE88B80}">
  <ds:schemaRefs>
    <ds:schemaRef ds:uri="http://schemas.microsoft.com/sharepoint/v3/contenttype/forms"/>
  </ds:schemaRefs>
</ds:datastoreItem>
</file>

<file path=customXml/itemProps2.xml><?xml version="1.0" encoding="utf-8"?>
<ds:datastoreItem xmlns:ds="http://schemas.openxmlformats.org/officeDocument/2006/customXml" ds:itemID="{512983E6-65DD-4E3B-9730-356EA1BD60B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8F456DD-288F-4500-A176-1B4EFFEA2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293c6-6472-47fa-9d2f-94bd9eace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GN Powerpoint CGS</Template>
  <TotalTime>4213</TotalTime>
  <Words>1753</Words>
  <Application>Microsoft Office PowerPoint</Application>
  <PresentationFormat>On-screen Show (4:3)</PresentationFormat>
  <Paragraphs>174</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Arial-ItalicMT</vt:lpstr>
      <vt:lpstr>Calibri</vt:lpstr>
      <vt:lpstr>GN Powerpoint CGS</vt:lpstr>
      <vt:lpstr>Office des eaux du Nunavut  Assemblée publique</vt:lpstr>
      <vt:lpstr>Permis existant</vt:lpstr>
      <vt:lpstr>Water Licence:  3AM-COR--- </vt:lpstr>
      <vt:lpstr>Contexte </vt:lpstr>
      <vt:lpstr>PowerPoint Presentation</vt:lpstr>
      <vt:lpstr>Contexte</vt:lpstr>
      <vt:lpstr>PowerPoint Presentation</vt:lpstr>
      <vt:lpstr>Contexte </vt:lpstr>
      <vt:lpstr>PowerPoint Presentation</vt:lpstr>
      <vt:lpstr>PowerPoint Presentation</vt:lpstr>
      <vt:lpstr>PowerPoint Presentation</vt:lpstr>
      <vt:lpstr>PowerPoint Presentation</vt:lpstr>
      <vt:lpstr>Commentaires d’ECCC</vt:lpstr>
      <vt:lpstr>Commentaires d’ECCC</vt:lpstr>
      <vt:lpstr>Commentaires d’ECCC</vt:lpstr>
      <vt:lpstr>Commentaires d’ECCC</vt:lpstr>
      <vt:lpstr>Commentaires d’ECCC</vt:lpstr>
      <vt:lpstr>Commentaires d’ECCC</vt:lpstr>
      <vt:lpstr>Commentaires d’ECCC</vt:lpstr>
      <vt:lpstr>Commentaires d’ECCC</vt:lpstr>
      <vt:lpstr>Commentaires de CIRNAC</vt:lpstr>
      <vt:lpstr>Commentaires de CIRNAC</vt:lpstr>
      <vt:lpstr>Commentaires de CIRNAC</vt:lpstr>
      <vt:lpstr>PowerPoint Presentation</vt:lpstr>
      <vt:lpstr>PowerPoint Presentation</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Chalmers, Elan</cp:lastModifiedBy>
  <cp:revision>149</cp:revision>
  <cp:lastPrinted>2012-06-13T22:26:17Z</cp:lastPrinted>
  <dcterms:created xsi:type="dcterms:W3CDTF">2014-01-14T23:28:13Z</dcterms:created>
  <dcterms:modified xsi:type="dcterms:W3CDTF">2022-02-11T19:05:09Z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0x0101005B9868AF8FA94B40945B60C79FB290B1</vt:lpwstr>
  </property>
</Properties>
</file>