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312" r:id="rId6"/>
    <p:sldId id="257" r:id="rId7"/>
    <p:sldId id="275" r:id="rId8"/>
    <p:sldId id="290" r:id="rId9"/>
    <p:sldId id="289" r:id="rId10"/>
    <p:sldId id="291" r:id="rId11"/>
    <p:sldId id="292" r:id="rId12"/>
    <p:sldId id="293" r:id="rId13"/>
    <p:sldId id="309" r:id="rId14"/>
    <p:sldId id="308" r:id="rId15"/>
    <p:sldId id="313" r:id="rId16"/>
    <p:sldId id="261" r:id="rId17"/>
    <p:sldId id="294" r:id="rId18"/>
    <p:sldId id="295" r:id="rId19"/>
    <p:sldId id="296" r:id="rId20"/>
    <p:sldId id="306" r:id="rId21"/>
    <p:sldId id="297" r:id="rId22"/>
    <p:sldId id="298" r:id="rId23"/>
    <p:sldId id="299" r:id="rId24"/>
    <p:sldId id="300" r:id="rId25"/>
    <p:sldId id="301" r:id="rId26"/>
    <p:sldId id="307" r:id="rId27"/>
    <p:sldId id="276" r:id="rId28"/>
    <p:sldId id="303" r:id="rId29"/>
    <p:sldId id="304" r:id="rId30"/>
    <p:sldId id="305" r:id="rId31"/>
    <p:sldId id="264" r:id="rId3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14464B-4049-CB30-F4A6-4BFE174F76F1}" name="Lusty, Megan" initials="LM" userId="S::MLusty@gov.nu.ca::23397521-fc92-4ac2-8bc0-6d3efb5a1d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91F"/>
    <a:srgbClr val="BAC233"/>
    <a:srgbClr val="00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1" autoAdjust="0"/>
    <p:restoredTop sz="91680" autoAdjust="0"/>
  </p:normalViewPr>
  <p:slideViewPr>
    <p:cSldViewPr>
      <p:cViewPr varScale="1">
        <p:scale>
          <a:sx n="70" d="100"/>
          <a:sy n="70" d="100"/>
        </p:scale>
        <p:origin x="18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30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81CEE-22B7-4448-9AE9-06DBD7A1EB41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1360-F632-412E-845D-6D0FEDE6BC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78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CA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130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145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29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021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229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368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230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445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7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413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04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CA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038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5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537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622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683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5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CA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12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CA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94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CA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37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CA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7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CA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53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CA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87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CA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1360-F632-412E-845D-6D0FEDE6BCA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23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2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65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57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3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1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5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4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90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41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878B-36E5-4F09-9214-176A1E1FBA10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D0E6-9D1D-4FEB-939D-095AAEFE6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3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7470" y="2960948"/>
            <a:ext cx="4969060" cy="1548172"/>
          </a:xfrm>
        </p:spPr>
        <p:txBody>
          <a:bodyPr>
            <a:normAutofit fontScale="90000"/>
          </a:bodyPr>
          <a:lstStyle/>
          <a:p>
            <a:r>
              <a:rPr lang="iu-Cans-C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ᓄᓇᕗᒻᒥ ᐃᒪᓕᕆᔨᒃᑯᑦ ᑲᑎᒪᔨᖏᑦ </a:t>
            </a:r>
            <a:br>
              <a:rPr lang="iu-Cans-C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u-Cans-C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ᑭᒃᑯᓕᒫᓄᑦ ᑲᑎᒪᓂᖅ</a:t>
            </a:r>
            <a:br>
              <a:rPr lang="iu-Cans-C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iu-Cans-C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C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4276" y="4509120"/>
            <a:ext cx="396044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u-Cans-C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ᐃᒥᕐᒧ ᐱᔪᓐᓇᐅᑎᖓ ᓄᑖᙳᕆᐊᖅᑕᐅᓂᖓ ᐊᒻᒪ ᐋᖅᑭᒋᐊᖅᑕᐅᓂᖓ </a:t>
            </a:r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iu-Cans-C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ᓴᓪᓕᖅ</a:t>
            </a:r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3AM-COR----</a:t>
            </a:r>
          </a:p>
        </p:txBody>
      </p:sp>
    </p:spTree>
    <p:extLst>
      <p:ext uri="{BB962C8B-B14F-4D97-AF65-F5344CB8AC3E}">
        <p14:creationId xmlns:p14="http://schemas.microsoft.com/office/powerpoint/2010/main" val="352861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4CBD2063-429B-B140-8245-C6C632D7E6C5}"/>
              </a:ext>
            </a:extLst>
          </p:cNvPr>
          <p:cNvSpPr txBox="1">
            <a:spLocks/>
          </p:cNvSpPr>
          <p:nvPr/>
        </p:nvSpPr>
        <p:spPr>
          <a:xfrm>
            <a:off x="1115616" y="116632"/>
            <a:ext cx="6912768" cy="86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ᖃᐅᔨᓴᕈᑎᓕᕆᓂᖅ ᐱᓕᕆᐊᖅ</a:t>
            </a:r>
            <a:endParaRPr lang="en-CA" b="1" dirty="0">
              <a:solidFill>
                <a:srgbClr val="D8491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2379A79-6630-43E9-BA62-78575CE50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53921"/>
              </p:ext>
            </p:extLst>
          </p:nvPr>
        </p:nvGraphicFramePr>
        <p:xfrm>
          <a:off x="499707" y="1290789"/>
          <a:ext cx="7990325" cy="4635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84">
                  <a:extLst>
                    <a:ext uri="{9D8B030D-6E8A-4147-A177-3AD203B41FA5}">
                      <a16:colId xmlns:a16="http://schemas.microsoft.com/office/drawing/2014/main" val="302411477"/>
                    </a:ext>
                  </a:extLst>
                </a:gridCol>
                <a:gridCol w="3880099">
                  <a:extLst>
                    <a:ext uri="{9D8B030D-6E8A-4147-A177-3AD203B41FA5}">
                      <a16:colId xmlns:a16="http://schemas.microsoft.com/office/drawing/2014/main" val="4086495915"/>
                    </a:ext>
                  </a:extLst>
                </a:gridCol>
                <a:gridCol w="2663442">
                  <a:extLst>
                    <a:ext uri="{9D8B030D-6E8A-4147-A177-3AD203B41FA5}">
                      <a16:colId xmlns:a16="http://schemas.microsoft.com/office/drawing/2014/main" val="3088947541"/>
                    </a:ext>
                  </a:extLst>
                </a:gridCol>
              </a:tblGrid>
              <a:tr h="401689">
                <a:tc>
                  <a:txBody>
                    <a:bodyPr/>
                    <a:lstStyle/>
                    <a:p>
                      <a:r>
                        <a:rPr lang="iu-Cans-CA" dirty="0"/>
                        <a:t>ᐃᓂᖓ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u-Cans-CA" dirty="0"/>
                        <a:t>ᓇᓗᓇᐃᔭᕐᓗᒍ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u-Cans-CA" dirty="0"/>
                        <a:t>ᐊᑯᓚᐃᓐᓂᖓ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108262"/>
                  </a:ext>
                </a:extLst>
              </a:tr>
              <a:tr h="401689">
                <a:tc>
                  <a:txBody>
                    <a:bodyPr/>
                    <a:lstStyle/>
                    <a:p>
                      <a:r>
                        <a:rPr lang="en-AU"/>
                        <a:t>COR-1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u-Cans-CA" dirty="0"/>
                        <a:t>ᐃᒥᖅ ᓴᓗᒪᔪᖅ ᑰᖓᓂ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iu-Cans-CA" dirty="0"/>
                        <a:t>ᖃᐅᑕᒫᑦ, ᑕᖅᑭᑕᒫᑦ, ᐊᕐᕌᒍᑕᒫᑦ </a:t>
                      </a:r>
                      <a:endParaRPr lang="en-A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635007"/>
                  </a:ext>
                </a:extLst>
              </a:tr>
              <a:tr h="693326">
                <a:tc>
                  <a:txBody>
                    <a:bodyPr/>
                    <a:lstStyle/>
                    <a:p>
                      <a:r>
                        <a:rPr lang="en-AU"/>
                        <a:t>COR-2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u-Cans-CA" dirty="0"/>
                        <a:t>ᒥᓪᓗᐊᕈᑎ ᓄᓇᓯᐅᑎ ᓴᒃᑯᐃᔪᖅ ᐃᓂᖓᓂᑦ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r>
                        <a:rPr lang="en-CA" dirty="0"/>
                        <a:t>Daily, Monthly, Annually</a:t>
                      </a:r>
                    </a:p>
                    <a:p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07775"/>
                  </a:ext>
                </a:extLst>
              </a:tr>
              <a:tr h="693326">
                <a:tc>
                  <a:txBody>
                    <a:bodyPr/>
                    <a:lstStyle/>
                    <a:p>
                      <a:r>
                        <a:rPr lang="en-AU"/>
                        <a:t>COR-3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u-Cans-CA" dirty="0"/>
                        <a:t>ᑭᓈᓗᒃ ᑯᕕᔭᐅᓂᖓ ᑰᒻᒧᑦ ᐃᒫᓄᓪᓘᓐᓃᑦ ᑭᓈᓗᖃᕐᕕᐅᑉ ᐃᓂᖓᓂᑦ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iu-Cans-CA" dirty="0"/>
                        <a:t>ᑯᕕᔪᖅ ᐱᔾᔪᑎᒋᑦᓱᒍ ᐅᐱᕐᖓᑦᓵᒃᑯᑦ ᐊᐅᑉᐸᓪᓕᐊᓕᖅᑎᓪᓗᒍ,</a:t>
                      </a:r>
                    </a:p>
                    <a:p>
                      <a:r>
                        <a:rPr lang="iu-Cans-CA" dirty="0"/>
                        <a:t>ᕿᑎᕐᐸᓯᐊᓂ  ᐃᒪᐅᓕᖅᑎᓪᓗᒍ, ᐊᒻᒪᓗ</a:t>
                      </a:r>
                    </a:p>
                    <a:p>
                      <a:r>
                        <a:rPr lang="iu-Cans-CA" dirty="0"/>
                        <a:t>ᖁᐊᓚᐅᖅᑎᓐᓇᒍᓗ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35463"/>
                  </a:ext>
                </a:extLst>
              </a:tr>
              <a:tr h="401689">
                <a:tc>
                  <a:txBody>
                    <a:bodyPr/>
                    <a:lstStyle/>
                    <a:p>
                      <a:r>
                        <a:rPr lang="en-AU"/>
                        <a:t>COR-4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u-Cans-CA" dirty="0"/>
                        <a:t>ᐃᓂᖓ ᐃᓗᐊᓂ ᐃᒪᖅᓱᒃ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78387"/>
                  </a:ext>
                </a:extLst>
              </a:tr>
              <a:tr h="489730">
                <a:tc>
                  <a:txBody>
                    <a:bodyPr/>
                    <a:lstStyle/>
                    <a:p>
                      <a:r>
                        <a:rPr lang="en-AU"/>
                        <a:t>COR-5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u-Cans-CA" dirty="0"/>
                        <a:t>ᑯᕕᔪᖅ ᐃᒪᖅᓱᒃᒥ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721534"/>
                  </a:ext>
                </a:extLst>
              </a:tr>
              <a:tr h="693326">
                <a:tc>
                  <a:txBody>
                    <a:bodyPr/>
                    <a:lstStyle/>
                    <a:p>
                      <a:r>
                        <a:rPr lang="en-AU"/>
                        <a:t>COR-6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u-Cans-CA" dirty="0"/>
                        <a:t>ᓱᕈᕐᓇᖅᑑᑉ ᑰᒍᔾᔭᐅᓂᖓ ᐊᑦᑕᕐᕕᒻᒥᑦ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iu-Cans-CA" dirty="0"/>
                        <a:t>ᑕᖅᑭᑕᒫᓐ ᓇᐅᖅᑎᖅᓱᐊᕆᔭᐅᑎᓪᓗᒍ ᑯᕕᓂᖓ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629566"/>
                  </a:ext>
                </a:extLst>
              </a:tr>
              <a:tr h="401689">
                <a:tc>
                  <a:txBody>
                    <a:bodyPr/>
                    <a:lstStyle/>
                    <a:p>
                      <a:r>
                        <a:rPr lang="en-AU"/>
                        <a:t>COR-7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u-Cans-CA" dirty="0"/>
                        <a:t>ᓱᕈᕐᓇᖅᑑᑉ ᑰᒍᔾᔭᐅᓂᖓ ᐊᑖᓂ ᓴᕕᕋᔭᖃᕐᕕᒻᒥ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05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52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4CBD2063-429B-B140-8245-C6C632D7E6C5}"/>
              </a:ext>
            </a:extLst>
          </p:cNvPr>
          <p:cNvSpPr txBox="1">
            <a:spLocks/>
          </p:cNvSpPr>
          <p:nvPr/>
        </p:nvSpPr>
        <p:spPr>
          <a:xfrm>
            <a:off x="1038486" y="13093"/>
            <a:ext cx="6912768" cy="86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ᖃᐅᔨᓴᕈᑎᓕᕆᓂᖅ ᐱᓕᕆᐊᖅ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5E330-E324-44E8-BB3B-E3FA338A2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002" y="886599"/>
            <a:ext cx="7387995" cy="52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6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6E24A641-2C80-45B1-8A88-69A931F86E21}"/>
              </a:ext>
            </a:extLst>
          </p:cNvPr>
          <p:cNvSpPr txBox="1">
            <a:spLocks/>
          </p:cNvSpPr>
          <p:nvPr/>
        </p:nvSpPr>
        <p:spPr>
          <a:xfrm>
            <a:off x="1115616" y="3429000"/>
            <a:ext cx="6912768" cy="86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ᒪᓕᒋᐊᓕᓐᓂᑦ ᕿᒥᕐᕈᓂᖅ</a:t>
            </a:r>
            <a:endParaRPr lang="en-CA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1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ECCC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7438"/>
            <a:ext cx="7488832" cy="51058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01. </a:t>
            </a:r>
            <a:r>
              <a:rPr lang="iu-Cans-CA" b="1" dirty="0"/>
              <a:t>ᑭᓂᖅᑎᓯᒪᔪᒥ ᐊᐅᓚᑦᓯᓂᖅ</a:t>
            </a: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iu-Cans-CA" b="1" dirty="0"/>
              <a:t>ᓄᓇᓕᓐᓂ ᒐᕙᒪᒃᑯᓐᓂᓪᓗ ᐱᔨᑦᑎᕋᖅᑎᒃᑯᑦ ᑭᐅᔾᔪᑖ</a:t>
            </a:r>
            <a:r>
              <a:rPr lang="en-CA" b="1" dirty="0"/>
              <a:t>:</a:t>
            </a:r>
          </a:p>
          <a:p>
            <a:pPr marL="0" indent="0">
              <a:buNone/>
            </a:pPr>
            <a:r>
              <a:rPr lang="iu-Cans-CA" dirty="0"/>
              <a:t>ᑭᓂᖅᑎᓯᒪᔪᒥ ᑕᑯᓐᓇᖅᑕᐅᖃᑦᑕᖅᑐᖅ ᑕᑯᒃᓴᐅᔪᒧᑦ ᖃᐅᔨᓴᕐᓂᕐᒧᑦ ᐊᕐᕌᒍᑕᒫᑦ ᖃᐅᔨᓴᕐᓂᖃᖅᑎᓪᓗᒋᑦ ᓇᓗᓇᐃᖅᑕᐅᓯᒪᒐᓂᓗ ᒪᓕᑦᓯᐊᖏᓐᓂᕐᒧᑦ ᐅᓂᒃᑳᖅᓂᑦ.</a:t>
            </a:r>
            <a:endParaRPr lang="en-A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u-Cans-CA" dirty="0"/>
              <a:t>ᑭᓈᓗᒃ ᑯᕕᔭᐅᓂᖓ ᑰᒻᒧᑦ ᐃᒫᓄᓪᓘᓐᓃᑦ ᐱᐅᓂᖓ ᒫᓐᓇᐅᔪᖅ ᖃᐅᔨᓴᖅᑕᐅᖏᓐᓇᕐᓂᐊᖅᓱᓂᓗ ᐊᓯᔾᔨᕐᐸᓪᓕᐊᓂᐅᑐᐃᓐᓇᕆᐊᓕᓐᓄᑦ ᐱᔾᔪᑎᒋᓪᓗᒍ ᑭᓂᖅᑎᓯᒪᔪᖅ. ᑭᓈᓗᖃᕐᕕᒻᒥ ᐊᕙᓗᖏᑦ ᖃᐅᔨᓴᖅᑕᐅᖃᖅᑕᖅᑐᑦ ᐅᐱᕐᖔᑕᒫᑦ ᓇᓗᓇᐃᖅᓯᓂᕐᒧᑦ ᑲᒪᒋᔭᐅᖏᓐᓇᕐᓂᖓᓄᑦ, ᑯᕕᔪᕐᓗ ᓅᑉᐸᓪᓕᐊᖏᓐᓇᕐᓂᐊᓄᑦ. ᑭᓂᖅᑎᓯᒪᔪᒥ ᖃᐅᔨᓴᖅᑕᐅᖏᓐᓇᖅᑐᖅ ᑕᐅᑦᑐᑦᑕᐅᑦᓱᓂ, ᑎᑭᐅᑎᑉᐸᓗ ᖁᑦᓯᓂᖓᓂᑦ ᑭᓈᓗᖃᕐᕕᐅᑉ ᑭᓂᖅᑎᓯᒪᔪᐃᔭᐃᓐᓂᕐᒧᑦ ᐋᖅᑭᑦᓱᐃᓂᐊᖅᑐᑦ.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8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ECCC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385991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/>
              <a:t>02. </a:t>
            </a:r>
            <a:r>
              <a:rPr lang="iu-Cans-CA" sz="2800" b="1" dirty="0"/>
              <a:t>ᖃᐅᔨᓴᕐᓂᖅ ᖃᓄᐃᓕᖓᓂᖏᓐᓂᑦ ᖃᐅᔨᓴᕈᑎᓕᕆᑎᓪᓗᒋᑦ</a:t>
            </a:r>
            <a:endParaRPr lang="en-AU" sz="2800" b="1" dirty="0"/>
          </a:p>
          <a:p>
            <a:pPr marL="0" indent="0">
              <a:buNone/>
            </a:pPr>
            <a:endParaRPr lang="en-CA" sz="2800" b="1" dirty="0"/>
          </a:p>
          <a:p>
            <a:pPr marL="0" indent="0">
              <a:buNone/>
            </a:pPr>
            <a:r>
              <a:rPr lang="iu-Cans-CA" sz="2800" b="1" dirty="0"/>
              <a:t>ᓄᓇᓕᓐᓂ ᒐᕙᒪᒃᑯᓐᓂᓪᓗ ᐱᔨᑦᑎᕋᖅᑎᒃᑯᑦ ᑭᐅᔾᔪᑖ</a:t>
            </a:r>
            <a:r>
              <a:rPr lang="en-CA" sz="2800" b="1" dirty="0"/>
              <a:t>:</a:t>
            </a:r>
          </a:p>
          <a:p>
            <a:pPr marL="0" indent="0">
              <a:buNone/>
            </a:pPr>
            <a:r>
              <a:rPr lang="iu-Cans-CA" sz="2800" dirty="0"/>
              <a:t>ᑖᓐᓇ ᐃᓚᒋᔭᐅᓂᐊᖅᑐᖅ 2022-ᒥ ᐱᓕᕆᕝᕕᖃᕐᓇᕐᒥ ᐱᔭᕆᐊᖃᖅᐸᑦ ᐊᒻᒪᓗ </a:t>
            </a:r>
            <a:r>
              <a:rPr lang="en-CA" sz="2800" dirty="0"/>
              <a:t>QA/QC </a:t>
            </a:r>
            <a:r>
              <a:rPr lang="iu-Cans-CA" sz="2800" dirty="0"/>
              <a:t>ᐱᕙᒌᔭᐅᑎᓂᑦ ᓄᑖᙳᖅᑎᑕᐅᖃᑦᑕᕐᓂᐊᖅᓱᑎᓪᓗ.</a:t>
            </a:r>
            <a:endParaRPr lang="en-CA" b="1" dirty="0"/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7473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ECCC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3172"/>
            <a:ext cx="77152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/>
              <a:t>03. </a:t>
            </a:r>
            <a:r>
              <a:rPr lang="iu-Cans-CA" sz="2800" b="1" dirty="0"/>
              <a:t>ᐃᓚᒋᓗᒍ ᖃᐅᔨᓴᕈᑎᓕᕆᑎᓪᓗᒋᑦ</a:t>
            </a:r>
            <a:endParaRPr lang="en-AU" sz="2800" b="1" dirty="0"/>
          </a:p>
          <a:p>
            <a:pPr marL="0" indent="0">
              <a:buNone/>
            </a:pPr>
            <a:endParaRPr lang="en-CA" sz="2800" b="1" dirty="0"/>
          </a:p>
          <a:p>
            <a:pPr marL="0" indent="0">
              <a:buNone/>
            </a:pPr>
            <a:r>
              <a:rPr lang="iu-Cans-CA" sz="2800" b="1" dirty="0"/>
              <a:t>ᓄᓇᓕᓐᓂ ᒐᕙᒪᒃᑯᓐᓂᓪᓗ ᐱᔨᑦᑎᕋᖅᑎᒃᑯᑦ ᑭᐅᔾᔪᑖ</a:t>
            </a:r>
            <a:r>
              <a:rPr lang="en-CA" sz="2800" b="1" dirty="0"/>
              <a:t>:</a:t>
            </a:r>
          </a:p>
          <a:p>
            <a:pPr marL="0" indent="0">
              <a:buNone/>
            </a:pPr>
            <a:r>
              <a:rPr lang="iu-Cans-CA" sz="2800" dirty="0"/>
              <a:t>ᑖᓐᓇ ᐃᓚᒋᔭᐅᓂᐊᖅᑐᖅ 2022-ᒥ ᐱᓕᕆᕝᕕᖃᕐᓇᕐᒥ ᐱᔭᕆᐊᖃᖅᐸᑦ ᐊᒻᒪᓗ </a:t>
            </a:r>
            <a:r>
              <a:rPr lang="en-CA" sz="2800" dirty="0"/>
              <a:t>QA/QC </a:t>
            </a:r>
            <a:r>
              <a:rPr lang="iu-Cans-CA" sz="2800" dirty="0"/>
              <a:t>ᐱᕙᒌᔭᐅᑎᓂᑦ ᓄᑖᙳᖅᑎᑕᐅᖃᑦᑕᕐᓂᐊᖅᓱᑎᓪᓗ.</a:t>
            </a:r>
            <a:endParaRPr lang="en-CA" b="1" dirty="0"/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96461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ECCC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09867"/>
            <a:ext cx="7416824" cy="5301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900" b="1" dirty="0"/>
              <a:t>04. </a:t>
            </a:r>
            <a:r>
              <a:rPr lang="iu-Cans-CA" sz="2900" b="1" dirty="0"/>
              <a:t>ᐊᑦᑕᕐᕕᒻᒦᖔᕐᓱᑎᒃ ᐃᒪᖅᓱᒃᕕᒻᒧᑦ</a:t>
            </a:r>
            <a:endParaRPr lang="en-AU" sz="2900" b="1" dirty="0"/>
          </a:p>
          <a:p>
            <a:pPr marL="0" indent="0">
              <a:buNone/>
            </a:pPr>
            <a:endParaRPr lang="en-CA" sz="2900" b="1" dirty="0"/>
          </a:p>
          <a:p>
            <a:pPr marL="0" indent="0">
              <a:buNone/>
            </a:pPr>
            <a:r>
              <a:rPr lang="iu-Cans-CA" sz="2900" b="1" dirty="0"/>
              <a:t>ᓄᓇᓕᓐᓂ ᒐᕙᒪᒃᑯᓐᓂᓪᓗ ᐱᔨᑦᑎᕋᖅᑎᒃᑯᑦ ᑭᐅᔾᔪᑖ</a:t>
            </a:r>
            <a:r>
              <a:rPr lang="en-CA" sz="2900" b="1" dirty="0"/>
              <a:t>:</a:t>
            </a:r>
          </a:p>
          <a:p>
            <a:pPr marL="0" indent="0">
              <a:buNone/>
            </a:pPr>
            <a:r>
              <a:rPr lang="iu-Cans-CA" sz="2900" dirty="0"/>
              <a:t>ᖃᐅᔨᓴᕋᒃᓴᖅ ᐃᒪᖅᓱᒃᕕᒻᒥᑦ </a:t>
            </a:r>
            <a:r>
              <a:rPr lang="en-CA" sz="2900" dirty="0"/>
              <a:t>COR-5 </a:t>
            </a:r>
            <a:r>
              <a:rPr lang="iu-Cans-CA" sz="2900" dirty="0"/>
              <a:t>ᖃᐅᔨᓴᖅᑕᐅᖃᑦᑕᖅᑐᑦ ᓴᕕᕋᔭᕐᓄᑦ ᐱᔭᕆᐊᖃᕐᓂᕐᒧᑦ ᒫᓐᓇᐅᔪᖅ ᐱᔪᓐᓇᐅᑎᖓᓂᑦ. ᖃᐅᔨᓴᕈᑕᐅᔪᑦ ᐃᓚᒋᔭᐅᔪᑦ ᐊᕐᕌᒍᑕᒫᑦ ᐅᓂᒃᖄᕐᓄᑦ ᑐᓂᔭᐅᔪᓄᑦ ᓄᓇᕗᒻᒥ ᐃᒪᓕᕆᔨᒃᑯᑦ ᑲᑎᒪᔨᖏᓐᓄᑦ ᐊᕐᕌᒍᑕᒫᑦ.</a:t>
            </a:r>
            <a:endParaRPr lang="en-AU" sz="2900" dirty="0"/>
          </a:p>
          <a:p>
            <a:pPr marL="0" indent="0">
              <a:buNone/>
            </a:pPr>
            <a:r>
              <a:rPr lang="iu-Cans-CA" sz="2900" dirty="0"/>
              <a:t>ᑲᑎᖅᓱᖅᓯᒪᔪᖃᖅᐸᑦ ᑰᒻᒥ </a:t>
            </a:r>
            <a:r>
              <a:rPr lang="en-CA" sz="2900" dirty="0"/>
              <a:t>COR-5 </a:t>
            </a:r>
            <a:r>
              <a:rPr lang="iu-Cans-CA" sz="2900" dirty="0"/>
              <a:t>ᐃᒪᖃᕐᓂᐅᔪᒥ, ᖃᐅᔨᓴᕋᒃᓴᖅ ᑕᑯᑦᓴᖃᑐᐃᓐᓇᕆᐊᓕᒃ ᓴᕕᕋᔭᕐᒥ ᖃᖓᐅᓕᕌᖓᑦ. ᖃᐅᔨᓴᕋᑦᓴᐃᑦ ᖃᓄᐃᓕᖓᓂᖏᑦ 2015-ᒥ-2020-ᒧᓄ ᓇᓗᓇᐃᖅᓯᔪᑦ ᐅᓄᖅᓯᓯᒪᔪᖃᖏᓐᓂᖓᓂᑦ ᓴᕕᕋᔭᖃᕐᓂᕐᒧᑦ ᖃᖓᐅᓕᕌᖓ</a:t>
            </a:r>
            <a:endParaRPr lang="en-CA" sz="2900" b="1" dirty="0"/>
          </a:p>
        </p:txBody>
      </p:sp>
    </p:spTree>
    <p:extLst>
      <p:ext uri="{BB962C8B-B14F-4D97-AF65-F5344CB8AC3E}">
        <p14:creationId xmlns:p14="http://schemas.microsoft.com/office/powerpoint/2010/main" val="69606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ECCC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DCC80-8BB6-4219-9F69-C3F77CE63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27" y="1439335"/>
            <a:ext cx="8122651" cy="41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0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ECCC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5026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/>
              <a:t>05. </a:t>
            </a:r>
            <a:r>
              <a:rPr lang="iu-Cans-CA" sz="2800" b="1" dirty="0"/>
              <a:t>ᐊᑕᖅᑕᐅᔪᕕᓃᑦ ᖃᐅᔨᒪᔾᔪᑏᑦ</a:t>
            </a:r>
            <a:endParaRPr lang="en-AU" sz="2800" b="1" dirty="0"/>
          </a:p>
          <a:p>
            <a:pPr marL="0" indent="0">
              <a:buNone/>
            </a:pPr>
            <a:endParaRPr lang="en-CA" sz="2800" b="1" dirty="0"/>
          </a:p>
          <a:p>
            <a:pPr marL="0" indent="0">
              <a:buNone/>
            </a:pPr>
            <a:r>
              <a:rPr lang="iu-Cans-CA" sz="2800" b="1" dirty="0"/>
              <a:t>ᓄᓇᓕᓐᓂ ᒐᕙᒪᒃᑯᓐᓂᓪᓗ ᐱᔨᑦᑎᕋᖅᑎᒃᑯᑦ ᑭᐅᔾᔪᑖ</a:t>
            </a:r>
            <a:r>
              <a:rPr lang="en-CA" sz="2800" b="1" dirty="0"/>
              <a:t>:</a:t>
            </a:r>
          </a:p>
          <a:p>
            <a:pPr marL="0" indent="0">
              <a:buNone/>
            </a:pPr>
            <a:r>
              <a:rPr lang="iu-Cans-CA" sz="2800" dirty="0"/>
              <a:t>ᐊᕙᑎᓕᕆᓂᕐᒧᑦ ᒪᓕᒋᐊᓖᑦ ᐃᑭᑎᑦᓯᓂᕐᒧᑦ ᐃᑯᐊᓪᓚᑎᑦᓯᓂᕐᒧᓪᓗ ᐊᑦᑕᑯᓂᑦ (ᒐᕙᒪᒃᑯᑦ ᓄᓇᕗᒻᒥ − ᐊᕙᑎᓕᕆᔨᒃᑯᑦ, 2012) ᑐᓴᕆᐊᕐᕕᐅᔪᓐᓇᖅᑐᑦ ᒫᓐᓇᐅᔪᖅ </a:t>
            </a:r>
            <a:r>
              <a:rPr lang="en-CA" sz="2800" dirty="0"/>
              <a:t>SWDF </a:t>
            </a:r>
            <a:r>
              <a:rPr lang="iu-Cans-CA" sz="2800" dirty="0"/>
              <a:t>ᐊᐅᓚᑦᑎᔾᔪᑏᑦ ᐋᖅᑭᐅᒪᔾᔪᑏᓪᓗ ᐱᕙᒌᔭᐅᑎᒥ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87650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ECCC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328523"/>
            <a:ext cx="7632848" cy="53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/>
              <a:t>06. </a:t>
            </a:r>
            <a:r>
              <a:rPr lang="iu-Cans-CA" sz="2400" b="1" dirty="0"/>
              <a:t>ᐊᑕᕐᕕᐅᑉ ᐃᓂᒋᔭᐅᔪᓇᕐᓂᖓ</a:t>
            </a:r>
            <a:endParaRPr lang="en-AU" sz="2400" b="1" dirty="0"/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iu-Cans-CA" sz="2400" b="1" dirty="0"/>
              <a:t>ᓄᓇᓕᓐᓂ ᒐᕙᒪᒃᑯᓐᓂᓪᓗ ᐱᔨᑦᑎᕋᖅᑎᒃᑯᑦ ᑭᐅᔾᔪᑖ</a:t>
            </a:r>
            <a:r>
              <a:rPr lang="en-CA" sz="2400" b="1" dirty="0"/>
              <a:t>:</a:t>
            </a:r>
          </a:p>
          <a:p>
            <a:pPr marL="0" indent="0">
              <a:buNone/>
            </a:pPr>
            <a:r>
              <a:rPr lang="iu-Cans-CA" sz="2400" dirty="0"/>
              <a:t>ᐃᓕᒋᔭᐅᔪᖅ ᓱᓕ ᐊᑐᐃᓐᓇᖅᑕᓕᒃ ᑐᙵᕕᒋᑦᓱᒍ ᐊᕐᕌᑕᒫᕐᒧᑦ ᐃᔨᒃᑯᑦ ᖃᐅᔨᓴᕐᓂᕐᒧᑦ ᒫᓐᓇᓗ ᐅᓗᕆᐊᓇᖅᑐᒦᖏᑦᑐᖅ ᐃᓂᒋᔭᐅᔪᓇᕐᓂᖓ ᐱᔾᔪᑎᒋᑦᓱᒍ ᐊᑕᖅᑕᐅᔪᕕᓃᑦ ᐅᓗᕆᐊᓇᖏᑦᑐᓂᑦ ᐊᑦᑕᑯᕕᓃᑦ ᒪᓕᑦᓱᒍ ᐊᕙᑎᓕᕆᓂᕐᒧᑦ ᒪᓕᒋᐊᓖᑦ ᐃᑭᑎᑦᓯᓂᕐᒧᑦ ᐃᑯᐊᓪᓚᑎᑦᓯᓂᕐᒧᓪᓗ ᐊᑦᑕᑯᓂᑦ (ᒐᕙᒪᒃᑯᑦ ᓄᓇᕗᒻᒥ − ᐊᕙᑎᓕᕆᔨᒃᑯᑦ, 2012).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2122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B7EA6AF-E719-49FB-8C96-834C8255D81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ᐱᔪᓐᓇᐅᑕᐅᒌᖅᑐᖅ</a:t>
            </a:r>
            <a:endParaRPr lang="en-CA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39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ECCC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417638"/>
            <a:ext cx="7704856" cy="5026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dirty="0"/>
              <a:t>07. </a:t>
            </a:r>
            <a:r>
              <a:rPr lang="iu-Cans-CA" sz="2800" b="1" dirty="0"/>
              <a:t>ᐊᑕᕐᕕᐅᑉ ᐊᐅᓚᑦᓯᓂᕐᒧᑦ ᖃᐅᔨᒪᔾᔪᑏᑦ</a:t>
            </a:r>
            <a:endParaRPr lang="en-AU" sz="2800" b="1" dirty="0"/>
          </a:p>
          <a:p>
            <a:pPr marL="0" indent="0">
              <a:buNone/>
            </a:pPr>
            <a:endParaRPr lang="en-CA" sz="2800" b="1" dirty="0"/>
          </a:p>
          <a:p>
            <a:pPr marL="0" indent="0">
              <a:buNone/>
            </a:pPr>
            <a:r>
              <a:rPr lang="iu-Cans-CA" sz="2800" b="1" dirty="0"/>
              <a:t>ᓄᓇᓕᓐᓂ ᒐᕙᒪᒃᑯᓐᓂᓪᓗ ᐱᔨᑦᑎᕋᖅᑎᒃᑯᑦ ᑭᐅᔾᔪᑖ</a:t>
            </a:r>
            <a:r>
              <a:rPr lang="en-CA" sz="2800" b="1" dirty="0"/>
              <a:t>:</a:t>
            </a:r>
          </a:p>
          <a:p>
            <a:pPr marL="0" indent="0">
              <a:buNone/>
            </a:pPr>
            <a:r>
              <a:rPr lang="iu-Cans-CA" sz="2800" dirty="0"/>
              <a:t>ᑭᓈᓗᖃᕐᕕᓐᓄᑦ ᐊᐅᓚᑦᓯᓂᖅ ᐅᑭᐅᖅᑕᖅᑐᖅᒥ ᐅᖓᓯᑦᑐᒥᐅᓂᓪᓗ ᓄᓇᓕᓐᓂᑦ ᑎᑎᖅᑲᐃᑦ ᑐᓴᕆᐊᕐᕕᐅᔪᓐᓇᖅᑕᖃᕇᖅᑐᖅ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91781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CIRNAC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1378435"/>
            <a:ext cx="7488832" cy="502657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iu-Cans-CA" sz="2800" b="1" dirty="0"/>
              <a:t>ᑯᕕᕙᓪᓕᐊᓂᖓᓄᑦ ᖃᐅᔨᓴᕈᑎ</a:t>
            </a:r>
            <a:endParaRPr lang="en-AU" sz="2800" b="1" dirty="0"/>
          </a:p>
          <a:p>
            <a:pPr marL="514350" indent="-514350">
              <a:buAutoNum type="arabicPeriod"/>
            </a:pPr>
            <a:endParaRPr lang="en-CA" sz="2800" b="1" dirty="0"/>
          </a:p>
          <a:p>
            <a:pPr marL="0" indent="0">
              <a:buNone/>
            </a:pPr>
            <a:r>
              <a:rPr lang="iu-Cans-CA" sz="2800" b="1" dirty="0"/>
              <a:t>ᓄᓇᓕᓐᓂ ᒐᕙᒪᒃᑯᓐᓂᓪᓗ ᐱᔨᑦᑎᕋᖅᑎᒃᑯᑦ ᑭᐅᔾᔪᑖ</a:t>
            </a:r>
            <a:r>
              <a:rPr lang="en-CA" sz="2800" b="1" dirty="0"/>
              <a:t>:</a:t>
            </a:r>
          </a:p>
          <a:p>
            <a:pPr marL="0" indent="0">
              <a:buNone/>
            </a:pPr>
            <a:r>
              <a:rPr lang="iu-Cans-CA" sz="2800" dirty="0"/>
              <a:t>ᑯᕕᕙᓪᓕᐊᓂᖓᓄᑦ ᖃᐅᔨᓴᕈᑎᒥ ᐊᑐᖃᑦᑕᖅᑐᑦ ᑰᒻᒥ ᖃᐅᔨᓴᕐᓂᕐᒧᑦ ᐃᒪᐃᔭᕐᐸᓪᓕᐊᓂᖓᓄᑦ ᐊᕐᕌᒍᓕᒫᖅᓯᐅᑎᑦ ᐃᒥᖅᑕᕐᕕᒻᒥ.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080122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CIRNAC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7638"/>
            <a:ext cx="7200800" cy="5323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/>
              <a:t>02. </a:t>
            </a:r>
            <a:r>
              <a:rPr lang="iu-Cans-CA" sz="2000" b="1" dirty="0"/>
              <a:t>ᐊᑦᑕᑯᐃᑦ ᖃᑦᓯᐅᓂᖏᑦ ᓇᓚᐅᑦᓵᖅᑕᐅᓯᒪᔪᖅ</a:t>
            </a:r>
            <a:br>
              <a:rPr lang="en-AU" sz="2000" b="1" dirty="0"/>
            </a:br>
            <a:endParaRPr lang="en-CA" sz="2000" b="1" dirty="0"/>
          </a:p>
          <a:p>
            <a:pPr marL="0" indent="0">
              <a:buNone/>
            </a:pPr>
            <a:r>
              <a:rPr lang="iu-Cans-CA" sz="2000" b="1" dirty="0"/>
              <a:t>ᓄᓇᓕᓐᓂ ᒐᕙᒪᒃᑯᓐᓂᓪᓗ ᐱᔨᑦᑎᕋᖅᑎᒃᑯᑦ ᑭᐅᔾᔪᑖ</a:t>
            </a:r>
            <a:r>
              <a:rPr lang="en-CA" sz="2000" b="1" dirty="0"/>
              <a:t>:</a:t>
            </a:r>
          </a:p>
          <a:p>
            <a:pPr marL="0" indent="0">
              <a:buNone/>
            </a:pPr>
            <a:r>
              <a:rPr lang="iu-Cans-CA" sz="2000" dirty="0"/>
              <a:t>ᑕᖅᑭᑕᒫᑦ ᓇᓚᐅᑦᑖᖅᑕᐅᓯᒪᔪᑦ ᑭᓈᓗᒃᒥ ᑐᙵᕕᖃᖅᑐᑦ ᐊᑭᓖᔾᔪᑎᑦᓴᓄᑦ ᑎᑎᕋᖅᓯᒪᔪᓂᑦ ᑐᓂᔭᐅᓯᒪᔪᓄᑦ ᐃᒥᖅᒧ ᓴᓗᒪᔪᓄᑦ. ᐃᓘᓐᓇᖏᓐᓄᑦ ᓄᓇᓕᓐᓄᑦ ᓄᓇᕗᒻᒥ ᐃᒥᖅᑕᖅᑕᐅᖃᑦᑕᖅᑐᓄᑦ ᒥᓪᓗᐊᖅᑕᐅᖃᑦᑕᖅᑐᓄᓪᓗ, ᐃᒥᖅᑕᖅᑕᐅᖃᑦᑕᕐᓂᖅ ᓇᓕᒧᑎᑕᐅᔪᖅ ᐊᑦᑕᑯᓄᑦ ᐊᐅᓚᐅᑎᓖᑦ.</a:t>
            </a:r>
            <a:endParaRPr lang="en-AU" sz="2000" dirty="0"/>
          </a:p>
          <a:p>
            <a:pPr marL="0" indent="0">
              <a:buNone/>
            </a:pPr>
            <a:r>
              <a:rPr lang="iu-Cans-CA" sz="2000" dirty="0"/>
              <a:t>ᑕᖏᓕᓐᓂᑦ ᐊᑦᑕᖅᑕᐅᓯᒪᔪᓕᕆᓂᕐᒧᑦ, ᐊᐅᓚᐅᑎᓖᑦ ᓇᓚᐅᑦᓵᖅᑕᐅᔪᓐᓇᖅᑐᑦ ᐊᑐᓂ ᐊᑦᑕᑯᓄᑦ ᖃᑦᓯᐅᓂᖏᓐᓄᑦ ᓴᖅᑭᖅᑎᑕᐅᓯᒪᔪᖅ 2019-ᒥ ᐊᑦᑕᑯᐃᑦ ᖃᐅᔨᓴᖅᑕᐅᓂᖓᓄᑦ ᖃᓂᒋᔭᖏᓐᓂᑦ ᕼᐋᒻᒪᓚᐅᔪᑦ ᓇᓚᐅᑦᓵᖅᑕᐅᓯᒪᔪᐃᓪᒡᓗᓐᓃᑦ ᓄᓇᓯᐅᑎᓄᑦ ᐅᓯᔭᐅᖃᑦᑕᖅᑐᑦ ᐱᓇᓱᐊᕈᓯᕐᒥᑦ.</a:t>
            </a:r>
            <a:endParaRPr lang="en-CA" sz="2000" b="1" dirty="0"/>
          </a:p>
          <a:p>
            <a:pPr marL="0" indent="0">
              <a:buNone/>
            </a:pP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33697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CIRNAC </a:t>
            </a:r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ᐅᖃᐅᓯᑦᓴᐃᑦ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B04005A-52A8-44F9-91C1-835DEB1EE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75699"/>
              </p:ext>
            </p:extLst>
          </p:nvPr>
        </p:nvGraphicFramePr>
        <p:xfrm>
          <a:off x="827584" y="1600200"/>
          <a:ext cx="7344815" cy="4205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628">
                  <a:extLst>
                    <a:ext uri="{9D8B030D-6E8A-4147-A177-3AD203B41FA5}">
                      <a16:colId xmlns:a16="http://schemas.microsoft.com/office/drawing/2014/main" val="1142420284"/>
                    </a:ext>
                  </a:extLst>
                </a:gridCol>
                <a:gridCol w="1838729">
                  <a:extLst>
                    <a:ext uri="{9D8B030D-6E8A-4147-A177-3AD203B41FA5}">
                      <a16:colId xmlns:a16="http://schemas.microsoft.com/office/drawing/2014/main" val="933907523"/>
                    </a:ext>
                  </a:extLst>
                </a:gridCol>
                <a:gridCol w="1838729">
                  <a:extLst>
                    <a:ext uri="{9D8B030D-6E8A-4147-A177-3AD203B41FA5}">
                      <a16:colId xmlns:a16="http://schemas.microsoft.com/office/drawing/2014/main" val="4231053443"/>
                    </a:ext>
                  </a:extLst>
                </a:gridCol>
                <a:gridCol w="1838729">
                  <a:extLst>
                    <a:ext uri="{9D8B030D-6E8A-4147-A177-3AD203B41FA5}">
                      <a16:colId xmlns:a16="http://schemas.microsoft.com/office/drawing/2014/main" val="2899264659"/>
                    </a:ext>
                  </a:extLst>
                </a:gridCol>
              </a:tblGrid>
              <a:tr h="1336188">
                <a:tc>
                  <a:txBody>
                    <a:bodyPr/>
                    <a:lstStyle/>
                    <a:p>
                      <a:r>
                        <a:rPr lang="iu-Cans-CA" sz="1800" dirty="0"/>
                        <a:t>ᖃᓄᐃᑦᑑᓂᖓ ᐊᑦᑕᑰᑉ</a:t>
                      </a:r>
                      <a:endParaRPr lang="en-CA" sz="1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Taux de production (m3/personne/année)</a:t>
                      </a:r>
                      <a:endParaRPr lang="en-CA" sz="1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/>
                        <a:t>2021 </a:t>
                      </a:r>
                      <a:r>
                        <a:rPr lang="iu-Cans-CA" sz="1800" dirty="0"/>
                        <a:t>ᖃᑦᓯᐅᓂᕆᔭᖏᑦ </a:t>
                      </a:r>
                      <a:r>
                        <a:rPr lang="en-AU" sz="1800" dirty="0"/>
                        <a:t>(m</a:t>
                      </a:r>
                      <a:r>
                        <a:rPr lang="en-CA" sz="1800" baseline="30000" dirty="0"/>
                        <a:t>3</a:t>
                      </a:r>
                      <a:r>
                        <a:rPr lang="en-AU" sz="1800" dirty="0"/>
                        <a:t>)</a:t>
                      </a:r>
                      <a:endParaRPr lang="en-CA" sz="1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/>
                        <a:t>2031 </a:t>
                      </a:r>
                      <a:r>
                        <a:rPr lang="iu-Cans-CA" sz="1800" dirty="0"/>
                        <a:t>ᖃᑦᓯᐅᓂᕆᔭᖏᑦ </a:t>
                      </a:r>
                      <a:r>
                        <a:rPr lang="en-AU" sz="1800" dirty="0"/>
                        <a:t>(m</a:t>
                      </a:r>
                      <a:r>
                        <a:rPr lang="en-CA" sz="1800" baseline="30000" dirty="0"/>
                        <a:t>3</a:t>
                      </a:r>
                      <a:r>
                        <a:rPr lang="en-AU" sz="1800" dirty="0"/>
                        <a:t>)</a:t>
                      </a:r>
                      <a:endParaRPr lang="en-CA" sz="1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851780"/>
                  </a:ext>
                </a:extLst>
              </a:tr>
              <a:tr h="956292">
                <a:tc>
                  <a:txBody>
                    <a:bodyPr/>
                    <a:lstStyle/>
                    <a:p>
                      <a:r>
                        <a:rPr lang="iu-Cans-CA" sz="1800" dirty="0"/>
                        <a:t>ᐃᓪᓗᒥᐅᖃᑎᒌᑦ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6.15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5,850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6,670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478328"/>
                  </a:ext>
                </a:extLst>
              </a:tr>
              <a:tr h="956292">
                <a:tc>
                  <a:txBody>
                    <a:bodyPr/>
                    <a:lstStyle/>
                    <a:p>
                      <a:r>
                        <a:rPr lang="iu-Cans-CA" sz="1800" dirty="0"/>
                        <a:t>ᐅᓗᕆᐊᓇᖅᑐᑦ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0.62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590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670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464502"/>
                  </a:ext>
                </a:extLst>
              </a:tr>
              <a:tr h="956292">
                <a:tc>
                  <a:txBody>
                    <a:bodyPr/>
                    <a:lstStyle/>
                    <a:p>
                      <a:r>
                        <a:rPr lang="iu-Cans-CA" sz="1800" dirty="0"/>
                        <a:t>ᐊᖏᔪᑦ ᓴᕕᕋᔭᐃᓪᓗ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3.16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3,010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3,430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131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882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68E2F4-F141-4396-8B4D-6E79312BEFF3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ᓄᑖᖑᕆᐊᑐᑦ ᐋᖅᑭᒋᐊᖅᑕᐅᔪᖅ ᐃᒥᕐᒧ ᐱᔪᓐᓇᐅᑎ</a:t>
            </a:r>
            <a:endParaRPr lang="en-CA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6D5718-B1FA-4FD2-B7CA-C5A29E384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34698"/>
              </p:ext>
            </p:extLst>
          </p:nvPr>
        </p:nvGraphicFramePr>
        <p:xfrm>
          <a:off x="431540" y="1417638"/>
          <a:ext cx="8280920" cy="381156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3065526445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4056868445"/>
                    </a:ext>
                  </a:extLst>
                </a:gridCol>
              </a:tblGrid>
              <a:tr h="786870">
                <a:tc>
                  <a:txBody>
                    <a:bodyPr/>
                    <a:lstStyle/>
                    <a:p>
                      <a:r>
                        <a:rPr lang="iu-Cans-CA" sz="2400" dirty="0"/>
                        <a:t>ᕐ</a:t>
                      </a:r>
                      <a:r>
                        <a:rPr lang="en-CA" sz="2400" dirty="0"/>
                        <a:t>e</a:t>
                      </a:r>
                      <a:r>
                        <a:rPr lang="iu-Cans-CA" sz="2400" dirty="0"/>
                        <a:t>ᖁ</a:t>
                      </a:r>
                      <a:r>
                        <a:rPr lang="en-CA" sz="2400" dirty="0"/>
                        <a:t>e</a:t>
                      </a:r>
                      <a:r>
                        <a:rPr lang="iu-Cans-CA" sz="2400" dirty="0"/>
                        <a:t>ᔅᑦ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u-Cans-CA" sz="2400" dirty="0"/>
                        <a:t>ᔪᔅᑎ</a:t>
                      </a:r>
                      <a:r>
                        <a:rPr lang="en-CA" sz="2400" dirty="0"/>
                        <a:t>f</a:t>
                      </a:r>
                      <a:r>
                        <a:rPr lang="iu-Cans-CA" sz="2400" dirty="0"/>
                        <a:t>ᐃ</a:t>
                      </a:r>
                      <a:r>
                        <a:rPr lang="en-CA" sz="2400" dirty="0"/>
                        <a:t>c</a:t>
                      </a:r>
                      <a:r>
                        <a:rPr lang="iu-Cans-CA" sz="2400" dirty="0"/>
                        <a:t>ᐊᑎ</a:t>
                      </a:r>
                      <a:r>
                        <a:rPr lang="en-CA" sz="2400" dirty="0"/>
                        <a:t>o</a:t>
                      </a:r>
                      <a:r>
                        <a:rPr lang="iu-Cans-CA" sz="2400" dirty="0"/>
                        <a:t>ᓐ</a:t>
                      </a:r>
                      <a:endParaRPr lang="en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0478322"/>
                  </a:ext>
                </a:extLst>
              </a:tr>
              <a:tr h="3024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u-Cans-CA" sz="2400" b="0" u="none" strike="noStrike" baseline="0" dirty="0">
                          <a:solidFill>
                            <a:srgbClr val="000000"/>
                          </a:solidFill>
                        </a:rPr>
                        <a:t>ᐱᔪᓐᓇᐅᑎᖓᑕ ᐃᓱᓕᕝᕕᑦᓴᖓ: ᐅᑭᐅᓄᑦ ᖁᓕᓄᑦ</a:t>
                      </a:r>
                      <a:endParaRPr lang="en-CA" sz="2400" b="0" u="none" strike="noStrike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u-Cans-CA" sz="2400" dirty="0"/>
                        <a:t>ᐊᓯᔾᔨᕐᓂᖅᑕᖃᖏᑦᑐᖅ ᕼᐋᒻᒪᓚᒃᑯᑦ ᐊᐅᓚᓂᖏᓐᓄᑦ ᐃᒥᕐᒥᓪᓗ ᐊᑐᕐᓂᕐᒧᑦ ᓂᕆᐅᒋᔭᐅᖏᑦᑐᖅ ᐅᓄᖅᓯᓚᖓᒋᐊᖓᓂᑦ ᐅᖓᑖᓄᑦ ᐊᕐᕌᒍᓕᒫᖅᓯᐅᑎᑦ ᑭᓪᓕᖓᓂᑦ ᐃᓗᐊᓂ ᐊᕐᕌᒍᐃᑦ ᖁᓕᑦ, ᑐᙵᕕᒋᑦᓱᒍ ᐃᓄᒋᐊᓐᓂᖏᑦ ᖃᓅᓂᐊᕋᓱᒋᔭᐅᔪᑦ.</a:t>
                      </a:r>
                      <a:endParaRPr lang="en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7538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51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68E2F4-F141-4396-8B4D-6E79312BEFF3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ᓄᑖᖑᕆᐊᑐᑦ ᐋᖅᑭᒋᐊᖅᑕᐅᔪᖅ ᐃᒥᕐᒧ ᐱᔪᓐᓇᐅᑎ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6D5718-B1FA-4FD2-B7CA-C5A29E384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67870"/>
              </p:ext>
            </p:extLst>
          </p:nvPr>
        </p:nvGraphicFramePr>
        <p:xfrm>
          <a:off x="431540" y="1417639"/>
          <a:ext cx="8280920" cy="445963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3065526445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4056868445"/>
                    </a:ext>
                  </a:extLst>
                </a:gridCol>
              </a:tblGrid>
              <a:tr h="536876">
                <a:tc>
                  <a:txBody>
                    <a:bodyPr/>
                    <a:lstStyle/>
                    <a:p>
                      <a:r>
                        <a:rPr lang="iu-Cans-CA" sz="2400" dirty="0"/>
                        <a:t>ᕐ</a:t>
                      </a:r>
                      <a:r>
                        <a:rPr lang="en-CA" sz="2400" dirty="0"/>
                        <a:t>e</a:t>
                      </a:r>
                      <a:r>
                        <a:rPr lang="iu-Cans-CA" sz="2400" dirty="0"/>
                        <a:t>ᖁ</a:t>
                      </a:r>
                      <a:r>
                        <a:rPr lang="en-CA" sz="2400" dirty="0"/>
                        <a:t>e</a:t>
                      </a:r>
                      <a:r>
                        <a:rPr lang="iu-Cans-CA" sz="2400" dirty="0"/>
                        <a:t>ᔅᑦ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u-Cans-CA" sz="2400" dirty="0"/>
                        <a:t>ᔪᔅᑎ</a:t>
                      </a:r>
                      <a:r>
                        <a:rPr lang="en-CA" sz="2400" dirty="0"/>
                        <a:t>f</a:t>
                      </a:r>
                      <a:r>
                        <a:rPr lang="iu-Cans-CA" sz="2400" dirty="0"/>
                        <a:t>ᐃ</a:t>
                      </a:r>
                      <a:r>
                        <a:rPr lang="en-CA" sz="2400" dirty="0"/>
                        <a:t>c</a:t>
                      </a:r>
                      <a:r>
                        <a:rPr lang="iu-Cans-CA" sz="2400" dirty="0"/>
                        <a:t>ᐊᑎ</a:t>
                      </a:r>
                      <a:r>
                        <a:rPr lang="en-CA" sz="2400" dirty="0"/>
                        <a:t>o</a:t>
                      </a:r>
                      <a:r>
                        <a:rPr lang="iu-Cans-CA" sz="2400" dirty="0"/>
                        <a:t>ᓐ</a:t>
                      </a:r>
                      <a:endParaRPr lang="en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0478322"/>
                  </a:ext>
                </a:extLst>
              </a:tr>
              <a:tr h="3922757">
                <a:tc>
                  <a:txBody>
                    <a:bodyPr/>
                    <a:lstStyle/>
                    <a:p>
                      <a:r>
                        <a:rPr lang="iu-Cans-CA" sz="2300" dirty="0"/>
                        <a:t>ᐊᒥᓲᓛᖑᔪᓐᓇᕐᑐᑦ ᐊᕐᕌᒍᓕᒫᖅᓯᐅᑎᑦ ᐃᒥᕐᒧᑦ: 45,000 </a:t>
                      </a:r>
                      <a:r>
                        <a:rPr lang="fr-FR" sz="2300" dirty="0"/>
                        <a:t>m3</a:t>
                      </a:r>
                      <a:endParaRPr lang="en-CA" sz="23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u-Cans-CA" sz="2300" dirty="0"/>
                        <a:t>ᓂᕆᐅᒋᔭᐅᔪᑦ 45,000 </a:t>
                      </a:r>
                      <a:r>
                        <a:rPr lang="en-CA" sz="2300" dirty="0"/>
                        <a:t>m3 </a:t>
                      </a:r>
                      <a:r>
                        <a:rPr lang="iu-Cans-CA" sz="2300" dirty="0"/>
                        <a:t>ᐊᒥᒐᙱᑦᑐᑦ ᕼᐋᒻᒪᓚᒃᑯᓐᓂᑦ 2031-ᒧᓄ. ᑐᙵᕕᒋᑦᓱᒍ ᐃᓄᒋᐊᓐᓂᖏᑦ ᖃᓅᓂᐊᕋᓱᒋᔭᐅᔪᑦ ᕼᐋᒻᒪᓚᒃᑯᑦ ᓂᕆᐅᒋᔭᐅᔪᖅ ᐊᑐᖅᓯᓂᖅ 43, 579 </a:t>
                      </a:r>
                      <a:r>
                        <a:rPr lang="en-CA" sz="2300" dirty="0"/>
                        <a:t>m3 2031. </a:t>
                      </a:r>
                      <a:r>
                        <a:rPr lang="iu-Cans-CA" sz="2300" dirty="0"/>
                        <a:t>ᒫᓐᓇᐅᔪᖅ 2-ᓯᐅᓪ ᐃᒥᖅᑕᕐᕕᒃ ᐱᑕᖃᖅᑐᖅ 49,500 </a:t>
                      </a:r>
                      <a:r>
                        <a:rPr lang="en-CA" sz="2300" dirty="0"/>
                        <a:t>m3 </a:t>
                      </a:r>
                      <a:r>
                        <a:rPr lang="iu-Cans-CA" sz="2300" dirty="0"/>
                        <a:t>ᐃᓗᓕᖃᕈᓐᓇᕐᓂᖓ 1 ᑲᒪᒋᔭᖃᕐᓂᕐᒧᑦ ᐃᓚᐅᑎᑦᓯᖏᓪᓗᓂ ᐃᓂᒋᔭᐅᔪᓇᕐᓂᖓ ᐊᑖᓂᑦ.</a:t>
                      </a:r>
                      <a:endParaRPr lang="en-CA" sz="23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8989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543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68E2F4-F141-4396-8B4D-6E79312BEFF3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ᓄᑖᖑᕆᐊᑐᑦ ᐋᖅᑭᒋᐊᖅᑕᐅᔪᖅ ᐃᒥᕐᒧ ᐱᔪᓐᓇᐅᑎ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6D5718-B1FA-4FD2-B7CA-C5A29E384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0501"/>
              </p:ext>
            </p:extLst>
          </p:nvPr>
        </p:nvGraphicFramePr>
        <p:xfrm>
          <a:off x="431540" y="1417638"/>
          <a:ext cx="8280920" cy="445963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484276">
                  <a:extLst>
                    <a:ext uri="{9D8B030D-6E8A-4147-A177-3AD203B41FA5}">
                      <a16:colId xmlns:a16="http://schemas.microsoft.com/office/drawing/2014/main" val="3065526445"/>
                    </a:ext>
                  </a:extLst>
                </a:gridCol>
                <a:gridCol w="5796644">
                  <a:extLst>
                    <a:ext uri="{9D8B030D-6E8A-4147-A177-3AD203B41FA5}">
                      <a16:colId xmlns:a16="http://schemas.microsoft.com/office/drawing/2014/main" val="4056868445"/>
                    </a:ext>
                  </a:extLst>
                </a:gridCol>
              </a:tblGrid>
              <a:tr h="520214">
                <a:tc>
                  <a:txBody>
                    <a:bodyPr/>
                    <a:lstStyle/>
                    <a:p>
                      <a:r>
                        <a:rPr lang="iu-Cans-CA" sz="2000" dirty="0"/>
                        <a:t>ᕐ</a:t>
                      </a:r>
                      <a:r>
                        <a:rPr lang="en-CA" sz="2000" dirty="0"/>
                        <a:t>e</a:t>
                      </a:r>
                      <a:r>
                        <a:rPr lang="iu-Cans-CA" sz="2000" dirty="0"/>
                        <a:t>ᖁ</a:t>
                      </a:r>
                      <a:r>
                        <a:rPr lang="en-CA" sz="2000" dirty="0"/>
                        <a:t>e</a:t>
                      </a:r>
                      <a:r>
                        <a:rPr lang="iu-Cans-CA" sz="2000" dirty="0"/>
                        <a:t>ᔅᑦ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u-Cans-CA" sz="2000" dirty="0"/>
                        <a:t>ᔪᔅᑎ</a:t>
                      </a:r>
                      <a:r>
                        <a:rPr lang="en-CA" sz="2000" dirty="0"/>
                        <a:t>f</a:t>
                      </a:r>
                      <a:r>
                        <a:rPr lang="iu-Cans-CA" sz="2000" dirty="0"/>
                        <a:t>ᐃ</a:t>
                      </a:r>
                      <a:r>
                        <a:rPr lang="en-CA" sz="2000" dirty="0"/>
                        <a:t>c</a:t>
                      </a:r>
                      <a:r>
                        <a:rPr lang="iu-Cans-CA" sz="2000" dirty="0"/>
                        <a:t>ᐊᑎ</a:t>
                      </a:r>
                      <a:r>
                        <a:rPr lang="en-CA" sz="2000" dirty="0"/>
                        <a:t>o</a:t>
                      </a:r>
                      <a:r>
                        <a:rPr lang="iu-Cans-CA" sz="2000" dirty="0"/>
                        <a:t>ᓐ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0478322"/>
                  </a:ext>
                </a:extLst>
              </a:tr>
              <a:tr h="3939420">
                <a:tc>
                  <a:txBody>
                    <a:bodyPr/>
                    <a:lstStyle/>
                    <a:p>
                      <a:r>
                        <a:rPr lang="iu-Cans-CA" sz="2000" dirty="0"/>
                        <a:t>ᐊᒥᓲᓛᖑᔪᓐᓇᕐᑐᑦ ᖃᐅᑕᒫᑦ ᐃᒥᕐᒧᑦ: </a:t>
                      </a:r>
                    </a:p>
                    <a:p>
                      <a:r>
                        <a:rPr lang="iu-Cans-CA" sz="2000" dirty="0"/>
                        <a:t>2000 </a:t>
                      </a:r>
                      <a:r>
                        <a:rPr lang="en-CA" sz="2000" dirty="0"/>
                        <a:t>m3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u-Cans-CA" sz="2000" dirty="0"/>
                        <a:t>ᖃᕆᑕᐅᔭᒃᑯᑦ ᐊᑦᑕᕐᓇᖅᑐᒥ ᖃᐅᔨᓴᕐᓂᖅ ᑲᔪᓰᓐᓇᕈᓐᓇᕐᓂᕐᒧᑦ ᓄᓇᕗᒻᒥ ᐃᒥᕐᒥ ᐃᒥᖃᑦᑕᕐᓂᕐᒧᑦ ᐱᕕᐅᔪᓐᓇᖅᑐᖅ ᐅᓂᒃᑳᖅ (ᐃᒥᕐᒥ ᐱᕕᐅᔪᓐᓇᖅᑐᓂ ᖃᐅᔨᓴᕐᓂᑦ, ᑎᐅᑉᕼᐊᐅᓯ ᓯᓚᑦᑐᖅᓴᕐᕕᒡᔪᐊᖅ, 2016) ᐃᓱᓕᑦᑐᖅ ᖃᐅᑕᒫᑦ ᐊᕗᑦᑎᕙᓪᓕᐊᓂᖅ ᒥᓗᐊᖅᑕᐅᓂᕐᒧᑦ ᐃᒪᓐᓇᒧᓄ 87,161 </a:t>
                      </a:r>
                      <a:r>
                        <a:rPr lang="en-CA" sz="2000" dirty="0"/>
                        <a:t>m3/</a:t>
                      </a:r>
                      <a:r>
                        <a:rPr lang="iu-Cans-CA" sz="2000" dirty="0"/>
                        <a:t>ᖃᐅᑕᒫᑦ ᐊᑦᑐᐃᓂᖅᑕᖃᖅᑎᓐᓇᒍ ᐆᒪᔪᓐᓇᖅᑐᓕᒫᑦ ᐊᕙᑎᖏᓪᓗ ᑐᙵᕕᒋᑦᓱᒍ ᐃᒪᕐᒥᐅᑕᓕᕆᔨᒃᑯᑦ ᐊᑐᕆᐊᓕᖓᑦ. ᑕᐃᒪᐃᒻᒪᑦ, ᓇᓗᓇᐃᖅᑕᐅᔪᖅ 2,000 </a:t>
                      </a:r>
                      <a:r>
                        <a:rPr lang="en-CA" sz="2000" dirty="0"/>
                        <a:t>m3/</a:t>
                      </a:r>
                      <a:r>
                        <a:rPr lang="iu-Cans-CA" sz="2000" dirty="0"/>
                        <a:t>ᖃᐅᑕᒫᑦ ᓂᕆᐅᒋᔭᖃᕐᓂᖅᑕᖃᖏᑦᑐᖅ ᐊᑦᑐᐃᓂᖃᕋᔭᕆᐊᖓᓂᑦ.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9111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450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68E2F4-F141-4396-8B4D-6E79312BEFF3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ᓄᑖᖑᕆᐊᑐᑦ ᐋᖅᑭᒋᐊᖅᑕᐅᔪᖅ ᐃᒥᕐᒧ ᐱᔪᓐᓇᐅᑎ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6D5718-B1FA-4FD2-B7CA-C5A29E384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106851"/>
              </p:ext>
            </p:extLst>
          </p:nvPr>
        </p:nvGraphicFramePr>
        <p:xfrm>
          <a:off x="431540" y="1417638"/>
          <a:ext cx="8280920" cy="528876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065526445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4056868445"/>
                    </a:ext>
                  </a:extLst>
                </a:gridCol>
              </a:tblGrid>
              <a:tr h="625321">
                <a:tc>
                  <a:txBody>
                    <a:bodyPr/>
                    <a:lstStyle/>
                    <a:p>
                      <a:r>
                        <a:rPr lang="iu-Cans-CA" sz="2400" dirty="0"/>
                        <a:t>ᕐ</a:t>
                      </a:r>
                      <a:r>
                        <a:rPr lang="en-CA" sz="2400" dirty="0"/>
                        <a:t>e</a:t>
                      </a:r>
                      <a:r>
                        <a:rPr lang="iu-Cans-CA" sz="2400" dirty="0"/>
                        <a:t>ᖁ</a:t>
                      </a:r>
                      <a:r>
                        <a:rPr lang="en-CA" sz="2400" dirty="0"/>
                        <a:t>e</a:t>
                      </a:r>
                      <a:r>
                        <a:rPr lang="iu-Cans-CA" sz="2400" dirty="0"/>
                        <a:t>ᔅᑦ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u-Cans-CA" sz="2400" dirty="0"/>
                        <a:t>ᔪᔅᑎ</a:t>
                      </a:r>
                      <a:r>
                        <a:rPr lang="en-CA" sz="2400" dirty="0"/>
                        <a:t>f</a:t>
                      </a:r>
                      <a:r>
                        <a:rPr lang="iu-Cans-CA" sz="2400" dirty="0"/>
                        <a:t>ᐃ</a:t>
                      </a:r>
                      <a:r>
                        <a:rPr lang="en-CA" sz="2400" dirty="0"/>
                        <a:t>c</a:t>
                      </a:r>
                      <a:r>
                        <a:rPr lang="iu-Cans-CA" sz="2400" dirty="0"/>
                        <a:t>ᐊᑎ</a:t>
                      </a:r>
                      <a:r>
                        <a:rPr lang="en-CA" sz="2400" dirty="0"/>
                        <a:t>o</a:t>
                      </a:r>
                      <a:r>
                        <a:rPr lang="iu-Cans-CA" sz="2400" dirty="0"/>
                        <a:t>ᓐ</a:t>
                      </a:r>
                      <a:endParaRPr lang="en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0478322"/>
                  </a:ext>
                </a:extLst>
              </a:tr>
              <a:tr h="3834312">
                <a:tc>
                  <a:txBody>
                    <a:bodyPr/>
                    <a:lstStyle/>
                    <a:p>
                      <a:r>
                        <a:rPr lang="iu-Cans-CA" sz="2000" dirty="0"/>
                        <a:t>ᐲᖅᑕᐅᓂᖓᓄᑦ ᐊᑐᕆᐊᓕᒃ ᐊᑐᖅᑕᐅᔪᓐᓇᖏᑦᑐᑦ ᐊᑐᙱᑦᑐᐃᓪᓘᓐᓃᑦ. ᑖᓐᓇ ᐃᓚᖃᕐᒥᔪᖅ:</a:t>
                      </a:r>
                    </a:p>
                    <a:p>
                      <a:r>
                        <a:rPr lang="iu-Cans-CA" sz="2000" dirty="0"/>
                        <a:t>ᑐᓂᓯᓂᕐᒧᑦ ᐸᐃᑉᐹᓂᑦ ᑎᑎᕋᖅᓯᒪᔪᓂᑦ</a:t>
                      </a:r>
                    </a:p>
                    <a:p>
                      <a:r>
                        <a:rPr lang="iu-Cans-CA" sz="2000" dirty="0"/>
                        <a:t>ᓇᓕᒧᑎᑦᓯᓂᖅ ᑐᓂᔭᐅᔪᓄᑦ ᐃᓱᓕᕝᕕᑦᓴᖓ ᐊᕐᕌᒍᓕᒫᖅᓯᐅᑎᑦ ᐅᓂᒃᑳᖅ</a:t>
                      </a:r>
                    </a:p>
                    <a:p>
                      <a:r>
                        <a:rPr lang="iu-Cans-CA" sz="2000" dirty="0"/>
                        <a:t>ᖃᐅᑕᒫᑦ ᐊᑦᑕᑯᓂᑦ ᐃᒋᑦᓯᓂᕐᒧᑦ ᖃᐅᔨᒃᑲᐃᖃᑦᑕᕐᓂᖅ</a:t>
                      </a:r>
                    </a:p>
                    <a:p>
                      <a:r>
                        <a:rPr lang="iu-Cans-CA" sz="2000" dirty="0"/>
                        <a:t>ᐃᖅᑲᐅᒪᔾᔪᑕᐅᒍᑎᒃᓴᖏᓐᓂ ᒥᑦᑕᕐᕕᒻᒥ ᐊᑦᑕᑯᓄᑦ ᐃᓂᒋᔭᐅᔪᖅ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u-Cans-CA" sz="2000" dirty="0"/>
                        <a:t>ᓇᓗᓇᐃᖅᓯᔾᔪᑎ ᑖᒃᑯᓄᖓ ᑐᓂᔭᐅᔪᖅ ᐱᔪᓐᓇᐅᑎᑖᕋᓱᐊᕐᓂᕐᒧᑦ ᑐᑦᓯᕋᐅᑎᒥ.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351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416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BFF795E-9CF7-438F-A8A2-C2BEABC7166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ᐃᓱᐊ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07C5B264-14F7-44DA-B4C8-D325AE739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2" y="908720"/>
            <a:ext cx="7240835" cy="54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7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692696"/>
            <a:ext cx="4572000" cy="893514"/>
          </a:xfrm>
        </p:spPr>
        <p:txBody>
          <a:bodyPr>
            <a:noAutofit/>
          </a:bodyPr>
          <a:lstStyle/>
          <a:p>
            <a:r>
              <a:rPr lang="iu-Cans-CA" sz="3200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ᐃᒥᕐᒧᑦ ᐱᔪᓐᓇᐅᑎ</a:t>
            </a:r>
            <a:r>
              <a:rPr lang="en-CA" sz="3200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en-CA" sz="3200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</a:br>
            <a:r>
              <a:rPr lang="en-CA" sz="3200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3AM-COR---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66997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dirty="0"/>
          </a:p>
          <a:p>
            <a:pPr algn="l"/>
            <a:r>
              <a:rPr lang="iu-Cans-CA" sz="1600" dirty="0"/>
              <a:t>ᐅᓪᓗᖓ ᐱᔪᓐᓇᐅᑎᑖᕐᕕᒋᓯᒪᔭᖓ: ᐄᐳᓗ </a:t>
            </a:r>
            <a:r>
              <a:rPr lang="en-CA" sz="1600" dirty="0"/>
              <a:t>24, 2015</a:t>
            </a:r>
          </a:p>
          <a:p>
            <a:pPr algn="l"/>
            <a:r>
              <a:rPr lang="iu-Cans-CA" sz="1600" dirty="0"/>
              <a:t>ᐱᔪᓐᓇᐅᑎᐅᑉ ᐃᓱᓕᕝᕕᑦᓴᖓ: ᐄᐳᓗ </a:t>
            </a:r>
            <a:r>
              <a:rPr lang="en-CA" sz="1600" dirty="0"/>
              <a:t>23, 2021</a:t>
            </a:r>
          </a:p>
          <a:p>
            <a:pPr algn="l"/>
            <a:r>
              <a:rPr lang="iu-Cans-CA" sz="1600" dirty="0"/>
              <a:t>ᖃᓄᐃᓕᖓᓂᖓ ᐱᔪᓐᓇᐅᑎᖓᑕ:</a:t>
            </a:r>
            <a:endParaRPr lang="en-AU" sz="1600" dirty="0"/>
          </a:p>
          <a:p>
            <a:pPr algn="l"/>
            <a:endParaRPr lang="en-CA" sz="1600" dirty="0"/>
          </a:p>
          <a:p>
            <a:pPr marL="0" indent="0" algn="ctr">
              <a:buNone/>
            </a:pPr>
            <a:r>
              <a:rPr lang="iu-Cans-CA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ᐱᕕᖃᖅᑎᑦᓯᓂᕐᒧᑦ ᐊᑐᕐᓂᕐᒧᑦ ᐃᒥᕐᒧ ᐊᑦᑕᖅᑕᐅᔪᑦᓴᐃᓪᓗ ᕼᐋᒻᒪᓚᒃᑯᑦ ᓱᓕᕆᓂᖏᓐᓄᑦ ᕼᐋᒻᒪᓚᒃᑯᖏᓐᓄᑦ ᓴᓪᓕᖅᒥ.</a:t>
            </a:r>
            <a:endParaRPr lang="en-CA" sz="1600" b="0" i="1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u-Cans-CA" sz="1600" dirty="0"/>
              <a:t>ᑖᓐᓇ ᑐᑦᓯᕋᐅᑎ ᓄᑖᙳᑎᑦᓯᓂᕐᒧᑦ ᐱᔪᓐᓇᐅᑎᐅᒌᖅᑐᒥ ᐋᖅᑭᒋᐊᕆᓂᕐᒧᓪᓗ ᐊᓯᔾᔨᖅᑕᐅᓂᖓᓄᑦ ᖃᓄᐃᑦᑑᓂᖓ </a:t>
            </a:r>
            <a:r>
              <a:rPr lang="en-CA" sz="1600" dirty="0"/>
              <a:t>A </a:t>
            </a:r>
            <a:r>
              <a:rPr lang="iu-Cans-CA" sz="1600" dirty="0"/>
              <a:t>ᐱᔪᓐᓇᐅᑎᐅᑉ ᐊᑦᑐᐊᓂᖃᖅᑐᒥ ᐊᕐᕌᒍᓕᒫᖅᓯᐅᑎᑦ ᐱᑖᑲᓐᓂᕐᓂᕐᒧᑦ ᓴᓗᒻᒪᓴᖅᓯᒪᖏᑦᑐᒧ ᐃᒥᑐᐃᓐᓇᖅ ᐃᒥᕐᑕᖅᕕᒃᒥ ᐅᖓᑖᓄᑦ 299 </a:t>
            </a:r>
            <a:r>
              <a:rPr lang="en-CA" sz="1600" dirty="0"/>
              <a:t>m3/</a:t>
            </a:r>
            <a:r>
              <a:rPr lang="iu-Cans-CA" sz="1600" dirty="0"/>
              <a:t>ᖃᐅᑕᒫᑦ. ᐃᒥᕐᑐᖅᑐᐃᓐᓇᐃᑦ ᐊᑦᑕᖅᑕᐅᔪᑦᓴᐃᓪᓗ ᓱᓕᕆᓂᐅᔪᑦ ᐊᓯᔾᔨᔾᔮᖏᑦᑐᖅ ᐱᔪᓐᓇᐅᑎᐅᒌᖅᑐᒧᑦ.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4762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460" y="366751"/>
            <a:ext cx="8247047" cy="609525"/>
          </a:xfrm>
        </p:spPr>
        <p:txBody>
          <a:bodyPr>
            <a:normAutofit fontScale="90000"/>
          </a:bodyPr>
          <a:lstStyle/>
          <a:p>
            <a:r>
              <a:rPr lang="iu-Cans-CA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ᐱᓕᕆᐊᖑᓯᒪᔪᑦ</a:t>
            </a:r>
            <a:r>
              <a:rPr lang="en-CA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6683" y="1268760"/>
            <a:ext cx="7749734" cy="4752528"/>
          </a:xfrm>
        </p:spPr>
        <p:txBody>
          <a:bodyPr>
            <a:normAutofit fontScale="85000" lnSpcReduction="10000"/>
          </a:bodyPr>
          <a:lstStyle/>
          <a:p>
            <a:r>
              <a:rPr lang="iu-Cans-CA" sz="2000" dirty="0"/>
              <a:t>ᑰᖓᓂ ᑖᓐᓇ ᐃᓄᓐᓄᑦ ᐃᒥᖅᑖᕐᕕᐅᖃᑦᑕᖅᑐᖅ ᕼᐋᒻᒪᓚᒃᑯᓄᑦ ᓴᓪᓕᖅᒥ, ᐃᓄᒋᐊᓐᓂᖃᑦᑐᖅ 891 (2016-ᒥ ᓈᓴᖅᑕᐅᓯᒪᔪᑦ)</a:t>
            </a:r>
            <a:endParaRPr lang="en-CA" sz="2000" dirty="0"/>
          </a:p>
          <a:p>
            <a:pPr marL="0" indent="0" algn="l">
              <a:buNone/>
            </a:pPr>
            <a:endParaRPr lang="en-CA" sz="2000" b="0" i="0" u="none" strike="noStrike" baseline="0" dirty="0"/>
          </a:p>
          <a:p>
            <a:r>
              <a:rPr lang="iu-Cans-CA" sz="2000" b="0" i="0" u="none" strike="noStrike" baseline="0" dirty="0"/>
              <a:t>ᑖᓐᓇ ᖁᐊᖑᖃᑦᑕᖅᑐᖅ ᑕᖅᑭᓄᑦ 7ᓂᑦ 9ᓄᑦ ᐊᕐᕌᒎᑉ ᐃᓗᐊᓂ, ᑕᐃᒪᐃᓐᓂᖓᓄᑦ, ᐃᒥᕐᑕᖅᕕᒃ ᐃᒥᖅᑕᖅᓯᒪᖃᑦᑕᕆᐊᓖᑦ ᖁᐊᓚᐅᙱᓐᓂᖓᓂᒃ ᐊᕐᕌᒍᑕᒫᑦ. ᐊᓯᔾᔨᕐᓂᖅᑕᖃᖏᑦᑐᖅ ᐊᐅᓚᔪᓐᓇᐅᑎᑖᑲᓐᓂᕐᓂᕐᒧᑦ ᑰᖓᓂ, ᐃᓂᒋᓯᒪᔭᖓᓂᑦ ᓯᕗᓪᓕᕐᒥ ᐃᒥᕐᑕᖅᕕᑖᕆᔭᐅᓚᐅᖅᓯᒪᑎᓪᓗᒍ 1980-ᒥ.</a:t>
            </a:r>
            <a:endParaRPr lang="en-CA" sz="2000" b="0" i="0" u="none" strike="noStrike" baseline="0" dirty="0"/>
          </a:p>
          <a:p>
            <a:endParaRPr lang="en-CA" sz="2000" dirty="0"/>
          </a:p>
          <a:p>
            <a:r>
              <a:rPr lang="iu-Cans-CA" sz="2000" dirty="0"/>
              <a:t>2016-ᒥ ᐊᑦᑕᕐᓇᖅᑐᓂᑦ ᖃᐅᔨᓴᕐᓂᖅ ᐃᖏᕐᕋᐃᓐᓇᕈᑎᑦ ᓄᓇᕗᒻᒥ ᐱᔾᔪᑕᐅᓗᐊᑕᖅ ᐃᒥᕋᑦᓴᐅᔪᒥ ᐱᕕᐅᔪᓐᓇᖅᑐᓂᑦ ᐅᓂᒃᑳᖅ ᓇᓗᓇᐃᖅᓯᔪᖅ 87,161 </a:t>
            </a:r>
            <a:r>
              <a:rPr lang="en-CA" sz="2000" dirty="0"/>
              <a:t>m3/</a:t>
            </a:r>
            <a:r>
              <a:rPr lang="iu-Cans-CA" sz="2000" dirty="0"/>
              <a:t>ᖃᐅᑕᒫᑦ ᐱᔭᐅᔪᓐᓇᖅᑐᖅ ᑰᖓᓂᑦ ᐅᖓᑖᓅᖏᑦᑐᖅ ᐃᒪᕐᒥᐅᑕᓕᕆᔨᒃᑯᑦ ᑲᓇᑕᒥ ᑭᓪᓕᖃᕐᓂᕐᒧᑦ ᐊᓯᐅᔨᑦᑕᐃᓕᒪᓂᕐᒧᑦ ᐃᖃᓗᐃᑦ ᐊᖅᑯᑎᖓᓂᑦ.</a:t>
            </a:r>
            <a:br>
              <a:rPr lang="en-CA" sz="2000" dirty="0"/>
            </a:br>
            <a:endParaRPr lang="en-CA" sz="2000" dirty="0"/>
          </a:p>
          <a:p>
            <a:r>
              <a:rPr lang="iu-Cans-CA" sz="2000" dirty="0"/>
              <a:t>ᓴᓪᓕᖅ ᒫᓐᓇᐅᔪᖅ ᐊᑐᖃᑦᑕᖅᑐᖅ ᖃᑦᑏᓐᓇᐅᓂᖅᓴᖅ 2000 </a:t>
            </a:r>
            <a:r>
              <a:rPr lang="en-CA" sz="2000" dirty="0"/>
              <a:t>m3/</a:t>
            </a:r>
            <a:r>
              <a:rPr lang="iu-Cans-CA" sz="2000" dirty="0"/>
              <a:t>ᖃᐅᑕᒫᑦ ᐃᒻᒪᖄ 25 ᐅᓪᓗᐃᑦ ᐃᒥᕐᑕᕐᕕᒻᒥ ᑕᑕᑎᑦᓯᓂᕐᒧᑦ 49,500 </a:t>
            </a:r>
            <a:r>
              <a:rPr lang="en-CA" sz="2000" dirty="0"/>
              <a:t>m3 </a:t>
            </a:r>
            <a:r>
              <a:rPr lang="iu-Cans-CA" sz="2000" dirty="0"/>
              <a:t>ᐅᓗᕐᓂᖓ.</a:t>
            </a:r>
            <a:br>
              <a:rPr lang="en-AU" sz="2000" dirty="0"/>
            </a:br>
            <a:endParaRPr lang="en-CA" sz="2000" dirty="0"/>
          </a:p>
          <a:p>
            <a:r>
              <a:rPr lang="iu-Cans-CA" sz="2000" dirty="0"/>
              <a:t>ᓯᕗᓪᓕᖅ ᐃᒥᕐᑕᖅᕕᒃ ᓴᓇᔭᐅᓚᐅᖅᓯᒪᔪᖅ ᐊᑐᖅᑕᐅᖏᓐᓇᖅᓱᓂᓗ 1980-ᒥᓂ, ᐊᐃᑉᐸᖓ (ᐃᒪᓕᕆᓂᖅ ᑲᓲᑎᓯᒪᑦᓱᓂ) ᓴᓇᔭᐅᓯᒪᔪᖅ 1998-ᒥ.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87293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4CBD2063-429B-B140-8245-C6C632D7E6C5}"/>
              </a:ext>
            </a:extLst>
          </p:cNvPr>
          <p:cNvSpPr txBox="1">
            <a:spLocks/>
          </p:cNvSpPr>
          <p:nvPr/>
        </p:nvSpPr>
        <p:spPr>
          <a:xfrm>
            <a:off x="1163898" y="39498"/>
            <a:ext cx="7296534" cy="114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ᐃᒪᖃᕐᓂᕐᒧᑦ ᒪᑭᒪᔾᔪᑏᑦ</a:t>
            </a:r>
            <a:r>
              <a:rPr lang="en-CA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 descr="A picture containing text, sign, tree, plant&#10;&#10;Description automatically generated">
            <a:extLst>
              <a:ext uri="{FF2B5EF4-FFF2-40B4-BE49-F238E27FC236}">
                <a16:creationId xmlns:a16="http://schemas.microsoft.com/office/drawing/2014/main" id="{AD71CCF7-8982-4F6D-A411-E630F98A9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" y="990259"/>
            <a:ext cx="7459116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5402" y="0"/>
            <a:ext cx="6193196" cy="1257598"/>
          </a:xfrm>
        </p:spPr>
        <p:txBody>
          <a:bodyPr>
            <a:normAutofit/>
          </a:bodyPr>
          <a:lstStyle/>
          <a:p>
            <a:r>
              <a:rPr lang="iu-Cans-CA" sz="4000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ᐱᓕᕆᐊᖑᓯᒪᔪᑦ</a:t>
            </a:r>
            <a:r>
              <a:rPr lang="en-CA" sz="4000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13462"/>
          </a:xfrm>
        </p:spPr>
        <p:txBody>
          <a:bodyPr>
            <a:normAutofit fontScale="47500" lnSpcReduction="20000"/>
          </a:bodyPr>
          <a:lstStyle/>
          <a:p>
            <a:r>
              <a:rPr lang="iu-Cans-CA" sz="4300" dirty="0"/>
              <a:t>ᓄᓇᒥ ᑭᓈᓗᖃᕐᕕᒃ ᑭᓈᓗᑖᖃᑦᑕᖅᓯᒪᔪᖅ 1984-ᒥᓂ. ᑯᕕᖅᑕᕐᕕᒃ ᓴᓇᔭᐅᓯᒪᔪᖅ 2003-ᒥ ᓴᖅᑭᑎᑦᓯᓂᕐᒧᑦ ᑭᓈᓗᖃᕐᕕᐅᑉ ᐋᖅᑭᑦᓯᒪᓂᖓᓂᑦ ᐊᕙᓗᐊᓂ ᐱᓯᒪᑦᓯᓂᕐᒧᑦ ᑭᓈᓗᓐᓄᑦ ᑭᓂᕐᓂᐊᓗᓐᓂ</a:t>
            </a:r>
            <a:r>
              <a:rPr lang="en-AU" sz="4300" dirty="0"/>
              <a:t>.</a:t>
            </a:r>
            <a:br>
              <a:rPr lang="en-AU" sz="4300" dirty="0"/>
            </a:br>
            <a:endParaRPr lang="en-CA" sz="4300" dirty="0"/>
          </a:p>
          <a:p>
            <a:r>
              <a:rPr lang="en-CA" sz="4300" dirty="0"/>
              <a:t>41,200 m3 </a:t>
            </a:r>
            <a:r>
              <a:rPr lang="iu-Cans-CA" sz="4300" dirty="0"/>
              <a:t>ᑭᓈᓗᖃᕐᕕᐅᖃᑦᑕᖅᑐᖅ ᐅᑭᐅᖑᑎᓪᓗᒍ ᐊᒻᒪᓗ ᑭᓈᓗᒃ ᑯᕕᔭᐅᓂᖓ ᑰᒻᒧᑦ ᐃᒫᓄᓪᓘᓐᓃᑦ ᒪᙳᕋᐃᒻᒪᑦ. ᐃᓚᖓ ᑭᓈᓗᒃ ᑯᕕᔭᐅᓂᖓ ᑰᒻᒧᑦ ᐃᒫᓄᓪᓘᓐᓃᑦ ᓴᓗᒻᒪᖅᓴᖅᑕᐅᓂᖅ ᑐᓂᔭᐅᓪᓗᓂ ᐃᒪᖃᕐᓂᐅᔪᕐᒥᒃ ᐱᓕᕆᐊᖃᕐᕕᐅᔪᒧᑦ</a:t>
            </a:r>
            <a:r>
              <a:rPr lang="en-AU" sz="4300" dirty="0"/>
              <a:t>.</a:t>
            </a:r>
            <a:br>
              <a:rPr lang="en-AU" sz="4300" dirty="0"/>
            </a:br>
            <a:endParaRPr lang="en-CA" sz="4300" dirty="0"/>
          </a:p>
          <a:p>
            <a:r>
              <a:rPr lang="iu-Cans-CA" sz="4300" dirty="0"/>
              <a:t>10.5-ᓄᓇᐅᑉ ᐆᑦᑐᖅᓯᒪᓂᖓ ᐃᒪᖃᕐᓂᐅᔪᕐᒥᒃ ᐱᓕᕆᐊᖃᕐᕕᐅᔪᖅ ᐋᕿᒋᐊᖅᑕᐅᓯᒪᔪᖅ 2008-ᒥ ᓴᓇᓂᕐᒧᑦ ᐱᖓᓱᓂᑦ ᐊᕙᓗᖏᓐᓂᑦ ᑐᕋᐃᓐᓇᕐᓗᓂ ᑭᓈᓗᒃ ᑯᕕᔭᐅᓂᖓ ᑰᒻᒧᑦ ᐃᒫᓄᓪᓘᓐᓃᑦ ᕼᐋᒻᒪᓚᒃᑯᑦ ᓯᓚᑖᓄᑦ ᑕᓯᕐᒨᐸᓪᓕᐊᔪᖅ ᐃᓱᐊᓂ ᐃᒪᖅᓲᑉ.</a:t>
            </a:r>
            <a:br>
              <a:rPr lang="en-AU" sz="4300" dirty="0"/>
            </a:br>
            <a:endParaRPr lang="en-CA" sz="4300" dirty="0"/>
          </a:p>
          <a:p>
            <a:r>
              <a:rPr lang="iu-Cans-CA" sz="4300" dirty="0"/>
              <a:t>ᐃᒪᖅᓲᑉ ᖃᐅᔨᓴᖅᑕᐅᓕᖅᑭᑖᖃᑦᑕᖅᓯᒪᔪᖅ 1994-ᒥᓂ ᑕᑯᑦᓴᐅᑎᑦᓯᑦᓱᓂᓗ ᐊᑐᐃᓐᓇᐅᑎᑦᓯᓂᖓᓄᑦ ᓈᒻᒪᑦᑐᒥ ᐱᑕᖃᓗᐊᖏᑎᑦᓯᓂᕐᒧᑦ </a:t>
            </a:r>
            <a:r>
              <a:rPr lang="en-CA" sz="4300" dirty="0"/>
              <a:t>BOD </a:t>
            </a:r>
            <a:r>
              <a:rPr lang="iu-Cans-CA" sz="4300" dirty="0"/>
              <a:t>ᐊᒻᒪᓗ </a:t>
            </a:r>
            <a:r>
              <a:rPr lang="en-CA" sz="4300" dirty="0"/>
              <a:t>TSS.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14510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4CBD2063-429B-B140-8245-C6C632D7E6C5}"/>
              </a:ext>
            </a:extLst>
          </p:cNvPr>
          <p:cNvSpPr txBox="1">
            <a:spLocks/>
          </p:cNvSpPr>
          <p:nvPr/>
        </p:nvSpPr>
        <p:spPr>
          <a:xfrm>
            <a:off x="1281710" y="39499"/>
            <a:ext cx="6008338" cy="652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ᑯᕕᖅᑕᕐᕕᐊᑕ ᒪᑭᒪᔾᔪᑎ</a:t>
            </a:r>
            <a:endParaRPr lang="en-CA" b="1" dirty="0">
              <a:solidFill>
                <a:srgbClr val="D8491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614367-2134-BC44-B48F-22E633564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6714" y="691983"/>
            <a:ext cx="5810571" cy="50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543FC-085E-42CC-9228-6323F5D04439}"/>
              </a:ext>
            </a:extLst>
          </p:cNvPr>
          <p:cNvSpPr txBox="1"/>
          <p:nvPr/>
        </p:nvSpPr>
        <p:spPr>
          <a:xfrm>
            <a:off x="2339751" y="5741518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u-Cans-CA" sz="1200" b="0" i="1" u="none" strike="noStrike" baseline="0" dirty="0">
                <a:latin typeface="Arial-ItalicMT"/>
              </a:rPr>
              <a:t>ᐃᓂᐅᔪᖅ ᐃᒪᕐᒥᒃ ᐱᕝᕕᐅᔪᓄᑦ ᖃᐅᔨᓴᐃᕝᕕᒃ ᓯᓚᑦᑐᖅᓴᕐᕕᔾᔪᐊᖅ</a:t>
            </a:r>
            <a:r>
              <a:rPr lang="en-CA" sz="1200" b="0" i="1" u="none" strike="noStrike" baseline="0" dirty="0">
                <a:latin typeface="Arial-ItalicMT"/>
              </a:rPr>
              <a:t>, 2013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31532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3972" y="1071"/>
            <a:ext cx="5076056" cy="1257598"/>
          </a:xfrm>
        </p:spPr>
        <p:txBody>
          <a:bodyPr>
            <a:normAutofit/>
          </a:bodyPr>
          <a:lstStyle/>
          <a:p>
            <a:r>
              <a:rPr lang="iu-Cans-CA" sz="4000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ᐱᓕᕆᐊᖑᓯᒪᔪᑦ</a:t>
            </a:r>
            <a:r>
              <a:rPr lang="en-CA" sz="4000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668" y="1124744"/>
            <a:ext cx="8262664" cy="4824536"/>
          </a:xfrm>
        </p:spPr>
        <p:txBody>
          <a:bodyPr>
            <a:normAutofit fontScale="85000" lnSpcReduction="10000"/>
          </a:bodyPr>
          <a:lstStyle/>
          <a:p>
            <a:r>
              <a:rPr lang="iu-Cans-CA" dirty="0"/>
              <a:t>ᓴᓪᓕᖅ ᐊᑦᑕᕐᕕᖓ ᐊᑐᖅᑕᐅᖃᑦᑕᖅᓯᒪᔪᖅ 1981-ᒥᓂ.</a:t>
            </a:r>
            <a:br>
              <a:rPr lang="en-AU" dirty="0"/>
            </a:br>
            <a:endParaRPr lang="en-CA" dirty="0"/>
          </a:p>
          <a:p>
            <a:r>
              <a:rPr lang="iu-Cans-CA" dirty="0"/>
              <a:t>ᐊᑦᑕᕐᕕᖓ ᐊᕙᓗᓯᒪᔪᖅ ᑭᓪᓕᐊᓗ ᐃᒋᑦᓯᕕᒃ ᕼᐋᒻᒪᓚᒃᑯᓐᓄᑦ ᐊᑦᑕᕐᕕᖓ ᐊᓯᐊᓂᓪᓗ ᓴᕕᕋᔭᕐᓄᑦ ᐃᒋᑦᓯᕕᒃ ᓂᒋᐊᓂᑦ ᑭᓪᓕᐊᓂᑦ. </a:t>
            </a:r>
            <a:br>
              <a:rPr lang="en-AU" dirty="0"/>
            </a:br>
            <a:endParaRPr lang="en-CA" dirty="0"/>
          </a:p>
          <a:p>
            <a:r>
              <a:rPr lang="iu-Cans-CA" dirty="0"/>
              <a:t>ᕼᐋᒻᒪᓚᒃᑯᑦ ᓄᐊᑦᓯᖃᑦᑕᖅᑐᑦ ᐊᑦᑕᑯᓂᑦ ᐃᓪᓗᓂ ᑕᓪᓕᒪᐃᕋᖅᓱᑎᒃ ᐱᓇᓱᐊᕈᓯᐅᑉ ᐃᓗᐊᓂ ᓴᓂᑦᑕᐅᑎᒧᑦ ᓄᓇᓯᐅᑎᒧᑦ ᐊᑦᓯᕕᓕᐊᖅᑕᐅᖃᑦᑕᖅᑐᑦ, ᐃᓂᖓ 2.5 ᑭᓛᒥᑕᒥ ᐅᐊᓐᓇᖅᐸᓯᖓᓂ ᓄᓇᓕᐅᑉ. ᐊᑦᓯᕕᒃ ᐃᓂᖃᖅᑐᖅ ᖃᓂᑦᓴᖅᑐᖅ ᑭᓈᓗᖃᕐᕕᒻᒥ ᐊᒻᒪᓗ ᐃᒪᖃᕐᓂᐅᔪᕐᒥᒃ ᐱᓕᕆᐊᖃᕐᕕᐅᔪᖅ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1533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4CBD2063-429B-B140-8245-C6C632D7E6C5}"/>
              </a:ext>
            </a:extLst>
          </p:cNvPr>
          <p:cNvSpPr txBox="1">
            <a:spLocks/>
          </p:cNvSpPr>
          <p:nvPr/>
        </p:nvSpPr>
        <p:spPr>
          <a:xfrm>
            <a:off x="1038486" y="13093"/>
            <a:ext cx="6912768" cy="86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u-Cans-CA" b="1" dirty="0">
                <a:solidFill>
                  <a:srgbClr val="D8491F"/>
                </a:solidFill>
                <a:latin typeface="Arial" pitchFamily="34" charset="0"/>
                <a:cs typeface="Arial" pitchFamily="34" charset="0"/>
              </a:rPr>
              <a:t>ᑯᕕᖅᑕᕐᕕᐊᑕ ᒪᑭᒪᔾᔪᑎ</a:t>
            </a:r>
            <a:endParaRPr lang="en-CA" b="1" dirty="0">
              <a:solidFill>
                <a:srgbClr val="D8491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4DE0B0D0-560A-2044-987E-A87687A0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6505" y="884129"/>
            <a:ext cx="6756729" cy="50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27545"/>
      </p:ext>
    </p:extLst>
  </p:cSld>
  <p:clrMapOvr>
    <a:masterClrMapping/>
  </p:clrMapOvr>
</p:sld>
</file>

<file path=ppt/theme/theme1.xml><?xml version="1.0" encoding="utf-8"?>
<a:theme xmlns:a="http://schemas.openxmlformats.org/drawingml/2006/main" name="GN Powerpoint C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9868AF8FA94B40945B60C79FB290B1" ma:contentTypeVersion="9" ma:contentTypeDescription="Create a new document." ma:contentTypeScope="" ma:versionID="bbf816693f83c105829e6adedd16fc0a">
  <xsd:schema xmlns:xsd="http://www.w3.org/2001/XMLSchema" xmlns:xs="http://www.w3.org/2001/XMLSchema" xmlns:p="http://schemas.microsoft.com/office/2006/metadata/properties" xmlns:ns2="fc4293c6-6472-47fa-9d2f-94bd9eace04c" targetNamespace="http://schemas.microsoft.com/office/2006/metadata/properties" ma:root="true" ma:fieldsID="6d4f3cf08471256e9594f5fde3c1719a" ns2:_="">
    <xsd:import namespace="fc4293c6-6472-47fa-9d2f-94bd9eace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293c6-6472-47fa-9d2f-94bd9eace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2983E6-65DD-4E3B-9730-356EA1BD60B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8B91C6-D454-4D5A-8FFF-6046BAE88B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F456DD-288F-4500-A176-1B4EFFEA2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293c6-6472-47fa-9d2f-94bd9eace0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GN Powerpoint CGS</Template>
  <TotalTime>4265</TotalTime>
  <Words>936</Words>
  <Application>Microsoft Office PowerPoint</Application>
  <PresentationFormat>On-screen Show (4:3)</PresentationFormat>
  <Paragraphs>175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Arial-ItalicMT</vt:lpstr>
      <vt:lpstr>Calibri</vt:lpstr>
      <vt:lpstr>Euphemia</vt:lpstr>
      <vt:lpstr>GN Powerpoint CGS</vt:lpstr>
      <vt:lpstr>ᓄᓇᕗᒻᒥ ᐃᒪᓕᕆᔨᒃᑯᑦ ᑲᑎᒪᔨᖏᑦ  ᑭᒃᑯᓕᒫᓄᑦ ᑲᑎᒪᓂᖅ  </vt:lpstr>
      <vt:lpstr>ᐱᔪᓐᓇᐅᑕᐅᒌᖅᑐᖅ</vt:lpstr>
      <vt:lpstr>ᐃᒥᕐᒧᑦ ᐱᔪᓐᓇᐅᑎ:  3AM-COR--- </vt:lpstr>
      <vt:lpstr>ᐱᓕᕆᐊᖑᓯᒪᔪᑦ </vt:lpstr>
      <vt:lpstr>PowerPoint Presentation</vt:lpstr>
      <vt:lpstr>ᐱᓕᕆᐊᖑᓯᒪᔪᑦ </vt:lpstr>
      <vt:lpstr>PowerPoint Presentation</vt:lpstr>
      <vt:lpstr>ᐱᓕᕆᐊᖑᓯᒪᔪᑦ </vt:lpstr>
      <vt:lpstr>PowerPoint Presentation</vt:lpstr>
      <vt:lpstr>PowerPoint Presentation</vt:lpstr>
      <vt:lpstr>PowerPoint Presentation</vt:lpstr>
      <vt:lpstr>PowerPoint Presentation</vt:lpstr>
      <vt:lpstr>ECCC ᐅᖃᐅᓯᑦᓴᐃᑦ</vt:lpstr>
      <vt:lpstr>ECCC ᐅᖃᐅᓯᑦᓴᐃᑦ</vt:lpstr>
      <vt:lpstr>ECCC ᐅᖃᐅᓯᑦᓴᐃᑦ</vt:lpstr>
      <vt:lpstr>ECCC ᐅᖃᐅᓯᑦᓴᐃᑦ</vt:lpstr>
      <vt:lpstr>ECCC ᐅᖃᐅᓯᑦᓴᐃᑦ</vt:lpstr>
      <vt:lpstr>ECCC ᐅᖃᐅᓯᑦᓴᐃᑦ</vt:lpstr>
      <vt:lpstr>ECCC ᐅᖃᐅᓯᑦᓴᐃᑦ</vt:lpstr>
      <vt:lpstr>ECCC ᐅᖃᐅᓯᑦᓴᐃᑦ</vt:lpstr>
      <vt:lpstr>CIRNAC ᐅᖃᐅᓯᑦᓴᐃᑦ</vt:lpstr>
      <vt:lpstr>CIRNAC ᐅᖃᐅᓯᑦᓴᐃᑦ</vt:lpstr>
      <vt:lpstr>CIRNAC ᐅᖃᐅᓯᑦᓴᐃᑦ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Government of Nunavut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Nunavut Water Board  Public Meeting</dc:title>
  <dc:creator>Duguay, Brian</dc:creator>
  <cp:lastModifiedBy>Chalmers, Elan</cp:lastModifiedBy>
  <cp:revision>159</cp:revision>
  <cp:lastPrinted>2012-06-13T22:26:17Z</cp:lastPrinted>
  <dcterms:created xsi:type="dcterms:W3CDTF">2014-01-14T23:28:13Z</dcterms:created>
  <dcterms:modified xsi:type="dcterms:W3CDTF">2022-02-11T19:06:26Z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0x0101005B9868AF8FA94B40945B60C79FB290B1</vt:lpwstr>
  </property>
</Properties>
</file>