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4" r:id="rId4"/>
    <p:sldId id="273" r:id="rId5"/>
    <p:sldId id="269" r:id="rId6"/>
    <p:sldId id="271" r:id="rId7"/>
    <p:sldId id="286" r:id="rId8"/>
    <p:sldId id="274" r:id="rId9"/>
    <p:sldId id="275" r:id="rId10"/>
    <p:sldId id="277" r:id="rId11"/>
    <p:sldId id="281" r:id="rId12"/>
    <p:sldId id="283" r:id="rId13"/>
    <p:sldId id="284" r:id="rId14"/>
    <p:sldId id="285" r:id="rId15"/>
    <p:sldId id="280" r:id="rId16"/>
    <p:sldId id="282" r:id="rId17"/>
    <p:sldId id="262" r:id="rId18"/>
  </p:sldIdLst>
  <p:sldSz cx="9144000" cy="6858000" type="screen4x3"/>
  <p:notesSz cx="6858000" cy="9215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26"/>
    <a:srgbClr val="D71923"/>
    <a:srgbClr val="8B8376"/>
    <a:srgbClr val="817D76"/>
    <a:srgbClr val="FFCC00"/>
    <a:srgbClr val="FFE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1" autoAdjust="0"/>
    <p:restoredTop sz="94743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90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341824"/>
        <c:axId val="183343360"/>
      </c:barChart>
      <c:catAx>
        <c:axId val="183341824"/>
        <c:scaling>
          <c:orientation val="minMax"/>
        </c:scaling>
        <c:delete val="0"/>
        <c:axPos val="b"/>
        <c:majorTickMark val="out"/>
        <c:minorTickMark val="none"/>
        <c:tickLblPos val="nextTo"/>
        <c:crossAx val="183343360"/>
        <c:crosses val="autoZero"/>
        <c:auto val="1"/>
        <c:lblAlgn val="ctr"/>
        <c:lblOffset val="100"/>
        <c:noMultiLvlLbl val="0"/>
      </c:catAx>
      <c:valAx>
        <c:axId val="18334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3341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9961-6425-46FF-9EE5-2F7233ED0F2A}" type="datetimeFigureOut">
              <a:rPr lang="en-CA" smtClean="0"/>
              <a:t>24/09/2014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3067"/>
            <a:ext cx="2971800" cy="460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3067"/>
            <a:ext cx="2971800" cy="460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AB4C9-A948-4D04-8755-4CB488C132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176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56778-BC8B-406A-B30B-3380A914AB42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690563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7333"/>
            <a:ext cx="5486400" cy="41469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3067"/>
            <a:ext cx="2971800" cy="460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3067"/>
            <a:ext cx="2971800" cy="460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A5FA8-CB2F-4917-9664-D06D71D3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2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2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personnel will not feed, harass, approach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wildlife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No firearms or hunting and fishing by Project personnel will be allowed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Only the minimum area required for work to proceed safely was cleared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Comply with the Nunavut </a:t>
            </a:r>
            <a:r>
              <a:rPr lang="en-CA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Wildlife Act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Project equipment and vehicles will not travel at speeds greater than 30 km/h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All sightings of caribou, wolverine, grizzly bear or polar bear will be reported to the wildlife monitors and their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 recorded; the information will be submitted to the GN Department of Environment (GN-DOE) upon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completion of the Project.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Reduce Project Footprint.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All domestic wastes, food, and petroleum-based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chemicals will be kept in secure locations, and/or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disposed off-site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6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6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4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6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817D76"/>
                </a:solidFill>
                <a:latin typeface="Century Gothic" pitchFamily="34" charset="0"/>
              </a:rPr>
              <a:t>Due to concern regarding the decreasing volumes in Nipissar Lake,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58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6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7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6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A5FA8-CB2F-4917-9664-D06D71D398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_Grey/Orange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7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b="1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4800" y="6248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1447800"/>
          </a:xfrm>
        </p:spPr>
        <p:txBody>
          <a:bodyPr>
            <a:normAutofit/>
          </a:bodyPr>
          <a:lstStyle>
            <a:lvl1pPr marL="0" indent="0"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Title Slid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y Title Slid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153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te Agenda-Grey/Oran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9B26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Agenda-White Typ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Title #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5113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Title #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 #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17783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Whi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8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4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20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20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range Content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Gray Content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_Orange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4423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b="1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4800" y="6248400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762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 Oran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1pPr>
            <a:lvl2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2pPr>
            <a:lvl3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3pPr>
            <a:lvl4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4pPr>
            <a:lvl5pPr>
              <a:buFont typeface="Arial" pitchFamily="34" charset="0"/>
              <a:buChar char="•"/>
              <a:defRPr b="1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6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ullets White Typ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5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Char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13179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har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rgbClr val="8B8376"/>
                </a:solidFill>
                <a:latin typeface="Century Gothic" pitchFamily="34" charset="0"/>
              </a:defRPr>
            </a:lvl1pPr>
            <a:lvl2pPr>
              <a:defRPr sz="2400">
                <a:solidFill>
                  <a:srgbClr val="8B8376"/>
                </a:solidFill>
                <a:latin typeface="Century Gothic" pitchFamily="34" charset="0"/>
              </a:defRPr>
            </a:lvl2pPr>
            <a:lvl3pPr>
              <a:defRPr sz="2000">
                <a:solidFill>
                  <a:srgbClr val="8B8376"/>
                </a:solidFill>
                <a:latin typeface="Century Gothic" pitchFamily="34" charset="0"/>
              </a:defRPr>
            </a:lvl3pPr>
            <a:lvl4pPr>
              <a:defRPr sz="1800">
                <a:solidFill>
                  <a:srgbClr val="8B8376"/>
                </a:solidFill>
                <a:latin typeface="Century Gothic" pitchFamily="34" charset="0"/>
              </a:defRPr>
            </a:lvl4pPr>
            <a:lvl5pPr>
              <a:defRPr sz="1800">
                <a:solidFill>
                  <a:srgbClr val="8B8376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range Two Conten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y Two Content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martA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 anchor="t"/>
          <a:lstStyle>
            <a:lvl1pPr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martArt Diagram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-Grey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530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rgbClr val="8B8376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martArt Diagram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acto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914400"/>
            <a:ext cx="4572000" cy="1981200"/>
          </a:xfrm>
        </p:spPr>
        <p:txBody>
          <a:bodyPr anchor="t">
            <a:noAutofit/>
          </a:bodyPr>
          <a:lstStyle>
            <a:lvl1pPr>
              <a:buNone/>
              <a:defRPr sz="125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4000">
                <a:solidFill>
                  <a:srgbClr val="FF9B26"/>
                </a:solidFill>
              </a:defRPr>
            </a:lvl2pPr>
            <a:lvl3pPr>
              <a:defRPr sz="3600">
                <a:solidFill>
                  <a:srgbClr val="FF9B26"/>
                </a:solidFill>
              </a:defRPr>
            </a:lvl3pPr>
            <a:lvl4pPr>
              <a:defRPr sz="3200">
                <a:solidFill>
                  <a:srgbClr val="FF9B26"/>
                </a:solidFill>
              </a:defRPr>
            </a:lvl4pPr>
            <a:lvl5pPr>
              <a:defRPr sz="3200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 smtClean="0"/>
              <a:t>#k#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343400" y="2971800"/>
            <a:ext cx="4572000" cy="2667000"/>
          </a:xfrm>
        </p:spPr>
        <p:txBody>
          <a:bodyPr>
            <a:normAutofit/>
          </a:bodyPr>
          <a:lstStyle>
            <a:lvl1pPr marL="0" indent="0">
              <a:defRPr sz="4000">
                <a:solidFill>
                  <a:srgbClr val="FF9B2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range 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ray Picture with Caption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ictures-Oran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8200" y="6096000"/>
            <a:ext cx="25146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2 Pictures Gray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8200" y="6096000"/>
            <a:ext cx="25146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Oran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4820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48200" y="25908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Gray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95800" cy="68580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64820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48200" y="25908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Orange Caption 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48200" y="60960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2590800"/>
            <a:ext cx="2438400" cy="762000"/>
          </a:xfrm>
          <a:solidFill>
            <a:srgbClr val="FF9B2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Only-White Typ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Multi Pictures Gray Caption 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64820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0" y="3505200"/>
            <a:ext cx="44958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3352800"/>
          </a:xfr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48200" y="60960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0" y="2590800"/>
            <a:ext cx="2438400" cy="762000"/>
          </a:xfrm>
          <a:solidFill>
            <a:srgbClr val="8B8376">
              <a:alpha val="75000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103653"/>
            <a:ext cx="1371600" cy="3644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44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150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ntro-Red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054423"/>
            <a:ext cx="3352800" cy="3077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spcAft>
                <a:spcPts val="300"/>
              </a:spcAft>
              <a:buNone/>
              <a:defRPr lang="en-US" sz="1400" b="1" kern="1200" dirty="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300"/>
              </a:spcAft>
              <a:defRPr lang="en-US" sz="1400" kern="1200" dirty="0" smtClean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300"/>
              </a:spcAft>
              <a:defRPr lang="en-US" sz="1400" kern="1200" dirty="0">
                <a:solidFill>
                  <a:srgbClr val="FF9B2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8229600" cy="7620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D71923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6016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9530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6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Title Only-White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3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Only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5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itle Only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2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2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dient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8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Only-White Type">
    <p:bg>
      <p:bgPr>
        <a:solidFill>
          <a:srgbClr val="8B83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336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029200"/>
            <a:ext cx="3048000" cy="914400"/>
          </a:xfrm>
        </p:spPr>
        <p:txBody>
          <a:bodyPr>
            <a:normAutofit/>
          </a:bodyPr>
          <a:lstStyle>
            <a:lvl1pPr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text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d Blank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9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9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White Title Slide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 anchor="t"/>
          <a:lstStyle>
            <a:lvl1pPr marL="0" indent="0" algn="l">
              <a:buNone/>
              <a:defRPr b="1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4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dient Title Slide-White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 Slide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3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ck Title Slide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153400" cy="1470025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0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Agenda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71923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3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Agenda-White 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Agenda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1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Agenda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457200" y="2819400"/>
            <a:ext cx="8382000" cy="1938992"/>
          </a:xfr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182880" indent="-51435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1143000" marR="0" lvl="1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Second level</a:t>
            </a:r>
          </a:p>
          <a:p>
            <a:pPr marL="1143000" marR="0" lvl="2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Third level</a:t>
            </a:r>
          </a:p>
          <a:p>
            <a:pPr marL="1143000" marR="0" lvl="3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Fourth level</a:t>
            </a:r>
          </a:p>
          <a:p>
            <a:pPr marL="1143000" marR="0" lvl="4" indent="-1143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250000"/>
              <a:buFont typeface="+mj-lt"/>
              <a:buAutoNum type="arabicPeriod"/>
              <a:tabLst/>
              <a:defRPr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itle 9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9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Section Title #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0" y="51131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9502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ection Title #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58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7223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 #-Red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0" y="51131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143000" indent="-1143000" algn="l" defTabSz="914400" rtl="0" eaLnBrk="1" latinLnBrk="0" hangingPunct="1">
              <a:buSzPct val="150000"/>
              <a:buFont typeface="+mj-lt"/>
              <a:buNone/>
              <a:defRPr lang="en-US" sz="4000" b="1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8153400" cy="2923877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buNone/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0" algn="l" defTabSz="914400" rtl="0" eaLnBrk="1" latinLnBrk="0" hangingPunct="1">
              <a:tabLst>
                <a:tab pos="1377950" algn="l"/>
              </a:tabLst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911225" indent="-228600" algn="l" defTabSz="914400" rtl="0" eaLnBrk="1" latinLnBrk="0" hangingPunct="1"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825625" indent="-228600" algn="l" defTabSz="914400" rtl="0" eaLnBrk="1" latinLnBrk="0" hangingPunct="1">
              <a:defRPr lang="en-US" sz="4000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740025" indent="-228600" algn="l" defTabSz="1651000" rtl="0" eaLnBrk="1" latinLnBrk="0" hangingPunct="1">
              <a:defRPr lang="en-US" sz="4000" kern="1200" dirty="0" smtClean="0">
                <a:solidFill>
                  <a:srgbClr val="8B8376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8600"/>
            <a:ext cx="1447800" cy="990600"/>
          </a:xfrm>
        </p:spPr>
        <p:txBody>
          <a:bodyPr>
            <a:noAutofit/>
          </a:bodyPr>
          <a:lstStyle>
            <a:lvl1pPr>
              <a:buNone/>
              <a:defRPr sz="6000" b="1">
                <a:solidFill>
                  <a:srgbClr val="D71923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80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White Content with Caption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rgbClr val="D71923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6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d Content with Caption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lack Content with Caption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7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ullets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s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4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ullets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57200" y="1905000"/>
            <a:ext cx="8305800" cy="4343400"/>
          </a:xfr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hart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3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range Blank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334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13179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38774024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008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hart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295400"/>
            <a:ext cx="7924800" cy="3810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3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D71923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d Two Content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ck Two Content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entury Gothic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entury Gothic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entury Gothic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martArt Diagram-Red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rgbClr val="D71923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0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martArt Diagram-White Ty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icon to add SmartArt graphic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7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martArt Diagram-White Type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9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defRPr lang="en-US" sz="4000" kern="1200" dirty="0" smtClean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3"/>
          </p:nvPr>
        </p:nvSpPr>
        <p:spPr>
          <a:xfrm>
            <a:off x="533400" y="1295400"/>
            <a:ext cx="8305800" cy="44958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7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Factoid-Black 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914400"/>
            <a:ext cx="4572000" cy="1981200"/>
          </a:xfrm>
        </p:spPr>
        <p:txBody>
          <a:bodyPr anchor="t">
            <a:noAutofit/>
          </a:bodyPr>
          <a:lstStyle>
            <a:lvl1pPr>
              <a:buNone/>
              <a:defRPr sz="12500">
                <a:solidFill>
                  <a:schemeClr val="bg1"/>
                </a:solidFill>
                <a:latin typeface="Century Gothic" pitchFamily="34" charset="0"/>
              </a:defRPr>
            </a:lvl1pPr>
            <a:lvl2pPr>
              <a:defRPr sz="4000">
                <a:solidFill>
                  <a:srgbClr val="FF9B26"/>
                </a:solidFill>
              </a:defRPr>
            </a:lvl2pPr>
            <a:lvl3pPr>
              <a:defRPr sz="3600">
                <a:solidFill>
                  <a:srgbClr val="FF9B26"/>
                </a:solidFill>
              </a:defRPr>
            </a:lvl3pPr>
            <a:lvl4pPr>
              <a:defRPr sz="3200">
                <a:solidFill>
                  <a:srgbClr val="FF9B26"/>
                </a:solidFill>
              </a:defRPr>
            </a:lvl4pPr>
            <a:lvl5pPr>
              <a:defRPr sz="3200">
                <a:solidFill>
                  <a:srgbClr val="FF9B26"/>
                </a:solidFill>
              </a:defRPr>
            </a:lvl5pPr>
          </a:lstStyle>
          <a:p>
            <a:pPr lvl="0"/>
            <a:r>
              <a:rPr lang="en-US" dirty="0" smtClean="0"/>
              <a:t>#k#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343400" y="2971800"/>
            <a:ext cx="4572000" cy="2667000"/>
          </a:xfrm>
        </p:spPr>
        <p:txBody>
          <a:bodyPr>
            <a:normAutofit/>
          </a:bodyPr>
          <a:lstStyle>
            <a:lvl1pPr marL="0" indent="0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69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hite Picture with Caption-Black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tx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2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ay Blank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d Picture with Caption">
    <p:bg>
      <p:bgPr>
        <a:solidFill>
          <a:srgbClr val="D719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1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lack 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1600" cy="364469"/>
          </a:xfrm>
          <a:prstGeom prst="rect">
            <a:avLst/>
          </a:prstGeom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9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39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56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9908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Title Slide-Grey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  <a:prstGeom prst="rect">
            <a:avLst/>
          </a:prstGeom>
        </p:spPr>
        <p:txBody>
          <a:bodyPr anchor="t"/>
          <a:lstStyle>
            <a:lvl1pPr algn="l">
              <a:defRPr b="1">
                <a:solidFill>
                  <a:srgbClr val="8B8376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229600" cy="1752600"/>
          </a:xfrm>
        </p:spPr>
        <p:txBody>
          <a:bodyPr anchor="t"/>
          <a:lstStyle>
            <a:lvl1pPr marL="0" indent="0" algn="l">
              <a:buNone/>
              <a:defRPr b="1">
                <a:solidFill>
                  <a:srgbClr val="8B8376"/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24600"/>
            <a:ext cx="1375440" cy="36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FF9B26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6" r:id="rId2"/>
    <p:sldLayoutId id="2147483654" r:id="rId3"/>
    <p:sldLayoutId id="2147483690" r:id="rId4"/>
    <p:sldLayoutId id="2147483702" r:id="rId5"/>
    <p:sldLayoutId id="2147483655" r:id="rId6"/>
    <p:sldLayoutId id="2147483689" r:id="rId7"/>
    <p:sldLayoutId id="2147483701" r:id="rId8"/>
    <p:sldLayoutId id="2147483649" r:id="rId9"/>
    <p:sldLayoutId id="2147483695" r:id="rId10"/>
    <p:sldLayoutId id="2147483703" r:id="rId11"/>
    <p:sldLayoutId id="2147483678" r:id="rId12"/>
    <p:sldLayoutId id="2147483664" r:id="rId13"/>
    <p:sldLayoutId id="2147483665" r:id="rId14"/>
    <p:sldLayoutId id="2147483676" r:id="rId15"/>
    <p:sldLayoutId id="2147483669" r:id="rId16"/>
    <p:sldLayoutId id="2147483656" r:id="rId17"/>
    <p:sldLayoutId id="2147483688" r:id="rId18"/>
    <p:sldLayoutId id="2147483708" r:id="rId19"/>
    <p:sldLayoutId id="2147483717" r:id="rId20"/>
    <p:sldLayoutId id="2147483718" r:id="rId21"/>
    <p:sldLayoutId id="2147483666" r:id="rId22"/>
    <p:sldLayoutId id="2147483682" r:id="rId23"/>
    <p:sldLayoutId id="2147483709" r:id="rId24"/>
    <p:sldLayoutId id="2147483652" r:id="rId25"/>
    <p:sldLayoutId id="2147483692" r:id="rId26"/>
    <p:sldLayoutId id="2147483711" r:id="rId27"/>
    <p:sldLayoutId id="2147483668" r:id="rId28"/>
    <p:sldLayoutId id="2147483683" r:id="rId29"/>
    <p:sldLayoutId id="2147483713" r:id="rId30"/>
    <p:sldLayoutId id="2147483671" r:id="rId31"/>
    <p:sldLayoutId id="2147483657" r:id="rId32"/>
    <p:sldLayoutId id="2147483687" r:id="rId33"/>
    <p:sldLayoutId id="2147483714" r:id="rId34"/>
    <p:sldLayoutId id="2147483672" r:id="rId35"/>
    <p:sldLayoutId id="2147483697" r:id="rId36"/>
    <p:sldLayoutId id="2147483673" r:id="rId37"/>
    <p:sldLayoutId id="2147483698" r:id="rId38"/>
    <p:sldLayoutId id="2147483674" r:id="rId39"/>
    <p:sldLayoutId id="2147483699" r:id="rId40"/>
    <p:sldLayoutId id="2147483715" r:id="rId41"/>
    <p:sldLayoutId id="2147483716" r:id="rId4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B8376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3528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5620D1E8-036D-45B0-B442-4169D32A137A}" type="datetimeFigureOut">
              <a:rPr lang="en-US" smtClean="0"/>
              <a:pPr/>
              <a:t>9/24/2014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8200" y="632460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178CFF5-1EF5-4FDA-A119-3041D8D196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2" r:id="rId2"/>
    <p:sldLayoutId id="2147483732" r:id="rId3"/>
    <p:sldLayoutId id="2147483786" r:id="rId4"/>
    <p:sldLayoutId id="2147483733" r:id="rId5"/>
    <p:sldLayoutId id="2147483735" r:id="rId6"/>
    <p:sldLayoutId id="2147483787" r:id="rId7"/>
    <p:sldLayoutId id="2147483737" r:id="rId8"/>
    <p:sldLayoutId id="2147483736" r:id="rId9"/>
    <p:sldLayoutId id="2147483781" r:id="rId10"/>
    <p:sldLayoutId id="2147483788" r:id="rId11"/>
    <p:sldLayoutId id="2147483739" r:id="rId12"/>
    <p:sldLayoutId id="2147483740" r:id="rId13"/>
    <p:sldLayoutId id="2147483780" r:id="rId14"/>
    <p:sldLayoutId id="2147483789" r:id="rId15"/>
    <p:sldLayoutId id="2147483744" r:id="rId16"/>
    <p:sldLayoutId id="2147483784" r:id="rId17"/>
    <p:sldLayoutId id="2147483745" r:id="rId18"/>
    <p:sldLayoutId id="2147483746" r:id="rId19"/>
    <p:sldLayoutId id="2147483779" r:id="rId20"/>
    <p:sldLayoutId id="2147483778" r:id="rId21"/>
    <p:sldLayoutId id="2147483749" r:id="rId22"/>
    <p:sldLayoutId id="2147483750" r:id="rId23"/>
    <p:sldLayoutId id="2147483777" r:id="rId24"/>
    <p:sldLayoutId id="2147483752" r:id="rId25"/>
    <p:sldLayoutId id="2147483785" r:id="rId26"/>
    <p:sldLayoutId id="2147483776" r:id="rId27"/>
    <p:sldLayoutId id="2147483754" r:id="rId28"/>
    <p:sldLayoutId id="2147483755" r:id="rId29"/>
    <p:sldLayoutId id="2147483775" r:id="rId30"/>
    <p:sldLayoutId id="2147483757" r:id="rId31"/>
    <p:sldLayoutId id="2147483758" r:id="rId32"/>
    <p:sldLayoutId id="2147483774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72" r:id="rId40"/>
    <p:sldLayoutId id="2147483773" r:id="rId4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4800" y="2667000"/>
            <a:ext cx="3352800" cy="103566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Review </a:t>
            </a:r>
            <a:r>
              <a:rPr lang="en-US" dirty="0">
                <a:solidFill>
                  <a:schemeClr val="bg1"/>
                </a:solidFill>
              </a:rPr>
              <a:t>of the Nipissar Lake Replenishment </a:t>
            </a:r>
            <a:r>
              <a:rPr lang="en-US" dirty="0" smtClean="0">
                <a:solidFill>
                  <a:schemeClr val="bg1"/>
                </a:solidFill>
              </a:rPr>
              <a:t>Project, Rankin Inlet, Nunavut</a:t>
            </a:r>
            <a:endParaRPr lang="en-US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September 25, 2014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04800" y="457200"/>
            <a:ext cx="69342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solidFill>
                  <a:srgbClr val="D71923"/>
                </a:solidFill>
              </a:rPr>
              <a:t>NWB Hearing Presentation</a:t>
            </a:r>
          </a:p>
          <a:p>
            <a:r>
              <a:rPr lang="en-US" sz="3600" b="1" dirty="0" smtClean="0">
                <a:solidFill>
                  <a:srgbClr val="D71923"/>
                </a:solidFill>
              </a:rPr>
              <a:t>Type A Water License Amendment Application</a:t>
            </a:r>
          </a:p>
          <a:p>
            <a:r>
              <a:rPr lang="en-US" sz="3600" b="1" dirty="0">
                <a:solidFill>
                  <a:schemeClr val="accent2"/>
                </a:solidFill>
              </a:rPr>
              <a:t>3AM-GRA1015</a:t>
            </a:r>
          </a:p>
          <a:p>
            <a:endParaRPr lang="en-US" sz="3600" b="1" dirty="0" smtClean="0">
              <a:solidFill>
                <a:srgbClr val="D7192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701311"/>
            <a:ext cx="1375440" cy="36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167" y="457199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  <a:latin typeface="Century Gothic" pitchFamily="34" charset="0"/>
              </a:rPr>
              <a:t>Valued Ecosystem Components Evaluated</a:t>
            </a:r>
          </a:p>
          <a:p>
            <a:endParaRPr lang="en-US" sz="44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277" y="18288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Terrain stability and permafrost</a:t>
            </a:r>
            <a:endParaRPr lang="en-US" sz="2400" dirty="0">
              <a:solidFill>
                <a:srgbClr val="817D76"/>
              </a:solidFill>
              <a:latin typeface="Century Gothic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Soil </a:t>
            </a:r>
            <a:r>
              <a:rPr lang="en-US" sz="2400" dirty="0">
                <a:solidFill>
                  <a:srgbClr val="817D76"/>
                </a:solidFill>
                <a:latin typeface="Century Gothic" pitchFamily="34" charset="0"/>
              </a:rPr>
              <a:t>quality </a:t>
            </a: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Air quality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Water quantity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Water quality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Vegetation, wildlife and avifauna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Fish and fish habitat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Socio-economic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Archaeological and heritage resources</a:t>
            </a:r>
          </a:p>
        </p:txBody>
      </p:sp>
    </p:spTree>
    <p:extLst>
      <p:ext uri="{BB962C8B-B14F-4D97-AF65-F5344CB8AC3E}">
        <p14:creationId xmlns:p14="http://schemas.microsoft.com/office/powerpoint/2010/main" val="34813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457200"/>
            <a:ext cx="843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entury Gothic" pitchFamily="34" charset="0"/>
              </a:rPr>
              <a:t>Mitigation Methods – </a:t>
            </a:r>
            <a:r>
              <a:rPr lang="en-US" sz="3200" dirty="0" smtClean="0">
                <a:solidFill>
                  <a:schemeClr val="tx2"/>
                </a:solidFill>
                <a:latin typeface="Century Gothic" pitchFamily="34" charset="0"/>
              </a:rPr>
              <a:t>Operation </a:t>
            </a:r>
            <a:r>
              <a:rPr lang="en-US" sz="3200" dirty="0">
                <a:solidFill>
                  <a:schemeClr val="tx2"/>
                </a:solidFill>
                <a:latin typeface="Century Gothic" pitchFamily="34" charset="0"/>
              </a:rPr>
              <a:t>Phase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007" y="12192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tx2"/>
                </a:solidFill>
              </a:rPr>
              <a:t>Air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/>
                </a:solidFill>
              </a:rPr>
              <a:t>Follow best practices to reduce vehicle/equipment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/>
                </a:solidFill>
              </a:rPr>
              <a:t>exhaust </a:t>
            </a:r>
            <a:r>
              <a:rPr lang="en-CA" sz="2400" dirty="0" smtClean="0">
                <a:solidFill>
                  <a:schemeClr val="bg2"/>
                </a:solidFill>
              </a:rPr>
              <a:t>emissions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2"/>
                </a:solidFill>
              </a:rPr>
              <a:t>Implement dust suppression techniques</a:t>
            </a:r>
          </a:p>
          <a:p>
            <a:r>
              <a:rPr lang="en-CA" sz="2400" b="1" dirty="0" smtClean="0">
                <a:solidFill>
                  <a:schemeClr val="tx2"/>
                </a:solidFill>
              </a:rPr>
              <a:t>Water Quantity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/>
                </a:solidFill>
              </a:rPr>
              <a:t>Complete regular monitoring of the flow </a:t>
            </a:r>
            <a:r>
              <a:rPr lang="en-CA" sz="2400" dirty="0" smtClean="0">
                <a:solidFill>
                  <a:schemeClr val="bg2"/>
                </a:solidFill>
              </a:rPr>
              <a:t>rate of the Char River</a:t>
            </a:r>
            <a:endParaRPr lang="en-CA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/>
                </a:solidFill>
              </a:rPr>
              <a:t>Adhere to a maximum withdrawal rate of 10 % of the flow rate. </a:t>
            </a:r>
            <a:r>
              <a:rPr lang="en-CA" sz="2400" dirty="0" smtClean="0">
                <a:solidFill>
                  <a:schemeClr val="bg2"/>
                </a:solidFill>
              </a:rPr>
              <a:t>In-stream minimum depth of 0.5 m. Cease </a:t>
            </a:r>
            <a:r>
              <a:rPr lang="en-CA" sz="2400" dirty="0">
                <a:solidFill>
                  <a:schemeClr val="bg2"/>
                </a:solidFill>
              </a:rPr>
              <a:t>pumping if this </a:t>
            </a:r>
            <a:r>
              <a:rPr lang="en-CA" sz="2400" dirty="0" smtClean="0">
                <a:solidFill>
                  <a:schemeClr val="bg2"/>
                </a:solidFill>
              </a:rPr>
              <a:t>minimum cannot </a:t>
            </a:r>
            <a:r>
              <a:rPr lang="en-CA" sz="2400" dirty="0">
                <a:solidFill>
                  <a:schemeClr val="bg2"/>
                </a:solidFill>
              </a:rPr>
              <a:t>be </a:t>
            </a:r>
            <a:r>
              <a:rPr lang="en-CA" sz="2400" dirty="0" smtClean="0">
                <a:solidFill>
                  <a:schemeClr val="bg2"/>
                </a:solidFill>
              </a:rPr>
              <a:t>maintained.</a:t>
            </a:r>
            <a:endParaRPr lang="en-CA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2"/>
                </a:solidFill>
              </a:rPr>
              <a:t>Complete annual monitoring to ensure natural drainage is not obstructed, etc.,</a:t>
            </a:r>
            <a:endParaRPr lang="en-CA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457200"/>
            <a:ext cx="843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entury Gothic" pitchFamily="34" charset="0"/>
              </a:rPr>
              <a:t>Mitigation Methods – </a:t>
            </a:r>
            <a:r>
              <a:rPr lang="en-US" sz="3200" dirty="0" smtClean="0">
                <a:solidFill>
                  <a:schemeClr val="tx2"/>
                </a:solidFill>
                <a:latin typeface="Century Gothic" pitchFamily="34" charset="0"/>
              </a:rPr>
              <a:t>Operation </a:t>
            </a:r>
            <a:r>
              <a:rPr lang="en-US" sz="3200" dirty="0">
                <a:solidFill>
                  <a:schemeClr val="tx2"/>
                </a:solidFill>
                <a:latin typeface="Century Gothic" pitchFamily="34" charset="0"/>
              </a:rPr>
              <a:t>Phase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7543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chemeClr val="tx2"/>
                </a:solidFill>
              </a:rPr>
              <a:t>Water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2"/>
                </a:solidFill>
              </a:rPr>
              <a:t>Maintain </a:t>
            </a:r>
            <a:r>
              <a:rPr lang="en-CA" sz="2400" dirty="0">
                <a:solidFill>
                  <a:schemeClr val="bg2"/>
                </a:solidFill>
              </a:rPr>
              <a:t>working areas </a:t>
            </a:r>
            <a:r>
              <a:rPr lang="en-CA" sz="2400" dirty="0" smtClean="0">
                <a:solidFill>
                  <a:schemeClr val="bg2"/>
                </a:solidFill>
              </a:rPr>
              <a:t>and equipment </a:t>
            </a:r>
            <a:r>
              <a:rPr lang="en-CA" sz="2400" dirty="0">
                <a:solidFill>
                  <a:schemeClr val="bg2"/>
                </a:solidFill>
              </a:rPr>
              <a:t>clean and free </a:t>
            </a:r>
            <a:r>
              <a:rPr lang="en-CA" sz="2400" dirty="0" smtClean="0">
                <a:solidFill>
                  <a:schemeClr val="bg2"/>
                </a:solidFill>
              </a:rPr>
              <a:t>of potential deleterious substances </a:t>
            </a:r>
            <a:endParaRPr lang="en-CA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2"/>
                </a:solidFill>
              </a:rPr>
              <a:t>Implement </a:t>
            </a:r>
            <a:r>
              <a:rPr lang="en-CA" sz="2400" dirty="0">
                <a:solidFill>
                  <a:schemeClr val="bg2"/>
                </a:solidFill>
              </a:rPr>
              <a:t>sediment </a:t>
            </a:r>
            <a:r>
              <a:rPr lang="en-CA" sz="2400" dirty="0" smtClean="0">
                <a:solidFill>
                  <a:schemeClr val="bg2"/>
                </a:solidFill>
              </a:rPr>
              <a:t>and erosion prevention </a:t>
            </a:r>
            <a:r>
              <a:rPr lang="en-CA" sz="2400" dirty="0">
                <a:solidFill>
                  <a:schemeClr val="bg2"/>
                </a:solidFill>
              </a:rPr>
              <a:t>and </a:t>
            </a:r>
            <a:r>
              <a:rPr lang="en-CA" sz="2400" dirty="0" smtClean="0">
                <a:solidFill>
                  <a:schemeClr val="bg2"/>
                </a:solidFill>
              </a:rPr>
              <a:t>control measures</a:t>
            </a:r>
            <a:endParaRPr lang="en-CA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2"/>
                </a:solidFill>
              </a:rPr>
              <a:t>Implement </a:t>
            </a:r>
            <a:r>
              <a:rPr lang="en-CA" sz="2400" dirty="0">
                <a:solidFill>
                  <a:schemeClr val="bg2"/>
                </a:solidFill>
              </a:rPr>
              <a:t>spill prevention </a:t>
            </a:r>
            <a:r>
              <a:rPr lang="en-CA" sz="2400" dirty="0" smtClean="0">
                <a:solidFill>
                  <a:schemeClr val="bg2"/>
                </a:solidFill>
              </a:rPr>
              <a:t>and response protocols </a:t>
            </a:r>
            <a:endParaRPr lang="en-CA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2"/>
                </a:solidFill>
              </a:rPr>
              <a:t>Limit </a:t>
            </a:r>
            <a:r>
              <a:rPr lang="en-CA" sz="2400" dirty="0">
                <a:solidFill>
                  <a:schemeClr val="bg2"/>
                </a:solidFill>
              </a:rPr>
              <a:t>surface disturbance</a:t>
            </a:r>
            <a:r>
              <a:rPr lang="en-CA" sz="2400" dirty="0" smtClean="0">
                <a:solidFill>
                  <a:schemeClr val="bg2"/>
                </a:solidFill>
              </a:rPr>
              <a:t>, especially </a:t>
            </a:r>
            <a:r>
              <a:rPr lang="en-CA" sz="2400" dirty="0">
                <a:solidFill>
                  <a:schemeClr val="bg2"/>
                </a:solidFill>
              </a:rPr>
              <a:t>near water </a:t>
            </a:r>
            <a:r>
              <a:rPr lang="en-CA" sz="2400" dirty="0" smtClean="0">
                <a:solidFill>
                  <a:schemeClr val="bg2"/>
                </a:solidFill>
              </a:rPr>
              <a:t>bodies and </a:t>
            </a:r>
            <a:r>
              <a:rPr lang="en-CA" sz="2400" dirty="0">
                <a:solidFill>
                  <a:schemeClr val="bg2"/>
                </a:solidFill>
              </a:rPr>
              <a:t>riparian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2"/>
                </a:solidFill>
              </a:rPr>
              <a:t>Conduct </a:t>
            </a:r>
            <a:r>
              <a:rPr lang="en-CA" sz="2400" dirty="0">
                <a:solidFill>
                  <a:schemeClr val="bg2"/>
                </a:solidFill>
              </a:rPr>
              <a:t>routine </a:t>
            </a:r>
            <a:r>
              <a:rPr lang="en-CA" sz="2400" dirty="0" smtClean="0">
                <a:solidFill>
                  <a:schemeClr val="bg2"/>
                </a:solidFill>
              </a:rPr>
              <a:t>equipment inspections</a:t>
            </a:r>
            <a:endParaRPr lang="en-CA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2"/>
                </a:solidFill>
              </a:rPr>
              <a:t>Comply </a:t>
            </a:r>
            <a:r>
              <a:rPr lang="en-CA" sz="2400" dirty="0">
                <a:solidFill>
                  <a:schemeClr val="bg2"/>
                </a:solidFill>
              </a:rPr>
              <a:t>with fuel handling </a:t>
            </a:r>
            <a:r>
              <a:rPr lang="en-CA" sz="2400" dirty="0" smtClean="0">
                <a:solidFill>
                  <a:schemeClr val="bg2"/>
                </a:solidFill>
              </a:rPr>
              <a:t>best practices</a:t>
            </a:r>
            <a:r>
              <a:rPr lang="en-CA" sz="2400" dirty="0">
                <a:solidFill>
                  <a:schemeClr val="bg2"/>
                </a:solidFill>
              </a:rPr>
              <a:t>, including </a:t>
            </a:r>
            <a:r>
              <a:rPr lang="en-CA" sz="2400" dirty="0" smtClean="0">
                <a:solidFill>
                  <a:schemeClr val="bg2"/>
                </a:solidFill>
              </a:rPr>
              <a:t>personnel training</a:t>
            </a:r>
            <a:r>
              <a:rPr lang="en-CA" sz="2400" dirty="0">
                <a:solidFill>
                  <a:schemeClr val="bg2"/>
                </a:solidFill>
              </a:rPr>
              <a:t>, setbacks </a:t>
            </a:r>
            <a:r>
              <a:rPr lang="en-CA" sz="2400" dirty="0" smtClean="0">
                <a:solidFill>
                  <a:schemeClr val="bg2"/>
                </a:solidFill>
              </a:rPr>
              <a:t>and secondary </a:t>
            </a:r>
            <a:r>
              <a:rPr lang="en-CA" sz="2400" dirty="0">
                <a:solidFill>
                  <a:schemeClr val="bg2"/>
                </a:solidFill>
              </a:rPr>
              <a:t>containment</a:t>
            </a:r>
          </a:p>
        </p:txBody>
      </p:sp>
    </p:spTree>
    <p:extLst>
      <p:ext uri="{BB962C8B-B14F-4D97-AF65-F5344CB8AC3E}">
        <p14:creationId xmlns:p14="http://schemas.microsoft.com/office/powerpoint/2010/main" val="30163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457200"/>
            <a:ext cx="843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Century Gothic" pitchFamily="34" charset="0"/>
              </a:rPr>
              <a:t>Mitigation Methods – </a:t>
            </a:r>
            <a:r>
              <a:rPr lang="en-US" sz="3200" dirty="0" smtClean="0">
                <a:solidFill>
                  <a:schemeClr val="tx2"/>
                </a:solidFill>
                <a:latin typeface="Century Gothic" pitchFamily="34" charset="0"/>
              </a:rPr>
              <a:t>Operation </a:t>
            </a:r>
            <a:r>
              <a:rPr lang="en-US" sz="3200" dirty="0">
                <a:solidFill>
                  <a:schemeClr val="tx2"/>
                </a:solidFill>
                <a:latin typeface="Century Gothic" pitchFamily="34" charset="0"/>
              </a:rPr>
              <a:t>Phase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007" y="1219200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tx2"/>
                </a:solidFill>
              </a:rPr>
              <a:t>Vegetation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2"/>
                </a:solidFill>
              </a:rPr>
              <a:t>Use low ground pressure (i.e., ATVs) where off-road travel is required.</a:t>
            </a:r>
            <a:endParaRPr lang="en-CA" sz="2400" dirty="0">
              <a:solidFill>
                <a:schemeClr val="bg2"/>
              </a:solidFill>
            </a:endParaRPr>
          </a:p>
          <a:p>
            <a:r>
              <a:rPr lang="en-CA" sz="2400" b="1" dirty="0" smtClean="0">
                <a:solidFill>
                  <a:schemeClr val="tx2"/>
                </a:solidFill>
              </a:rPr>
              <a:t>Wildlife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/>
                </a:solidFill>
              </a:rPr>
              <a:t>Complete regular monitoring of the flow </a:t>
            </a:r>
            <a:r>
              <a:rPr lang="en-CA" sz="2400" dirty="0" smtClean="0">
                <a:solidFill>
                  <a:schemeClr val="bg2"/>
                </a:solidFill>
              </a:rPr>
              <a:t>rate of the Char River</a:t>
            </a:r>
            <a:endParaRPr lang="en-CA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2"/>
                </a:solidFill>
              </a:rPr>
              <a:t>Adhere to a maximum withdrawal rate of </a:t>
            </a:r>
            <a:r>
              <a:rPr lang="en-CA" sz="2400" dirty="0" smtClean="0">
                <a:solidFill>
                  <a:schemeClr val="bg2"/>
                </a:solidFill>
              </a:rPr>
              <a:t>10% </a:t>
            </a:r>
            <a:r>
              <a:rPr lang="en-CA" sz="2400" dirty="0">
                <a:solidFill>
                  <a:schemeClr val="bg2"/>
                </a:solidFill>
              </a:rPr>
              <a:t>of the flow rate. In-stream minimum depth of 0.5 m. Cease pumping if this minimum cannot be maintained.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bg2"/>
                </a:solidFill>
              </a:rPr>
              <a:t>Complete annual monitoring to ensure natural drainage is not obstructed, etc.,</a:t>
            </a:r>
            <a:endParaRPr lang="en-CA" sz="24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457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17D76"/>
                </a:solidFill>
                <a:latin typeface="Century Gothic" pitchFamily="34" charset="0"/>
              </a:rPr>
              <a:t>Mitigation Methods</a:t>
            </a:r>
            <a:endParaRPr lang="en-US" sz="32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007" y="12192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9B26"/>
                </a:solidFill>
                <a:latin typeface="Century Gothic" pitchFamily="34" charset="0"/>
              </a:rPr>
              <a:t>Operational Phase – Hydrological Assessment</a:t>
            </a:r>
            <a:endParaRPr lang="en-US" sz="2400" b="1" dirty="0">
              <a:solidFill>
                <a:srgbClr val="FF9B26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Completion of a hydrological study to calculate the instantaneous river flow and stream discharge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Installation of an in-stream staff gauge in the Char River to complete seasonal flow monitoring each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Limit water withdrawal to 10 % of the instantaneous flow with a 0.5 m in-stream depth minimum to limit impacts to aquatic ecosystems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Periodic monitoring of the community’s water use</a:t>
            </a:r>
          </a:p>
        </p:txBody>
      </p:sp>
    </p:spTree>
    <p:extLst>
      <p:ext uri="{BB962C8B-B14F-4D97-AF65-F5344CB8AC3E}">
        <p14:creationId xmlns:p14="http://schemas.microsoft.com/office/powerpoint/2010/main" val="186263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457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17D76"/>
                </a:solidFill>
                <a:latin typeface="Century Gothic" pitchFamily="34" charset="0"/>
              </a:rPr>
              <a:t>Mitigation Methods</a:t>
            </a:r>
            <a:endParaRPr lang="en-US" sz="32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007" y="1069554"/>
            <a:ext cx="7924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9B26"/>
                </a:solidFill>
                <a:latin typeface="Century Gothic" pitchFamily="34" charset="0"/>
              </a:rPr>
              <a:t>Operational Phase – Amended Methods to be Used</a:t>
            </a:r>
            <a:endParaRPr lang="en-US" sz="2400" b="1" dirty="0">
              <a:solidFill>
                <a:srgbClr val="FF9B26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a longer-term alternative water supply source is required, CGS </a:t>
            </a:r>
            <a:r>
              <a:rPr lang="en-US" sz="2400" dirty="0"/>
              <a:t>will </a:t>
            </a:r>
            <a:r>
              <a:rPr lang="en-US" sz="2400" dirty="0" smtClean="0"/>
              <a:t>ensure </a:t>
            </a:r>
            <a:r>
              <a:rPr lang="en-US" sz="2400" dirty="0"/>
              <a:t>that there is a safe and secure long-term water supply that is also protective of the natural environment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are requesting that a clause be included in the WL stating that if water withdrawal from Lower Landing Lake becomes a preferred option in the future, that CGS be required to prepare and provide a water balance to the NWB at least 6 months prior to pumping to demonstrate that the proposed pumping rate is acceptable.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Water License 3AM-GRA1015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67465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9B26"/>
                </a:solidFill>
                <a:latin typeface="Century Gothic" pitchFamily="34" charset="0"/>
              </a:rPr>
              <a:t>Type “A” Water License issued by the NWB June 9, 2010. Activities permitted under this license:</a:t>
            </a:r>
          </a:p>
          <a:p>
            <a:endParaRPr lang="en-US" sz="2400" b="1" dirty="0" smtClean="0">
              <a:solidFill>
                <a:srgbClr val="FF9B26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Operation of Water Supply Facilities, </a:t>
            </a:r>
            <a:r>
              <a:rPr lang="en-US" sz="2400" dirty="0" err="1" smtClean="0">
                <a:solidFill>
                  <a:srgbClr val="817D76"/>
                </a:solidFill>
                <a:latin typeface="Century Gothic" pitchFamily="34" charset="0"/>
              </a:rPr>
              <a:t>Utilidor</a:t>
            </a: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 and Sewage Treatment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17D76"/>
                </a:solidFill>
                <a:latin typeface="Century Gothic" pitchFamily="34" charset="0"/>
              </a:rPr>
              <a:t>Annual withdrawal allowance 850,000 m</a:t>
            </a:r>
            <a:r>
              <a:rPr lang="en-US" sz="2400" baseline="30000" dirty="0">
                <a:solidFill>
                  <a:srgbClr val="817D76"/>
                </a:solidFill>
                <a:latin typeface="Century Gothic" pitchFamily="34" charset="0"/>
              </a:rPr>
              <a:t>3</a:t>
            </a:r>
            <a:r>
              <a:rPr lang="en-US" sz="2400" dirty="0">
                <a:solidFill>
                  <a:srgbClr val="817D76"/>
                </a:solidFill>
                <a:latin typeface="Century Gothic" pitchFamily="34" charset="0"/>
              </a:rPr>
              <a:t> from </a:t>
            </a: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water source – Nipissar Lake</a:t>
            </a:r>
            <a:endParaRPr lang="en-US" sz="2400" dirty="0">
              <a:solidFill>
                <a:srgbClr val="817D76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Water Source Concern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560" y="1457633"/>
            <a:ext cx="8180439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Century Gothic" pitchFamily="34" charset="0"/>
              </a:rPr>
              <a:t>In 2009, GN-CGS contracts Stantec and RMSi to complete the </a:t>
            </a:r>
            <a:r>
              <a:rPr lang="en-US" sz="2400" b="1" i="1" dirty="0" smtClean="0">
                <a:solidFill>
                  <a:schemeClr val="tx2"/>
                </a:solidFill>
                <a:latin typeface="Century Gothic" pitchFamily="34" charset="0"/>
              </a:rPr>
              <a:t>Water Supply Capacity, Consumption and Conservation Study </a:t>
            </a:r>
            <a:r>
              <a:rPr lang="en-US" sz="2400" dirty="0" smtClean="0">
                <a:solidFill>
                  <a:schemeClr val="bg2"/>
                </a:solidFill>
                <a:latin typeface="Century Gothic" pitchFamily="34" charset="0"/>
              </a:rPr>
              <a:t>to evaluate causes for the decrease in water level.</a:t>
            </a:r>
          </a:p>
          <a:p>
            <a:endParaRPr lang="en-US" sz="2400" i="1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r>
              <a:rPr lang="en-US" sz="2400" b="1" dirty="0" smtClean="0">
                <a:solidFill>
                  <a:srgbClr val="FF9B26"/>
                </a:solidFill>
                <a:latin typeface="Century Gothic" pitchFamily="34" charset="0"/>
              </a:rPr>
              <a:t>Key Findings of Study: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Volume of water in Nipissar Lake dropped by   44,000 m</a:t>
            </a:r>
            <a:r>
              <a:rPr lang="en-US" sz="2400" baseline="30000" dirty="0" smtClean="0">
                <a:solidFill>
                  <a:srgbClr val="817D76"/>
                </a:solidFill>
                <a:latin typeface="Century Gothic" pitchFamily="34" charset="0"/>
              </a:rPr>
              <a:t>3</a:t>
            </a: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/year.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Nipissar would be an unsuitable potable water supply source by 2019 (due to low volume).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Natural replenishment of Nipissar Lake was    311,789 L.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182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Water Source Pipeline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799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Century Gothic" pitchFamily="34" charset="0"/>
              </a:rPr>
              <a:t>In 2010, GN-CGS contracted Stantec to complete the design of a water intake pipeline to replenish Nipissar Lake</a:t>
            </a:r>
            <a:endParaRPr lang="en-US" sz="2400" dirty="0">
              <a:solidFill>
                <a:schemeClr val="bg2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2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In 2012, GN-CGS constructed the 4.05 km pipeline to pump water from the Char River to Nipissar Lake.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In 2014, GN-CGS submitted regulatory applications to NWB, NPC and NIRB to</a:t>
            </a:r>
            <a:r>
              <a:rPr lang="en-CA" sz="2400" dirty="0" smtClean="0">
                <a:solidFill>
                  <a:schemeClr val="bg2"/>
                </a:solidFill>
              </a:rPr>
              <a:t> obtain approval to pump water from the Char River</a:t>
            </a:r>
            <a:endParaRPr lang="en-CA" sz="2400" dirty="0">
              <a:solidFill>
                <a:schemeClr val="bg2"/>
              </a:solidFill>
            </a:endParaRPr>
          </a:p>
          <a:p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Pipeline Design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9B26"/>
                </a:solidFill>
                <a:latin typeface="Century Gothic" pitchFamily="34" charset="0"/>
              </a:rPr>
              <a:t>Pipeline design features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Screened water intake pipeline located in the Char River extending from the intake location to the pump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One 75 horsepower intake pump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One 4.05 km of HDPE pipeline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Two high point releases and one low point drain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One storage container to house intake pipe and pump during the winter</a:t>
            </a:r>
          </a:p>
        </p:txBody>
      </p:sp>
    </p:spTree>
    <p:extLst>
      <p:ext uri="{BB962C8B-B14F-4D97-AF65-F5344CB8AC3E}">
        <p14:creationId xmlns:p14="http://schemas.microsoft.com/office/powerpoint/2010/main" val="180870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3998"/>
            <a:ext cx="4783507" cy="6469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Pipeline Operation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Operated during summer months (June to Sept)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Duration </a:t>
            </a:r>
            <a:r>
              <a:rPr lang="en-US" sz="2400" dirty="0">
                <a:solidFill>
                  <a:srgbClr val="817D76"/>
                </a:solidFill>
                <a:latin typeface="Century Gothic" pitchFamily="34" charset="0"/>
              </a:rPr>
              <a:t>of the pumping is dependent on </a:t>
            </a: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the: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Population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Consumption rate (344 L/person/day)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Pumping rate of 0.04 m</a:t>
            </a:r>
            <a:r>
              <a:rPr lang="en-US" sz="2400" baseline="30000" dirty="0" smtClean="0">
                <a:solidFill>
                  <a:srgbClr val="817D76"/>
                </a:solidFill>
                <a:latin typeface="Century Gothic" pitchFamily="34" charset="0"/>
              </a:rPr>
              <a:t>3</a:t>
            </a:r>
            <a:r>
              <a:rPr lang="en-US" sz="2400" dirty="0" smtClean="0">
                <a:solidFill>
                  <a:srgbClr val="817D76"/>
                </a:solidFill>
                <a:latin typeface="Century Gothic" pitchFamily="34" charset="0"/>
              </a:rPr>
              <a:t> /s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817D76"/>
              </a:solidFill>
              <a:latin typeface="Century Gothic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817D76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17D76"/>
                </a:solidFill>
                <a:latin typeface="Century Gothic" pitchFamily="34" charset="0"/>
              </a:rPr>
              <a:t>Pumping Requirements</a:t>
            </a:r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77485"/>
              </p:ext>
            </p:extLst>
          </p:nvPr>
        </p:nvGraphicFramePr>
        <p:xfrm>
          <a:off x="762000" y="1676400"/>
          <a:ext cx="77724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2014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2030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817D76"/>
                          </a:solidFill>
                          <a:latin typeface="Century Gothic" pitchFamily="34" charset="0"/>
                        </a:rPr>
                        <a:t>2014 Population = 2,859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817D76"/>
                          </a:solidFill>
                          <a:latin typeface="Century Gothic" pitchFamily="34" charset="0"/>
                        </a:rPr>
                        <a:t>Calculated volume required = 47,187 m</a:t>
                      </a:r>
                      <a:r>
                        <a:rPr lang="en-US" sz="1800" baseline="30000" dirty="0" smtClean="0">
                          <a:solidFill>
                            <a:srgbClr val="817D76"/>
                          </a:solidFill>
                          <a:latin typeface="Century Gothic" pitchFamily="34" charset="0"/>
                        </a:rPr>
                        <a:t>3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817D76"/>
                          </a:solidFill>
                          <a:latin typeface="Century Gothic" pitchFamily="34" charset="0"/>
                        </a:rPr>
                        <a:t>Total pumping duration = 14 days.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817D76"/>
                          </a:solidFill>
                          <a:latin typeface="Century Gothic" pitchFamily="34" charset="0"/>
                        </a:rPr>
                        <a:t>2030 Population = 4,649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817D76"/>
                          </a:solidFill>
                          <a:latin typeface="Century Gothic" pitchFamily="34" charset="0"/>
                        </a:rPr>
                        <a:t>Calculated volume required = 271,924 m</a:t>
                      </a:r>
                      <a:r>
                        <a:rPr lang="en-US" sz="1800" baseline="30000" dirty="0" smtClean="0">
                          <a:solidFill>
                            <a:srgbClr val="817D76"/>
                          </a:solidFill>
                          <a:latin typeface="Century Gothic" pitchFamily="34" charset="0"/>
                        </a:rPr>
                        <a:t>3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817D76"/>
                          </a:solidFill>
                          <a:latin typeface="Century Gothic" pitchFamily="34" charset="0"/>
                        </a:rPr>
                        <a:t>Total pumping duration = 79 days.</a:t>
                      </a:r>
                    </a:p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898612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dirty="0" smtClean="0">
                <a:solidFill>
                  <a:schemeClr val="bg2"/>
                </a:solidFill>
              </a:rPr>
              <a:t>**Operation of the pipeline was initially proposed to commence in the summer of 2014; delayed until summer of 2015.</a:t>
            </a:r>
            <a:endParaRPr lang="en-CA" sz="16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167" y="457200"/>
            <a:ext cx="7924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17D76"/>
                </a:solidFill>
                <a:latin typeface="Century Gothic" pitchFamily="34" charset="0"/>
              </a:rPr>
              <a:t>Stages of the Project Evaluated for Environmental Effects</a:t>
            </a:r>
          </a:p>
          <a:p>
            <a:endParaRPr lang="en-US" sz="4000" dirty="0">
              <a:solidFill>
                <a:srgbClr val="817D76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tx2"/>
                </a:solidFill>
                <a:latin typeface="Century Gothic" pitchFamily="34" charset="0"/>
              </a:rPr>
              <a:t>Construction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i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tx2"/>
                </a:solidFill>
                <a:latin typeface="Century Gothic" pitchFamily="34" charset="0"/>
              </a:rPr>
              <a:t>Operation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i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tx2"/>
                </a:solidFill>
                <a:latin typeface="Century Gothic" pitchFamily="34" charset="0"/>
              </a:rPr>
              <a:t>Decommissioning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752600"/>
            <a:ext cx="4648200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58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tec">
  <a:themeElements>
    <a:clrScheme name="Stantec">
      <a:dk1>
        <a:sysClr val="windowText" lastClr="000000"/>
      </a:dk1>
      <a:lt1>
        <a:sysClr val="window" lastClr="FFFFFF"/>
      </a:lt1>
      <a:dk2>
        <a:srgbClr val="FF9B26"/>
      </a:dk2>
      <a:lt2>
        <a:srgbClr val="8B8376"/>
      </a:lt2>
      <a:accent1>
        <a:srgbClr val="FF9B26"/>
      </a:accent1>
      <a:accent2>
        <a:srgbClr val="D71923"/>
      </a:accent2>
      <a:accent3>
        <a:srgbClr val="FFC90E"/>
      </a:accent3>
      <a:accent4>
        <a:srgbClr val="00A8FF"/>
      </a:accent4>
      <a:accent5>
        <a:srgbClr val="75C000"/>
      </a:accent5>
      <a:accent6>
        <a:srgbClr val="8B8376"/>
      </a:accent6>
      <a:hlink>
        <a:srgbClr val="0000FF"/>
      </a:hlink>
      <a:folHlink>
        <a:srgbClr val="800080"/>
      </a:folHlink>
    </a:clrScheme>
    <a:fontScheme name="Stantec 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tec Black &amp; Red">
  <a:themeElements>
    <a:clrScheme name="Stantec">
      <a:dk1>
        <a:sysClr val="windowText" lastClr="000000"/>
      </a:dk1>
      <a:lt1>
        <a:sysClr val="window" lastClr="FFFFFF"/>
      </a:lt1>
      <a:dk2>
        <a:srgbClr val="FF9B26"/>
      </a:dk2>
      <a:lt2>
        <a:srgbClr val="8B8376"/>
      </a:lt2>
      <a:accent1>
        <a:srgbClr val="FF9B26"/>
      </a:accent1>
      <a:accent2>
        <a:srgbClr val="D71923"/>
      </a:accent2>
      <a:accent3>
        <a:srgbClr val="FFC90E"/>
      </a:accent3>
      <a:accent4>
        <a:srgbClr val="00A8FF"/>
      </a:accent4>
      <a:accent5>
        <a:srgbClr val="75C000"/>
      </a:accent5>
      <a:accent6>
        <a:srgbClr val="8B8376"/>
      </a:accent6>
      <a:hlink>
        <a:srgbClr val="0000FF"/>
      </a:hlink>
      <a:folHlink>
        <a:srgbClr val="800080"/>
      </a:folHlink>
    </a:clrScheme>
    <a:fontScheme name="Stantec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5202</TotalTime>
  <Words>938</Words>
  <Application>Microsoft Office PowerPoint</Application>
  <PresentationFormat>On-screen Show (4:3)</PresentationFormat>
  <Paragraphs>126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Stantec</vt:lpstr>
      <vt:lpstr>Stantec Black &amp;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Stantec Consulting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Strasheim, Amy</dc:creator>
  <cp:lastModifiedBy>Root</cp:lastModifiedBy>
  <cp:revision>66</cp:revision>
  <cp:lastPrinted>2014-09-24T20:04:55Z</cp:lastPrinted>
  <dcterms:created xsi:type="dcterms:W3CDTF">2013-08-12T00:44:09Z</dcterms:created>
  <dcterms:modified xsi:type="dcterms:W3CDTF">2014-09-24T21:24:09Z</dcterms:modified>
</cp:coreProperties>
</file>