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57" r:id="rId4"/>
    <p:sldId id="259" r:id="rId5"/>
    <p:sldId id="258" r:id="rId6"/>
    <p:sldId id="260" r:id="rId7"/>
    <p:sldId id="274" r:id="rId8"/>
    <p:sldId id="275" r:id="rId9"/>
    <p:sldId id="265" r:id="rId10"/>
    <p:sldId id="276" r:id="rId11"/>
    <p:sldId id="277" r:id="rId12"/>
    <p:sldId id="278" r:id="rId13"/>
    <p:sldId id="272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1F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D883-544E-4729-89AE-050459DB3A21}" type="datetimeFigureOut">
              <a:rPr lang="en-CA" smtClean="0"/>
              <a:t>25/09/2014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6B35B-C69F-4A7C-BB3E-ACBD905BD2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99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6B35B-C69F-4A7C-BB3E-ACBD905BD2B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9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03653"/>
            <a:ext cx="1371600" cy="36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878B-36E5-4F09-9214-176A1E1FBA10}" type="datetimeFigureOut">
              <a:rPr lang="en-CA" smtClean="0"/>
              <a:t>18/09/2014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D0E6-9D1D-4FEB-939D-095AAEFE68B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Nunavut Water Board </a:t>
            </a:r>
            <a:b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</a:t>
            </a:r>
            <a:r>
              <a:rPr lang="en-C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Hearing</a:t>
            </a:r>
            <a:endParaRPr lang="en-CA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42493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Rankin Inlet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“A” </a:t>
            </a: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Licence Amendment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NWB Licence No. 3AM-GRA1015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25, 2014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92488" cy="5257800"/>
          </a:xfrm>
        </p:spPr>
        <p:txBody>
          <a:bodyPr>
            <a:normAutofit fontScale="77500" lnSpcReduction="20000"/>
          </a:bodyPr>
          <a:lstStyle/>
          <a:p>
            <a:r>
              <a:rPr lang="en-CA" sz="2500" dirty="0"/>
              <a:t>R</a:t>
            </a:r>
            <a:r>
              <a:rPr lang="en-CA" sz="2500" dirty="0" smtClean="0"/>
              <a:t>egular </a:t>
            </a:r>
            <a:r>
              <a:rPr lang="en-CA" sz="2500" dirty="0"/>
              <a:t>monitoring of the flow rate of the Char </a:t>
            </a:r>
            <a:r>
              <a:rPr lang="en-CA" sz="2500" dirty="0" smtClean="0"/>
              <a:t>River will take place during operation.</a:t>
            </a:r>
          </a:p>
          <a:p>
            <a:endParaRPr lang="en-CA" sz="2500" dirty="0"/>
          </a:p>
          <a:p>
            <a:r>
              <a:rPr lang="en-CA" sz="2500" dirty="0"/>
              <a:t>Adhere to a maximum withdrawal rate of 10 % of the flow </a:t>
            </a:r>
            <a:r>
              <a:rPr lang="en-CA" sz="2500" dirty="0" smtClean="0"/>
              <a:t>rate and in-stream </a:t>
            </a:r>
            <a:r>
              <a:rPr lang="en-CA" sz="2500" dirty="0"/>
              <a:t>minimum depth of 0.5 </a:t>
            </a:r>
            <a:r>
              <a:rPr lang="en-CA" sz="2500" dirty="0" smtClean="0"/>
              <a:t>m.  Pumping will cease if </a:t>
            </a:r>
            <a:r>
              <a:rPr lang="en-CA" sz="2500" dirty="0"/>
              <a:t>this minimum cannot be maintained</a:t>
            </a:r>
            <a:r>
              <a:rPr lang="en-CA" sz="2500" dirty="0" smtClean="0"/>
              <a:t>.</a:t>
            </a:r>
          </a:p>
          <a:p>
            <a:pPr marL="0" indent="0">
              <a:buNone/>
            </a:pPr>
            <a:endParaRPr lang="en-CA" sz="2500" dirty="0"/>
          </a:p>
          <a:p>
            <a:r>
              <a:rPr lang="en-CA" sz="2500" dirty="0"/>
              <a:t>Complete annual monitoring to ensure na</a:t>
            </a:r>
            <a:r>
              <a:rPr lang="en-CA" sz="2500" dirty="0"/>
              <a:t>tural drainage is not </a:t>
            </a:r>
            <a:r>
              <a:rPr lang="en-CA" sz="2500" dirty="0"/>
              <a:t>obstructed.</a:t>
            </a:r>
          </a:p>
          <a:p>
            <a:endParaRPr lang="en-CA" sz="2500" dirty="0"/>
          </a:p>
          <a:p>
            <a:r>
              <a:rPr lang="en-CA" sz="2500" dirty="0"/>
              <a:t>Implement sediment and erosion prevention and control </a:t>
            </a:r>
            <a:r>
              <a:rPr lang="en-CA" sz="2500" dirty="0" smtClean="0"/>
              <a:t>measures</a:t>
            </a:r>
            <a:endParaRPr lang="en-CA" sz="2500" dirty="0"/>
          </a:p>
          <a:p>
            <a:endParaRPr lang="en-CA" sz="2500" dirty="0"/>
          </a:p>
          <a:p>
            <a:r>
              <a:rPr lang="en-CA" sz="2500" dirty="0"/>
              <a:t>Implement spill prevention and response </a:t>
            </a:r>
            <a:r>
              <a:rPr lang="en-CA" sz="2500" dirty="0"/>
              <a:t>protocols.</a:t>
            </a:r>
            <a:endParaRPr lang="en-CA" sz="2500" dirty="0"/>
          </a:p>
          <a:p>
            <a:endParaRPr lang="en-CA" sz="2100" dirty="0"/>
          </a:p>
        </p:txBody>
      </p:sp>
      <p:pic>
        <p:nvPicPr>
          <p:cNvPr id="5" name="Picture 3" descr="J:\TONIGHT\IMG_0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7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Commitments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</p:spPr>
        <p:txBody>
          <a:bodyPr>
            <a:noAutofit/>
          </a:bodyPr>
          <a:lstStyle/>
          <a:p>
            <a:r>
              <a:rPr lang="en-US" sz="2000" dirty="0"/>
              <a:t>Completion of a hydrological study to calculate the instantaneous river flow and stream </a:t>
            </a:r>
            <a:r>
              <a:rPr lang="en-US" sz="2000" dirty="0"/>
              <a:t>discharge.  In the fall of 2014, a theoretical flow rating curve will be developed based on surveys taken of Char River.  In 2015, a field hydrologist will visit Char River and calibrate the curve with actual flow data.</a:t>
            </a:r>
          </a:p>
          <a:p>
            <a:endParaRPr lang="en-US" sz="2000" dirty="0"/>
          </a:p>
          <a:p>
            <a:r>
              <a:rPr lang="en-US" sz="2000" dirty="0"/>
              <a:t>In the fall of 2014, a literature review of possible fish species in Char River will be conducted to determine the in-stream minimum flow requirements for environmental protection.  </a:t>
            </a:r>
          </a:p>
          <a:p>
            <a:endParaRPr lang="en-US" sz="2000" dirty="0"/>
          </a:p>
          <a:p>
            <a:r>
              <a:rPr lang="en-US" sz="2000" dirty="0"/>
              <a:t>Installation of an in-stream staff gauge in the Char River to complete seasonal flow monitoring each </a:t>
            </a:r>
            <a:r>
              <a:rPr lang="en-US" sz="2000" dirty="0"/>
              <a:t>year.</a:t>
            </a:r>
          </a:p>
          <a:p>
            <a:endParaRPr lang="en-US" sz="2000" dirty="0"/>
          </a:p>
          <a:p>
            <a:r>
              <a:rPr lang="en-US" sz="2000" dirty="0"/>
              <a:t>Limit water withdrawal to 10 % of the instantaneous flow with a 0.5 m in-stream depth minimum to limit impacts to aquatic </a:t>
            </a:r>
            <a:r>
              <a:rPr lang="en-US" sz="2000" dirty="0"/>
              <a:t>ecosystems.</a:t>
            </a:r>
          </a:p>
        </p:txBody>
      </p:sp>
    </p:spTree>
    <p:extLst>
      <p:ext uri="{BB962C8B-B14F-4D97-AF65-F5344CB8AC3E}">
        <p14:creationId xmlns:p14="http://schemas.microsoft.com/office/powerpoint/2010/main" val="20972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Commitments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Monitoring </a:t>
            </a:r>
            <a:r>
              <a:rPr lang="en-US" sz="2200" dirty="0"/>
              <a:t>of the community’s water use.</a:t>
            </a:r>
          </a:p>
          <a:p>
            <a:endParaRPr lang="en-US" sz="2200" dirty="0"/>
          </a:p>
          <a:p>
            <a:r>
              <a:rPr lang="en-US" sz="2200" dirty="0"/>
              <a:t>Annual water quality sampling of Char River and Nipissar Lake prior to pumping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dirty="0"/>
              <a:t>a longer-term alternative water supply source is required, </a:t>
            </a:r>
            <a:r>
              <a:rPr lang="en-US" sz="2200" dirty="0" smtClean="0"/>
              <a:t>GN-CGS </a:t>
            </a:r>
            <a:r>
              <a:rPr lang="en-US" sz="2200" dirty="0"/>
              <a:t>will ensure that there is a safe and secure long-term water supply that is also protective of the natural environment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We are requesting that a clause be included in the </a:t>
            </a:r>
            <a:r>
              <a:rPr lang="en-US" sz="2200" dirty="0" smtClean="0"/>
              <a:t>Water </a:t>
            </a:r>
            <a:r>
              <a:rPr lang="en-US" sz="2200" dirty="0"/>
              <a:t>L</a:t>
            </a:r>
            <a:r>
              <a:rPr lang="en-US" sz="2200" dirty="0" smtClean="0"/>
              <a:t>icence Amendment stating </a:t>
            </a:r>
            <a:r>
              <a:rPr lang="en-US" sz="2200" dirty="0"/>
              <a:t>that if water withdrawal from Lower Landing Lake becomes a preferred option in the future, that </a:t>
            </a:r>
            <a:r>
              <a:rPr lang="en-US" sz="2200" dirty="0" smtClean="0"/>
              <a:t>GN-CGS </a:t>
            </a:r>
            <a:r>
              <a:rPr lang="en-US" sz="2200" dirty="0"/>
              <a:t>be required to prepare and provide a water balance to the NWB at least 6 months prior to pumping to demonstrate that the proposed pumping rate is acceptable.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25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09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CA" b="1" dirty="0">
              <a:solidFill>
                <a:srgbClr val="D849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19256" cy="2764904"/>
          </a:xfrm>
        </p:spPr>
        <p:txBody>
          <a:bodyPr>
            <a:normAutofit fontScale="55000" lnSpcReduction="20000"/>
          </a:bodyPr>
          <a:lstStyle/>
          <a:p>
            <a:r>
              <a:rPr lang="en-CA" sz="4400" dirty="0" smtClean="0"/>
              <a:t>Type </a:t>
            </a:r>
            <a:r>
              <a:rPr lang="en-CA" sz="4400" dirty="0" smtClean="0"/>
              <a:t>“A” </a:t>
            </a:r>
            <a:r>
              <a:rPr lang="en-CA" sz="4400" dirty="0" smtClean="0"/>
              <a:t>Water Licence No. </a:t>
            </a:r>
            <a:r>
              <a:rPr lang="en-CA" sz="4400" b="1" dirty="0" smtClean="0"/>
              <a:t>3AM-GRA1015 </a:t>
            </a:r>
            <a:r>
              <a:rPr lang="en-CA" sz="4400" dirty="0" smtClean="0"/>
              <a:t>is held </a:t>
            </a:r>
            <a:r>
              <a:rPr lang="en-CA" sz="4400" dirty="0" smtClean="0"/>
              <a:t>by the </a:t>
            </a:r>
            <a:r>
              <a:rPr lang="en-CA" sz="4400" dirty="0" smtClean="0"/>
              <a:t>Department of Community and Government of Services, Government of Nunavut (GN-CGS)</a:t>
            </a:r>
            <a:r>
              <a:rPr lang="en-CA" sz="4400" dirty="0"/>
              <a:t>:</a:t>
            </a:r>
            <a:endParaRPr lang="en-CA" sz="4400" dirty="0" smtClean="0"/>
          </a:p>
          <a:p>
            <a:pPr lvl="1"/>
            <a:r>
              <a:rPr lang="en-CA" sz="3600" dirty="0" smtClean="0"/>
              <a:t>Authorizes </a:t>
            </a:r>
            <a:r>
              <a:rPr lang="en-CA" sz="3600" dirty="0" smtClean="0"/>
              <a:t>water use from Nipissar Lake to supply the Rankin Inlet </a:t>
            </a:r>
            <a:r>
              <a:rPr lang="en-CA" sz="3600" dirty="0" smtClean="0"/>
              <a:t>Utilidor and operation of the Sewage Treatment Facility</a:t>
            </a:r>
            <a:endParaRPr lang="en-CA" sz="3600" dirty="0" smtClean="0"/>
          </a:p>
          <a:p>
            <a:pPr lvl="1"/>
            <a:r>
              <a:rPr lang="en-CA" sz="3600" dirty="0" smtClean="0"/>
              <a:t>Date of Licence Issuance: June 9, 2010</a:t>
            </a:r>
          </a:p>
          <a:p>
            <a:pPr lvl="1"/>
            <a:r>
              <a:rPr lang="en-CA" sz="3600" dirty="0" smtClean="0"/>
              <a:t>Expiry of Licence: May 31, 2015</a:t>
            </a:r>
          </a:p>
          <a:p>
            <a:pPr lvl="1"/>
            <a:r>
              <a:rPr lang="en-CA" sz="3600" dirty="0" smtClean="0"/>
              <a:t>Quantity of water use not to exceed 850,000 </a:t>
            </a:r>
            <a:r>
              <a:rPr lang="en-CA" sz="3600" dirty="0" smtClean="0"/>
              <a:t>m</a:t>
            </a:r>
            <a:r>
              <a:rPr lang="en-CA" sz="3600" baseline="30000" dirty="0" smtClean="0"/>
              <a:t>3</a:t>
            </a:r>
            <a:endParaRPr lang="en-CA" sz="3600" baseline="30000" dirty="0" smtClean="0"/>
          </a:p>
        </p:txBody>
      </p:sp>
      <p:pic>
        <p:nvPicPr>
          <p:cNvPr id="6146" name="Picture 2" descr="Y:\_CGS Capital Plan &amp; Tech\FY 2010-2011\320 Rankin Inlet\10-3021 Nipissar Pipeline\Site Pictures\June 5, 2014\P605004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r="6918" b="51481"/>
          <a:stretch/>
        </p:blipFill>
        <p:spPr bwMode="auto">
          <a:xfrm>
            <a:off x="2195736" y="4077072"/>
            <a:ext cx="4807975" cy="25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Background </a:t>
            </a:r>
            <a:endParaRPr lang="en-CA" b="1" dirty="0">
              <a:solidFill>
                <a:srgbClr val="D849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1" y="1340768"/>
            <a:ext cx="4478566" cy="4785395"/>
          </a:xfrm>
        </p:spPr>
        <p:txBody>
          <a:bodyPr>
            <a:noAutofit/>
          </a:bodyPr>
          <a:lstStyle/>
          <a:p>
            <a:r>
              <a:rPr lang="en-US" sz="1900" dirty="0"/>
              <a:t>In 2009, Elders and community members expressed concern to the </a:t>
            </a:r>
            <a:r>
              <a:rPr lang="en-US" sz="1900" dirty="0" smtClean="0"/>
              <a:t>Hamlet </a:t>
            </a:r>
            <a:r>
              <a:rPr lang="en-US" sz="1900" dirty="0"/>
              <a:t>and </a:t>
            </a:r>
            <a:r>
              <a:rPr lang="en-US" sz="1900" dirty="0" smtClean="0"/>
              <a:t>GN-CGS that </a:t>
            </a:r>
            <a:r>
              <a:rPr lang="en-US" sz="1900" dirty="0"/>
              <a:t>the water levels in Nipissar Lake </a:t>
            </a:r>
            <a:r>
              <a:rPr lang="en-US" sz="1900" dirty="0" smtClean="0"/>
              <a:t>were decreasing. </a:t>
            </a:r>
            <a:endParaRPr lang="en-US" sz="1900" dirty="0" smtClean="0"/>
          </a:p>
          <a:p>
            <a:endParaRPr lang="en-US" sz="1900" dirty="0"/>
          </a:p>
          <a:p>
            <a:r>
              <a:rPr lang="en-US" sz="1900" dirty="0" smtClean="0"/>
              <a:t>GN-CGS engaged FSC (Stantec) and </a:t>
            </a:r>
            <a:r>
              <a:rPr lang="en-US" sz="1900" dirty="0" err="1" smtClean="0"/>
              <a:t>RMSi</a:t>
            </a:r>
            <a:r>
              <a:rPr lang="en-US" sz="1900" dirty="0" smtClean="0"/>
              <a:t> to complete the </a:t>
            </a:r>
            <a:r>
              <a:rPr lang="en-US" sz="1900" i="1" dirty="0" smtClean="0"/>
              <a:t>Water Supply Capacity, Consumption and Conservation Study </a:t>
            </a:r>
            <a:r>
              <a:rPr lang="en-US" sz="1900" dirty="0" smtClean="0"/>
              <a:t>to evaluate causes for decrease in water level</a:t>
            </a:r>
            <a:r>
              <a:rPr lang="en-US" sz="1900" i="1" dirty="0" smtClean="0"/>
              <a:t>.</a:t>
            </a:r>
          </a:p>
          <a:p>
            <a:endParaRPr lang="en-US" sz="1900" dirty="0" smtClean="0"/>
          </a:p>
          <a:p>
            <a:r>
              <a:rPr lang="en-US" sz="1900" dirty="0" smtClean="0"/>
              <a:t>This study </a:t>
            </a:r>
            <a:r>
              <a:rPr lang="en-US" sz="1900" dirty="0"/>
              <a:t>indicated that water usage in Rankin Inlet was higher than expected, due to leaks in the water distribution system and additional infrastructure development over the last 10 years.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"/>
          <a:stretch/>
        </p:blipFill>
        <p:spPr bwMode="auto">
          <a:xfrm>
            <a:off x="4730087" y="1340768"/>
            <a:ext cx="3528392" cy="50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2255" y="2420888"/>
            <a:ext cx="2520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196873" y="2132856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Pumphouse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385" y="5144556"/>
            <a:ext cx="1521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2009 Lake Outline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6351" y="4725144"/>
            <a:ext cx="1858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FF0000"/>
                </a:solidFill>
              </a:rPr>
              <a:t>Historical Lake Outline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342121" y="4581129"/>
            <a:ext cx="196278" cy="196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810207" y="4948454"/>
            <a:ext cx="196278" cy="196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Background 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In 2010, GN-CGS contracted </a:t>
            </a:r>
            <a:r>
              <a:rPr lang="en-US" sz="2500" dirty="0" smtClean="0"/>
              <a:t>FSC (Stantec) </a:t>
            </a:r>
            <a:r>
              <a:rPr lang="en-US" sz="2500" dirty="0"/>
              <a:t>to complete the design of a water resupply pipeline to replenish Nipissar Lake.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In 2012, GN-CGS constructed the 4.05 km pipeline to pump water from Char River to Nipissar Lake.  Construction </a:t>
            </a:r>
            <a:r>
              <a:rPr lang="en-US" sz="2500" dirty="0"/>
              <a:t>began</a:t>
            </a:r>
            <a:r>
              <a:rPr lang="en-US" sz="2500" dirty="0"/>
              <a:t> after freeze-up to minimize damage to the tundra.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 smtClean="0"/>
              <a:t>In 2014, GN-CGS, with the assistance of Stantec, submitted </a:t>
            </a:r>
            <a:r>
              <a:rPr lang="en-US" sz="2500" dirty="0"/>
              <a:t>regulatory applications to NWB, NPC and NIRB to</a:t>
            </a:r>
            <a:r>
              <a:rPr lang="en-CA" sz="2500" dirty="0"/>
              <a:t> obtain approval to pump water from the Char </a:t>
            </a:r>
            <a:r>
              <a:rPr lang="en-CA" sz="2500" dirty="0" smtClean="0"/>
              <a:t>River.</a:t>
            </a:r>
            <a:endParaRPr lang="en-CA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649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Planning 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en-US" sz="2200" dirty="0"/>
              <a:t>Prior </a:t>
            </a:r>
            <a:r>
              <a:rPr lang="en-US" sz="2200" dirty="0"/>
              <a:t>to completing detailed ground surveys, </a:t>
            </a:r>
            <a:r>
              <a:rPr lang="en-US" sz="2200" dirty="0" smtClean="0"/>
              <a:t>aerial photographs and </a:t>
            </a:r>
            <a:r>
              <a:rPr lang="en-US" sz="2200" dirty="0"/>
              <a:t>digital mapping </a:t>
            </a:r>
            <a:r>
              <a:rPr lang="en-US" sz="2200" dirty="0" smtClean="0"/>
              <a:t>was reviewed for </a:t>
            </a:r>
            <a:r>
              <a:rPr lang="en-US" sz="2200" dirty="0"/>
              <a:t>possible routing options. 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The typical </a:t>
            </a:r>
            <a:r>
              <a:rPr lang="en-US" sz="2200" dirty="0"/>
              <a:t>pumping season would extend over a maximum of 3 months each year, from </a:t>
            </a:r>
            <a:r>
              <a:rPr lang="en-US" sz="2200" dirty="0" smtClean="0"/>
              <a:t>Mid-June </a:t>
            </a:r>
            <a:r>
              <a:rPr lang="en-US" sz="2200" dirty="0"/>
              <a:t>to </a:t>
            </a:r>
            <a:r>
              <a:rPr lang="en-US" sz="2200" dirty="0" smtClean="0"/>
              <a:t>Mid-September</a:t>
            </a:r>
            <a:r>
              <a:rPr lang="en-US" sz="2200" dirty="0"/>
              <a:t>. 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Two design options were considered:</a:t>
            </a:r>
          </a:p>
          <a:p>
            <a:pPr lvl="1"/>
            <a:r>
              <a:rPr lang="en-US" sz="2000" dirty="0"/>
              <a:t>Option </a:t>
            </a:r>
            <a:r>
              <a:rPr lang="en-US" sz="2000" dirty="0"/>
              <a:t>1 </a:t>
            </a:r>
            <a:r>
              <a:rPr lang="en-US" sz="2000" dirty="0" smtClean="0"/>
              <a:t>followed the </a:t>
            </a:r>
            <a:r>
              <a:rPr lang="en-US" sz="2000" dirty="0"/>
              <a:t>roadway </a:t>
            </a:r>
            <a:r>
              <a:rPr lang="en-US" sz="2000" dirty="0" smtClean="0"/>
              <a:t>between Nipissar Lake and Char River.  This option had </a:t>
            </a:r>
            <a:r>
              <a:rPr lang="en-US" sz="2000" dirty="0"/>
              <a:t>the disadvantage of going </a:t>
            </a:r>
            <a:r>
              <a:rPr lang="en-US" sz="2000" dirty="0" smtClean="0"/>
              <a:t>over </a:t>
            </a:r>
            <a:r>
              <a:rPr lang="en-US" sz="2000" dirty="0"/>
              <a:t>a high point of land, and requiring stronger pumps and higher fuel </a:t>
            </a:r>
            <a:r>
              <a:rPr lang="en-US" sz="2000" dirty="0"/>
              <a:t>consumption.</a:t>
            </a:r>
          </a:p>
          <a:p>
            <a:pPr lvl="1"/>
            <a:r>
              <a:rPr lang="en-US" sz="2000" dirty="0" smtClean="0"/>
              <a:t>Option </a:t>
            </a:r>
            <a:r>
              <a:rPr lang="en-US" sz="2000" dirty="0"/>
              <a:t>2 </a:t>
            </a:r>
            <a:r>
              <a:rPr lang="en-US" sz="2000" dirty="0" smtClean="0"/>
              <a:t>went overland </a:t>
            </a:r>
            <a:r>
              <a:rPr lang="en-US" sz="2000" dirty="0"/>
              <a:t>from </a:t>
            </a:r>
            <a:r>
              <a:rPr lang="en-US" sz="2000" dirty="0" smtClean="0"/>
              <a:t>Char River to Nipissar Lake, </a:t>
            </a:r>
            <a:r>
              <a:rPr lang="en-US" sz="2000" dirty="0"/>
              <a:t>with the routing selected to minimize elevation </a:t>
            </a:r>
            <a:r>
              <a:rPr lang="en-US" sz="2000" dirty="0" smtClean="0"/>
              <a:t>changes.  Option </a:t>
            </a:r>
            <a:r>
              <a:rPr lang="en-US" sz="2000" dirty="0"/>
              <a:t>2 </a:t>
            </a:r>
            <a:r>
              <a:rPr lang="en-US" sz="2000" dirty="0" smtClean="0"/>
              <a:t>was ‘graded</a:t>
            </a:r>
            <a:r>
              <a:rPr lang="en-US" sz="2000" dirty="0"/>
              <a:t>’ so that there is only one low point and only two high points along the pipeline, </a:t>
            </a:r>
            <a:r>
              <a:rPr lang="en-US" sz="2000" dirty="0" smtClean="0"/>
              <a:t>simplifying operation </a:t>
            </a:r>
            <a:r>
              <a:rPr lang="en-US" sz="2000" dirty="0"/>
              <a:t>of the line.</a:t>
            </a:r>
          </a:p>
        </p:txBody>
      </p:sp>
    </p:spTree>
    <p:extLst>
      <p:ext uri="{BB962C8B-B14F-4D97-AF65-F5344CB8AC3E}">
        <p14:creationId xmlns:p14="http://schemas.microsoft.com/office/powerpoint/2010/main" val="22610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On </a:t>
            </a:r>
            <a:r>
              <a:rPr lang="en-US" sz="3100" dirty="0"/>
              <a:t>September </a:t>
            </a:r>
            <a:r>
              <a:rPr lang="en-US" sz="3100" dirty="0"/>
              <a:t>29, </a:t>
            </a:r>
            <a:r>
              <a:rPr lang="en-US" sz="3100" dirty="0"/>
              <a:t>2010 FSC (Stantec) carried out a site meeting with representatives of the Community of Rankin </a:t>
            </a:r>
            <a:r>
              <a:rPr lang="en-US" sz="3100" dirty="0"/>
              <a:t>Inlet </a:t>
            </a:r>
            <a:r>
              <a:rPr lang="en-US" sz="3100" dirty="0" smtClean="0"/>
              <a:t>and GN-CGS</a:t>
            </a:r>
            <a:r>
              <a:rPr lang="en-US" sz="3100" dirty="0"/>
              <a:t>.</a:t>
            </a:r>
          </a:p>
          <a:p>
            <a:endParaRPr lang="en-US" sz="3100" dirty="0"/>
          </a:p>
          <a:p>
            <a:r>
              <a:rPr lang="en-US" sz="3100" dirty="0"/>
              <a:t>The </a:t>
            </a:r>
            <a:r>
              <a:rPr lang="en-US" sz="3100" dirty="0"/>
              <a:t>only concern mentioned, </a:t>
            </a:r>
            <a:r>
              <a:rPr lang="en-US" sz="3100" dirty="0" smtClean="0"/>
              <a:t>which </a:t>
            </a:r>
            <a:r>
              <a:rPr lang="en-US" sz="3100" dirty="0"/>
              <a:t>applied to either Option, was that there was a portion of both routes that crossed a primary snowmobile </a:t>
            </a:r>
            <a:r>
              <a:rPr lang="en-US" sz="3100" dirty="0" smtClean="0"/>
              <a:t>route </a:t>
            </a:r>
            <a:r>
              <a:rPr lang="en-US" sz="3100" dirty="0"/>
              <a:t>near Lower Landing Lake.  It was agreed that a portion of the route (centered on where the </a:t>
            </a:r>
            <a:r>
              <a:rPr lang="en-US" sz="3100" dirty="0" smtClean="0"/>
              <a:t>pipeline </a:t>
            </a:r>
            <a:r>
              <a:rPr lang="en-US" sz="3100" dirty="0"/>
              <a:t>crossed the road to the river) should be buried to prevent interference </a:t>
            </a:r>
            <a:r>
              <a:rPr lang="en-US" sz="3100" dirty="0" smtClean="0"/>
              <a:t>by the </a:t>
            </a:r>
            <a:r>
              <a:rPr lang="en-US" sz="3100" dirty="0"/>
              <a:t>pipe </a:t>
            </a:r>
            <a:r>
              <a:rPr lang="en-US" sz="3100" dirty="0" smtClean="0"/>
              <a:t>to snowmobiles</a:t>
            </a:r>
            <a:r>
              <a:rPr lang="en-US" sz="3100" dirty="0"/>
              <a:t>.</a:t>
            </a:r>
          </a:p>
          <a:p>
            <a:endParaRPr lang="en-US" sz="3100" dirty="0"/>
          </a:p>
          <a:p>
            <a:r>
              <a:rPr lang="en-US" sz="3100" dirty="0"/>
              <a:t>It was agreed that Option 2 was the preferred </a:t>
            </a:r>
            <a:r>
              <a:rPr lang="en-US" sz="3100" dirty="0" smtClean="0"/>
              <a:t>solution for the overland </a:t>
            </a:r>
            <a:r>
              <a:rPr lang="en-US" sz="3100" dirty="0"/>
              <a:t>pipeline </a:t>
            </a:r>
            <a:r>
              <a:rPr lang="en-US" sz="3100" dirty="0" smtClean="0"/>
              <a:t>resupply</a:t>
            </a:r>
            <a:r>
              <a:rPr lang="en-US" sz="3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Pipeline</a:t>
            </a:r>
            <a:r>
              <a:rPr lang="en-US" sz="4000" dirty="0">
                <a:solidFill>
                  <a:srgbClr val="817D76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Pipeline design features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Screened water intake pipeline located in the Char River extending from the intake location to the pump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75 horsepower intake pump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4.05 km of HDPE pipeline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Two high point releases and one low point drain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One </a:t>
            </a:r>
            <a:r>
              <a:rPr lang="en-US" dirty="0" err="1"/>
              <a:t>seacan</a:t>
            </a:r>
            <a:r>
              <a:rPr lang="en-US" dirty="0"/>
              <a:t> to house intake pipe and pump during the winter</a:t>
            </a:r>
          </a:p>
          <a:p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42" y="2276872"/>
            <a:ext cx="3942357" cy="29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3998"/>
            <a:ext cx="4783507" cy="6469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4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Pipeline</a:t>
            </a:r>
            <a:r>
              <a:rPr lang="en-US" sz="4000" dirty="0">
                <a:solidFill>
                  <a:srgbClr val="817D76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18457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screened </a:t>
            </a:r>
            <a:r>
              <a:rPr lang="en-US" sz="2000" dirty="0"/>
              <a:t>intake is connected to a seasonal flexible intake line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This flexible intake line </a:t>
            </a:r>
            <a:r>
              <a:rPr lang="en-US" sz="2000" dirty="0" smtClean="0"/>
              <a:t>will be installed </a:t>
            </a:r>
            <a:r>
              <a:rPr lang="en-US" sz="2000" dirty="0"/>
              <a:t>at the beginning of the spring pumping season and removed at the end of the pumping session.  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line is connected to trailer mounted, self-contained diesel powered pump with spill protection.  The pump is capable of supplying </a:t>
            </a:r>
            <a:r>
              <a:rPr lang="en-US" sz="2000" dirty="0" smtClean="0"/>
              <a:t>0.04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/s.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pipeline terminates at near the shore of Nipissar </a:t>
            </a:r>
            <a:r>
              <a:rPr lang="en-US" sz="2000" dirty="0" smtClean="0"/>
              <a:t>Lake. </a:t>
            </a:r>
            <a:endParaRPr lang="en-CA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r="5661"/>
          <a:stretch/>
        </p:blipFill>
        <p:spPr>
          <a:xfrm>
            <a:off x="5580112" y="2120855"/>
            <a:ext cx="3240360" cy="3180353"/>
          </a:xfrm>
        </p:spPr>
      </p:pic>
    </p:spTree>
    <p:extLst>
      <p:ext uri="{BB962C8B-B14F-4D97-AF65-F5344CB8AC3E}">
        <p14:creationId xmlns:p14="http://schemas.microsoft.com/office/powerpoint/2010/main" val="31103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 Powerpoint C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CGS</Template>
  <TotalTime>10406</TotalTime>
  <Words>957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GN Powerpoint CGS</vt:lpstr>
      <vt:lpstr>Nunavut Water Board  Public Hearing</vt:lpstr>
      <vt:lpstr>Background</vt:lpstr>
      <vt:lpstr>Background </vt:lpstr>
      <vt:lpstr>Background  </vt:lpstr>
      <vt:lpstr>Planning </vt:lpstr>
      <vt:lpstr>Planning</vt:lpstr>
      <vt:lpstr>Pipeline Design</vt:lpstr>
      <vt:lpstr>PowerPoint Presentation</vt:lpstr>
      <vt:lpstr>Pipeline Design</vt:lpstr>
      <vt:lpstr>Operation</vt:lpstr>
      <vt:lpstr>Commitments</vt:lpstr>
      <vt:lpstr>Commitments</vt:lpstr>
      <vt:lpstr>Questions?</vt:lpstr>
    </vt:vector>
  </TitlesOfParts>
  <Company>Government of Nunavut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Nunavut Water Board  Public Meeting</dc:title>
  <dc:creator>Duguay, Brian</dc:creator>
  <cp:lastModifiedBy>Root</cp:lastModifiedBy>
  <cp:revision>20</cp:revision>
  <cp:lastPrinted>2012-06-13T22:26:17Z</cp:lastPrinted>
  <dcterms:created xsi:type="dcterms:W3CDTF">2014-01-14T23:28:13Z</dcterms:created>
  <dcterms:modified xsi:type="dcterms:W3CDTF">2014-09-25T23:21:18Z</dcterms:modified>
</cp:coreProperties>
</file>