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2" r:id="rId2"/>
  </p:sldMasterIdLst>
  <p:notesMasterIdLst>
    <p:notesMasterId r:id="rId22"/>
  </p:notesMasterIdLst>
  <p:handoutMasterIdLst>
    <p:handoutMasterId r:id="rId23"/>
  </p:handoutMasterIdLst>
  <p:sldIdLst>
    <p:sldId id="374" r:id="rId3"/>
    <p:sldId id="375" r:id="rId4"/>
    <p:sldId id="376" r:id="rId5"/>
    <p:sldId id="392" r:id="rId6"/>
    <p:sldId id="378" r:id="rId7"/>
    <p:sldId id="393" r:id="rId8"/>
    <p:sldId id="379" r:id="rId9"/>
    <p:sldId id="380" r:id="rId10"/>
    <p:sldId id="381" r:id="rId11"/>
    <p:sldId id="382" r:id="rId12"/>
    <p:sldId id="383" r:id="rId13"/>
    <p:sldId id="384" r:id="rId14"/>
    <p:sldId id="385" r:id="rId15"/>
    <p:sldId id="386" r:id="rId16"/>
    <p:sldId id="387" r:id="rId17"/>
    <p:sldId id="388" r:id="rId18"/>
    <p:sldId id="389" r:id="rId19"/>
    <p:sldId id="390" r:id="rId20"/>
    <p:sldId id="391" r:id="rId21"/>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avid Hohnstein" initials="DH" lastIdx="3"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65" autoAdjust="0"/>
    <p:restoredTop sz="86036" autoAdjust="0"/>
  </p:normalViewPr>
  <p:slideViewPr>
    <p:cSldViewPr>
      <p:cViewPr>
        <p:scale>
          <a:sx n="104" d="100"/>
          <a:sy n="104" d="100"/>
        </p:scale>
        <p:origin x="-192" y="-72"/>
      </p:cViewPr>
      <p:guideLst>
        <p:guide orient="horz" pos="2160"/>
        <p:guide pos="2880"/>
      </p:guideLst>
    </p:cSldViewPr>
  </p:slideViewPr>
  <p:outlineViewPr>
    <p:cViewPr>
      <p:scale>
        <a:sx n="33" d="100"/>
        <a:sy n="33" d="100"/>
      </p:scale>
      <p:origin x="0" y="0"/>
    </p:cViewPr>
  </p:outlineViewPr>
  <p:notesTextViewPr>
    <p:cViewPr>
      <p:scale>
        <a:sx n="75" d="100"/>
        <a:sy n="75" d="100"/>
      </p:scale>
      <p:origin x="0" y="0"/>
    </p:cViewPr>
  </p:notesTextViewPr>
  <p:sorterViewPr>
    <p:cViewPr>
      <p:scale>
        <a:sx n="100" d="100"/>
        <a:sy n="100" d="100"/>
      </p:scale>
      <p:origin x="0" y="0"/>
    </p:cViewPr>
  </p:sorterViewPr>
  <p:notesViewPr>
    <p:cSldViewPr>
      <p:cViewPr varScale="1">
        <p:scale>
          <a:sx n="56" d="100"/>
          <a:sy n="56" d="100"/>
        </p:scale>
        <p:origin x="-2886" y="-84"/>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commentAuthors" Target="commentAuthor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sz="quarter" idx="1"/>
          </p:nvPr>
        </p:nvSpPr>
        <p:spPr>
          <a:xfrm>
            <a:off x="4143587" y="0"/>
            <a:ext cx="3169920" cy="480060"/>
          </a:xfrm>
          <a:prstGeom prst="rect">
            <a:avLst/>
          </a:prstGeom>
        </p:spPr>
        <p:txBody>
          <a:bodyPr vert="horz" lIns="96661" tIns="48331" rIns="96661" bIns="48331" rtlCol="0"/>
          <a:lstStyle>
            <a:lvl1pPr algn="r">
              <a:defRPr sz="1300"/>
            </a:lvl1pPr>
          </a:lstStyle>
          <a:p>
            <a:fld id="{3264F72E-3A81-4FD6-9A31-DC887BCEF3AF}" type="datetimeFigureOut">
              <a:rPr lang="en-US" smtClean="0"/>
              <a:t>1/10/2014</a:t>
            </a:fld>
            <a:endParaRPr lang="en-US"/>
          </a:p>
        </p:txBody>
      </p:sp>
      <p:sp>
        <p:nvSpPr>
          <p:cNvPr id="4" name="Footer Placeholder 3"/>
          <p:cNvSpPr>
            <a:spLocks noGrp="1"/>
          </p:cNvSpPr>
          <p:nvPr>
            <p:ph type="ftr" sz="quarter" idx="2"/>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6661" tIns="48331" rIns="96661" bIns="48331" rtlCol="0" anchor="b"/>
          <a:lstStyle>
            <a:lvl1pPr algn="r">
              <a:defRPr sz="1300"/>
            </a:lvl1pPr>
          </a:lstStyle>
          <a:p>
            <a:fld id="{394B51CB-CC30-4015-9287-36FD96AFEE1F}" type="slidenum">
              <a:rPr lang="en-US" smtClean="0"/>
              <a:t>‹#›</a:t>
            </a:fld>
            <a:endParaRPr lang="en-US"/>
          </a:p>
        </p:txBody>
      </p:sp>
    </p:spTree>
    <p:extLst>
      <p:ext uri="{BB962C8B-B14F-4D97-AF65-F5344CB8AC3E}">
        <p14:creationId xmlns:p14="http://schemas.microsoft.com/office/powerpoint/2010/main" val="39365728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0060"/>
          </a:xfrm>
          <a:prstGeom prst="rect">
            <a:avLst/>
          </a:prstGeom>
        </p:spPr>
        <p:txBody>
          <a:bodyPr vert="horz" lIns="96661" tIns="48331" rIns="96661" bIns="48331" rtlCol="0"/>
          <a:lstStyle>
            <a:lvl1pPr algn="r">
              <a:defRPr sz="1300"/>
            </a:lvl1pPr>
          </a:lstStyle>
          <a:p>
            <a:fld id="{AD22B7C5-D22B-4331-BE36-9D21F66EA5A5}" type="datetimeFigureOut">
              <a:rPr lang="en-US" smtClean="0"/>
              <a:t>1/10/2014</a:t>
            </a:fld>
            <a:endParaRPr lang="en-US"/>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61" tIns="48331" rIns="96661" bIns="48331"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61" tIns="48331" rIns="96661" bIns="48331" rtlCol="0" anchor="b"/>
          <a:lstStyle>
            <a:lvl1pPr algn="r">
              <a:defRPr sz="1300"/>
            </a:lvl1pPr>
          </a:lstStyle>
          <a:p>
            <a:fld id="{3AF7D911-6881-41F2-8A52-0C3E817CB276}" type="slidenum">
              <a:rPr lang="en-US" smtClean="0"/>
              <a:t>‹#›</a:t>
            </a:fld>
            <a:endParaRPr lang="en-US"/>
          </a:p>
        </p:txBody>
      </p:sp>
    </p:spTree>
    <p:extLst>
      <p:ext uri="{BB962C8B-B14F-4D97-AF65-F5344CB8AC3E}">
        <p14:creationId xmlns:p14="http://schemas.microsoft.com/office/powerpoint/2010/main" val="32097942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C1923E9-15EE-435E-A91E-A268F3D6016D}" type="datetimeFigureOut">
              <a:rPr lang="en-US" smtClean="0"/>
              <a:t>1/10/2014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32801C-08C7-46F6-BF95-FD7FBBD576F4}" type="slidenum">
              <a:rPr lang="en-US" smtClean="0"/>
              <a:t>‹#›</a:t>
            </a:fld>
            <a:endParaRPr lang="en-US"/>
          </a:p>
        </p:txBody>
      </p:sp>
    </p:spTree>
    <p:extLst>
      <p:ext uri="{BB962C8B-B14F-4D97-AF65-F5344CB8AC3E}">
        <p14:creationId xmlns:p14="http://schemas.microsoft.com/office/powerpoint/2010/main" val="31696958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C1923E9-15EE-435E-A91E-A268F3D6016D}" type="datetimeFigureOut">
              <a:rPr lang="en-US" smtClean="0"/>
              <a:t>1/10/2014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32801C-08C7-46F6-BF95-FD7FBBD576F4}" type="slidenum">
              <a:rPr lang="en-US" smtClean="0"/>
              <a:t>‹#›</a:t>
            </a:fld>
            <a:endParaRPr lang="en-US"/>
          </a:p>
        </p:txBody>
      </p:sp>
    </p:spTree>
    <p:extLst>
      <p:ext uri="{BB962C8B-B14F-4D97-AF65-F5344CB8AC3E}">
        <p14:creationId xmlns:p14="http://schemas.microsoft.com/office/powerpoint/2010/main" val="20343365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C1923E9-15EE-435E-A91E-A268F3D6016D}" type="datetimeFigureOut">
              <a:rPr lang="en-US" smtClean="0"/>
              <a:t>1/10/2014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32801C-08C7-46F6-BF95-FD7FBBD576F4}" type="slidenum">
              <a:rPr lang="en-US" smtClean="0"/>
              <a:t>‹#›</a:t>
            </a:fld>
            <a:endParaRPr lang="en-US"/>
          </a:p>
        </p:txBody>
      </p:sp>
    </p:spTree>
    <p:extLst>
      <p:ext uri="{BB962C8B-B14F-4D97-AF65-F5344CB8AC3E}">
        <p14:creationId xmlns:p14="http://schemas.microsoft.com/office/powerpoint/2010/main" val="10529159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CC36ECA-41F8-4C04-803D-AF3B50A2AAB3}" type="datetimeFigureOut">
              <a:rPr lang="en-US" smtClean="0"/>
              <a:t>1/10/2014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0E19A7-B7FA-4BF5-B2A0-4EA2BE6FFA80}" type="slidenum">
              <a:rPr lang="en-US" smtClean="0"/>
              <a:t>‹#›</a:t>
            </a:fld>
            <a:endParaRPr lang="en-US"/>
          </a:p>
        </p:txBody>
      </p:sp>
    </p:spTree>
    <p:extLst>
      <p:ext uri="{BB962C8B-B14F-4D97-AF65-F5344CB8AC3E}">
        <p14:creationId xmlns:p14="http://schemas.microsoft.com/office/powerpoint/2010/main" val="39324631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CC36ECA-41F8-4C04-803D-AF3B50A2AAB3}" type="datetimeFigureOut">
              <a:rPr lang="en-US" smtClean="0"/>
              <a:t>1/10/2014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0E19A7-B7FA-4BF5-B2A0-4EA2BE6FFA80}" type="slidenum">
              <a:rPr lang="en-US" smtClean="0"/>
              <a:t>‹#›</a:t>
            </a:fld>
            <a:endParaRPr lang="en-US"/>
          </a:p>
        </p:txBody>
      </p:sp>
    </p:spTree>
    <p:extLst>
      <p:ext uri="{BB962C8B-B14F-4D97-AF65-F5344CB8AC3E}">
        <p14:creationId xmlns:p14="http://schemas.microsoft.com/office/powerpoint/2010/main" val="31300691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CC36ECA-41F8-4C04-803D-AF3B50A2AAB3}" type="datetimeFigureOut">
              <a:rPr lang="en-US" smtClean="0"/>
              <a:t>1/10/2014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0E19A7-B7FA-4BF5-B2A0-4EA2BE6FFA80}" type="slidenum">
              <a:rPr lang="en-US" smtClean="0"/>
              <a:t>‹#›</a:t>
            </a:fld>
            <a:endParaRPr lang="en-US"/>
          </a:p>
        </p:txBody>
      </p:sp>
    </p:spTree>
    <p:extLst>
      <p:ext uri="{BB962C8B-B14F-4D97-AF65-F5344CB8AC3E}">
        <p14:creationId xmlns:p14="http://schemas.microsoft.com/office/powerpoint/2010/main" val="8450260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CC36ECA-41F8-4C04-803D-AF3B50A2AAB3}" type="datetimeFigureOut">
              <a:rPr lang="en-US" smtClean="0"/>
              <a:t>1/10/2014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0E19A7-B7FA-4BF5-B2A0-4EA2BE6FFA80}" type="slidenum">
              <a:rPr lang="en-US" smtClean="0"/>
              <a:t>‹#›</a:t>
            </a:fld>
            <a:endParaRPr lang="en-US"/>
          </a:p>
        </p:txBody>
      </p:sp>
    </p:spTree>
    <p:extLst>
      <p:ext uri="{BB962C8B-B14F-4D97-AF65-F5344CB8AC3E}">
        <p14:creationId xmlns:p14="http://schemas.microsoft.com/office/powerpoint/2010/main" val="5809835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CC36ECA-41F8-4C04-803D-AF3B50A2AAB3}" type="datetimeFigureOut">
              <a:rPr lang="en-US" smtClean="0"/>
              <a:t>1/10/2014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F0E19A7-B7FA-4BF5-B2A0-4EA2BE6FFA80}" type="slidenum">
              <a:rPr lang="en-US" smtClean="0"/>
              <a:t>‹#›</a:t>
            </a:fld>
            <a:endParaRPr lang="en-US"/>
          </a:p>
        </p:txBody>
      </p:sp>
    </p:spTree>
    <p:extLst>
      <p:ext uri="{BB962C8B-B14F-4D97-AF65-F5344CB8AC3E}">
        <p14:creationId xmlns:p14="http://schemas.microsoft.com/office/powerpoint/2010/main" val="60850119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CC36ECA-41F8-4C04-803D-AF3B50A2AAB3}" type="datetimeFigureOut">
              <a:rPr lang="en-US" smtClean="0"/>
              <a:t>1/10/2014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F0E19A7-B7FA-4BF5-B2A0-4EA2BE6FFA80}" type="slidenum">
              <a:rPr lang="en-US" smtClean="0"/>
              <a:t>‹#›</a:t>
            </a:fld>
            <a:endParaRPr lang="en-US"/>
          </a:p>
        </p:txBody>
      </p:sp>
    </p:spTree>
    <p:extLst>
      <p:ext uri="{BB962C8B-B14F-4D97-AF65-F5344CB8AC3E}">
        <p14:creationId xmlns:p14="http://schemas.microsoft.com/office/powerpoint/2010/main" val="393990092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C36ECA-41F8-4C04-803D-AF3B50A2AAB3}" type="datetimeFigureOut">
              <a:rPr lang="en-US" smtClean="0"/>
              <a:t>1/10/2014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F0E19A7-B7FA-4BF5-B2A0-4EA2BE6FFA80}" type="slidenum">
              <a:rPr lang="en-US" smtClean="0"/>
              <a:t>‹#›</a:t>
            </a:fld>
            <a:endParaRPr lang="en-US"/>
          </a:p>
        </p:txBody>
      </p:sp>
    </p:spTree>
    <p:extLst>
      <p:ext uri="{BB962C8B-B14F-4D97-AF65-F5344CB8AC3E}">
        <p14:creationId xmlns:p14="http://schemas.microsoft.com/office/powerpoint/2010/main" val="427912460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CC36ECA-41F8-4C04-803D-AF3B50A2AAB3}" type="datetimeFigureOut">
              <a:rPr lang="en-US" smtClean="0"/>
              <a:t>1/10/2014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0E19A7-B7FA-4BF5-B2A0-4EA2BE6FFA80}" type="slidenum">
              <a:rPr lang="en-US" smtClean="0"/>
              <a:t>‹#›</a:t>
            </a:fld>
            <a:endParaRPr lang="en-US"/>
          </a:p>
        </p:txBody>
      </p:sp>
    </p:spTree>
    <p:extLst>
      <p:ext uri="{BB962C8B-B14F-4D97-AF65-F5344CB8AC3E}">
        <p14:creationId xmlns:p14="http://schemas.microsoft.com/office/powerpoint/2010/main" val="42046557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C1923E9-15EE-435E-A91E-A268F3D6016D}" type="datetimeFigureOut">
              <a:rPr lang="en-US" smtClean="0"/>
              <a:t>1/10/2014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32801C-08C7-46F6-BF95-FD7FBBD576F4}" type="slidenum">
              <a:rPr lang="en-US" smtClean="0"/>
              <a:t>‹#›</a:t>
            </a:fld>
            <a:endParaRPr lang="en-US"/>
          </a:p>
        </p:txBody>
      </p:sp>
    </p:spTree>
    <p:extLst>
      <p:ext uri="{BB962C8B-B14F-4D97-AF65-F5344CB8AC3E}">
        <p14:creationId xmlns:p14="http://schemas.microsoft.com/office/powerpoint/2010/main" val="1378057338"/>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CC36ECA-41F8-4C04-803D-AF3B50A2AAB3}" type="datetimeFigureOut">
              <a:rPr lang="en-US" smtClean="0"/>
              <a:t>1/10/2014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0E19A7-B7FA-4BF5-B2A0-4EA2BE6FFA80}" type="slidenum">
              <a:rPr lang="en-US" smtClean="0"/>
              <a:t>‹#›</a:t>
            </a:fld>
            <a:endParaRPr lang="en-US"/>
          </a:p>
        </p:txBody>
      </p:sp>
    </p:spTree>
    <p:extLst>
      <p:ext uri="{BB962C8B-B14F-4D97-AF65-F5344CB8AC3E}">
        <p14:creationId xmlns:p14="http://schemas.microsoft.com/office/powerpoint/2010/main" val="196612937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CC36ECA-41F8-4C04-803D-AF3B50A2AAB3}" type="datetimeFigureOut">
              <a:rPr lang="en-US" smtClean="0"/>
              <a:t>1/10/2014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0E19A7-B7FA-4BF5-B2A0-4EA2BE6FFA80}" type="slidenum">
              <a:rPr lang="en-US" smtClean="0"/>
              <a:t>‹#›</a:t>
            </a:fld>
            <a:endParaRPr lang="en-US"/>
          </a:p>
        </p:txBody>
      </p:sp>
    </p:spTree>
    <p:extLst>
      <p:ext uri="{BB962C8B-B14F-4D97-AF65-F5344CB8AC3E}">
        <p14:creationId xmlns:p14="http://schemas.microsoft.com/office/powerpoint/2010/main" val="335216046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CC36ECA-41F8-4C04-803D-AF3B50A2AAB3}" type="datetimeFigureOut">
              <a:rPr lang="en-US" smtClean="0"/>
              <a:t>1/10/2014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0E19A7-B7FA-4BF5-B2A0-4EA2BE6FFA80}" type="slidenum">
              <a:rPr lang="en-US" smtClean="0"/>
              <a:t>‹#›</a:t>
            </a:fld>
            <a:endParaRPr lang="en-US"/>
          </a:p>
        </p:txBody>
      </p:sp>
    </p:spTree>
    <p:extLst>
      <p:ext uri="{BB962C8B-B14F-4D97-AF65-F5344CB8AC3E}">
        <p14:creationId xmlns:p14="http://schemas.microsoft.com/office/powerpoint/2010/main" val="4043212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C1923E9-15EE-435E-A91E-A268F3D6016D}" type="datetimeFigureOut">
              <a:rPr lang="en-US" smtClean="0"/>
              <a:t>1/10/2014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32801C-08C7-46F6-BF95-FD7FBBD576F4}" type="slidenum">
              <a:rPr lang="en-US" smtClean="0"/>
              <a:t>‹#›</a:t>
            </a:fld>
            <a:endParaRPr lang="en-US"/>
          </a:p>
        </p:txBody>
      </p:sp>
    </p:spTree>
    <p:extLst>
      <p:ext uri="{BB962C8B-B14F-4D97-AF65-F5344CB8AC3E}">
        <p14:creationId xmlns:p14="http://schemas.microsoft.com/office/powerpoint/2010/main" val="31061502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C1923E9-15EE-435E-A91E-A268F3D6016D}" type="datetimeFigureOut">
              <a:rPr lang="en-US" smtClean="0"/>
              <a:t>1/10/2014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D32801C-08C7-46F6-BF95-FD7FBBD576F4}" type="slidenum">
              <a:rPr lang="en-US" smtClean="0"/>
              <a:t>‹#›</a:t>
            </a:fld>
            <a:endParaRPr lang="en-US"/>
          </a:p>
        </p:txBody>
      </p:sp>
    </p:spTree>
    <p:extLst>
      <p:ext uri="{BB962C8B-B14F-4D97-AF65-F5344CB8AC3E}">
        <p14:creationId xmlns:p14="http://schemas.microsoft.com/office/powerpoint/2010/main" val="9250749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C1923E9-15EE-435E-A91E-A268F3D6016D}" type="datetimeFigureOut">
              <a:rPr lang="en-US" smtClean="0"/>
              <a:t>1/10/2014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D32801C-08C7-46F6-BF95-FD7FBBD576F4}" type="slidenum">
              <a:rPr lang="en-US" smtClean="0"/>
              <a:t>‹#›</a:t>
            </a:fld>
            <a:endParaRPr lang="en-US"/>
          </a:p>
        </p:txBody>
      </p:sp>
    </p:spTree>
    <p:extLst>
      <p:ext uri="{BB962C8B-B14F-4D97-AF65-F5344CB8AC3E}">
        <p14:creationId xmlns:p14="http://schemas.microsoft.com/office/powerpoint/2010/main" val="21286478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C1923E9-15EE-435E-A91E-A268F3D6016D}" type="datetimeFigureOut">
              <a:rPr lang="en-US" smtClean="0"/>
              <a:t>1/10/2014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D32801C-08C7-46F6-BF95-FD7FBBD576F4}" type="slidenum">
              <a:rPr lang="en-US" smtClean="0"/>
              <a:t>‹#›</a:t>
            </a:fld>
            <a:endParaRPr lang="en-US"/>
          </a:p>
        </p:txBody>
      </p:sp>
    </p:spTree>
    <p:extLst>
      <p:ext uri="{BB962C8B-B14F-4D97-AF65-F5344CB8AC3E}">
        <p14:creationId xmlns:p14="http://schemas.microsoft.com/office/powerpoint/2010/main" val="42353037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1923E9-15EE-435E-A91E-A268F3D6016D}" type="datetimeFigureOut">
              <a:rPr lang="en-US" smtClean="0"/>
              <a:t>1/10/2014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D32801C-08C7-46F6-BF95-FD7FBBD576F4}" type="slidenum">
              <a:rPr lang="en-US" smtClean="0"/>
              <a:t>‹#›</a:t>
            </a:fld>
            <a:endParaRPr lang="en-US"/>
          </a:p>
        </p:txBody>
      </p:sp>
    </p:spTree>
    <p:extLst>
      <p:ext uri="{BB962C8B-B14F-4D97-AF65-F5344CB8AC3E}">
        <p14:creationId xmlns:p14="http://schemas.microsoft.com/office/powerpoint/2010/main" val="335072286"/>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C1923E9-15EE-435E-A91E-A268F3D6016D}" type="datetimeFigureOut">
              <a:rPr lang="en-US" smtClean="0"/>
              <a:t>1/10/2014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D32801C-08C7-46F6-BF95-FD7FBBD576F4}" type="slidenum">
              <a:rPr lang="en-US" smtClean="0"/>
              <a:t>‹#›</a:t>
            </a:fld>
            <a:endParaRPr lang="en-US"/>
          </a:p>
        </p:txBody>
      </p:sp>
    </p:spTree>
    <p:extLst>
      <p:ext uri="{BB962C8B-B14F-4D97-AF65-F5344CB8AC3E}">
        <p14:creationId xmlns:p14="http://schemas.microsoft.com/office/powerpoint/2010/main" val="3236165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C1923E9-15EE-435E-A91E-A268F3D6016D}" type="datetimeFigureOut">
              <a:rPr lang="en-US" smtClean="0"/>
              <a:t>1/10/2014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D32801C-08C7-46F6-BF95-FD7FBBD576F4}" type="slidenum">
              <a:rPr lang="en-US" smtClean="0"/>
              <a:t>‹#›</a:t>
            </a:fld>
            <a:endParaRPr lang="en-US"/>
          </a:p>
        </p:txBody>
      </p:sp>
    </p:spTree>
    <p:extLst>
      <p:ext uri="{BB962C8B-B14F-4D97-AF65-F5344CB8AC3E}">
        <p14:creationId xmlns:p14="http://schemas.microsoft.com/office/powerpoint/2010/main" val="131310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alpha val="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1923E9-15EE-435E-A91E-A268F3D6016D}" type="datetimeFigureOut">
              <a:rPr lang="en-US" smtClean="0"/>
              <a:t>1/10/2014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32801C-08C7-46F6-BF95-FD7FBBD576F4}" type="slidenum">
              <a:rPr lang="en-US" smtClean="0"/>
              <a:t>‹#›</a:t>
            </a:fld>
            <a:endParaRPr lang="en-US"/>
          </a:p>
        </p:txBody>
      </p:sp>
      <p:pic>
        <p:nvPicPr>
          <p:cNvPr id="7" name="Picture 2"/>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7467600" y="152400"/>
            <a:ext cx="1398233" cy="1371600"/>
          </a:xfrm>
          <a:prstGeom prst="rect">
            <a:avLst/>
          </a:prstGeom>
          <a:noFill/>
          <a:ln>
            <a:noFill/>
          </a:ln>
          <a:effectLst>
            <a:outerShdw dist="35921" dir="2700000" algn="ctr" rotWithShape="0">
              <a:schemeClr val="bg2">
                <a:alpha val="0"/>
              </a:scheme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4940533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CC36ECA-41F8-4C04-803D-AF3B50A2AAB3}" type="datetimeFigureOut">
              <a:rPr lang="en-US" smtClean="0"/>
              <a:t>1/10/2014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F0E19A7-B7FA-4BF5-B2A0-4EA2BE6FFA80}" type="slidenum">
              <a:rPr lang="en-US" smtClean="0"/>
              <a:t>‹#›</a:t>
            </a:fld>
            <a:endParaRPr lang="en-US"/>
          </a:p>
        </p:txBody>
      </p:sp>
    </p:spTree>
    <p:extLst>
      <p:ext uri="{BB962C8B-B14F-4D97-AF65-F5344CB8AC3E}">
        <p14:creationId xmlns:p14="http://schemas.microsoft.com/office/powerpoint/2010/main" val="267153791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hyperlink" Target="http://www.nwb-oen.ca/" TargetMode="Externa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hyperlink" Target="http://www.nwb-oen.ca/" TargetMode="External"/><Relationship Id="rId2" Type="http://schemas.openxmlformats.org/officeDocument/2006/relationships/hyperlink" Target="mailto:technical@nwb-oen.ca" TargetMode="Externa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6200" y="1447800"/>
            <a:ext cx="8991600" cy="4648200"/>
          </a:xfrm>
        </p:spPr>
        <p:txBody>
          <a:bodyPr>
            <a:noAutofit/>
          </a:bodyPr>
          <a:lstStyle/>
          <a:p>
            <a:r>
              <a:rPr lang="en-US" sz="3600" b="1" dirty="0" smtClean="0">
                <a:solidFill>
                  <a:schemeClr val="tx1"/>
                </a:solidFill>
                <a:latin typeface="Times New Roman" panose="02020603050405020304" pitchFamily="18" charset="0"/>
                <a:cs typeface="Times New Roman" panose="02020603050405020304" pitchFamily="18" charset="0"/>
              </a:rPr>
              <a:t>Community Presentation</a:t>
            </a:r>
          </a:p>
          <a:p>
            <a:r>
              <a:rPr lang="en-US" sz="3600" b="1" dirty="0" smtClean="0">
                <a:solidFill>
                  <a:schemeClr val="tx1"/>
                </a:solidFill>
                <a:latin typeface="Times New Roman" panose="02020603050405020304" pitchFamily="18" charset="0"/>
                <a:cs typeface="Times New Roman" panose="02020603050405020304" pitchFamily="18" charset="0"/>
              </a:rPr>
              <a:t>Type “A” Water </a:t>
            </a:r>
            <a:r>
              <a:rPr lang="en-US" sz="3600" b="1" dirty="0" err="1" smtClean="0">
                <a:solidFill>
                  <a:schemeClr val="tx1"/>
                </a:solidFill>
                <a:latin typeface="Times New Roman" panose="02020603050405020304" pitchFamily="18" charset="0"/>
                <a:cs typeface="Times New Roman" panose="02020603050405020304" pitchFamily="18" charset="0"/>
              </a:rPr>
              <a:t>Licence</a:t>
            </a:r>
            <a:r>
              <a:rPr lang="en-US" sz="3600" b="1" dirty="0" smtClean="0">
                <a:solidFill>
                  <a:schemeClr val="tx1"/>
                </a:solidFill>
                <a:latin typeface="Times New Roman" panose="02020603050405020304" pitchFamily="18" charset="0"/>
                <a:cs typeface="Times New Roman" panose="02020603050405020304" pitchFamily="18" charset="0"/>
              </a:rPr>
              <a:t> 3AM-GRA1015</a:t>
            </a:r>
          </a:p>
          <a:p>
            <a:r>
              <a:rPr lang="en-US" sz="3600" b="1" dirty="0" smtClean="0">
                <a:solidFill>
                  <a:schemeClr val="tx1"/>
                </a:solidFill>
                <a:latin typeface="Times New Roman" panose="02020603050405020304" pitchFamily="18" charset="0"/>
                <a:cs typeface="Times New Roman" panose="02020603050405020304" pitchFamily="18" charset="0"/>
              </a:rPr>
              <a:t>Amendment Application</a:t>
            </a:r>
          </a:p>
          <a:p>
            <a:r>
              <a:rPr lang="en-US" sz="3600" b="1" dirty="0">
                <a:solidFill>
                  <a:schemeClr val="tx1"/>
                </a:solidFill>
                <a:latin typeface="Times New Roman" panose="02020603050405020304" pitchFamily="18" charset="0"/>
                <a:cs typeface="Times New Roman" panose="02020603050405020304" pitchFamily="18" charset="0"/>
              </a:rPr>
              <a:t>f</a:t>
            </a:r>
            <a:r>
              <a:rPr lang="en-US" sz="3600" b="1" dirty="0" smtClean="0">
                <a:solidFill>
                  <a:schemeClr val="tx1"/>
                </a:solidFill>
                <a:latin typeface="Times New Roman" panose="02020603050405020304" pitchFamily="18" charset="0"/>
                <a:cs typeface="Times New Roman" panose="02020603050405020304" pitchFamily="18" charset="0"/>
              </a:rPr>
              <a:t>or </a:t>
            </a:r>
          </a:p>
          <a:p>
            <a:r>
              <a:rPr lang="en-US" sz="3600" b="1" dirty="0">
                <a:solidFill>
                  <a:schemeClr val="tx1"/>
                </a:solidFill>
                <a:latin typeface="Times New Roman" panose="02020603050405020304" pitchFamily="18" charset="0"/>
                <a:cs typeface="Times New Roman" panose="02020603050405020304" pitchFamily="18" charset="0"/>
              </a:rPr>
              <a:t>Hamlet of Rankin Inlet</a:t>
            </a:r>
          </a:p>
          <a:p>
            <a:r>
              <a:rPr lang="en-US" sz="3600" b="1" dirty="0" smtClean="0">
                <a:solidFill>
                  <a:schemeClr val="tx1"/>
                </a:solidFill>
                <a:latin typeface="Times New Roman" panose="02020603050405020304" pitchFamily="18" charset="0"/>
                <a:cs typeface="Times New Roman" panose="02020603050405020304" pitchFamily="18" charset="0"/>
              </a:rPr>
              <a:t>Government of Nunavut, Community and Government Services (GN-CGS) </a:t>
            </a:r>
          </a:p>
          <a:p>
            <a:endParaRPr lang="en-US" sz="3600" b="1" dirty="0">
              <a:solidFill>
                <a:schemeClr val="tx1"/>
              </a:solidFill>
              <a:latin typeface="Times New Roman" panose="02020603050405020304" pitchFamily="18" charset="0"/>
              <a:cs typeface="Times New Roman" panose="02020603050405020304" pitchFamily="18" charset="0"/>
            </a:endParaRPr>
          </a:p>
        </p:txBody>
      </p:sp>
      <p:sp>
        <p:nvSpPr>
          <p:cNvPr id="15" name="Footer Placeholder 10"/>
          <p:cNvSpPr>
            <a:spLocks noGrp="1"/>
          </p:cNvSpPr>
          <p:nvPr>
            <p:ph type="ftr" sz="quarter" idx="11"/>
          </p:nvPr>
        </p:nvSpPr>
        <p:spPr>
          <a:xfrm>
            <a:off x="2667000" y="6492875"/>
            <a:ext cx="3962400" cy="365125"/>
          </a:xfrm>
        </p:spPr>
        <p:txBody>
          <a:bodyPr/>
          <a:lstStyle/>
          <a:p>
            <a:r>
              <a:rPr lang="en-US" dirty="0" smtClean="0">
                <a:solidFill>
                  <a:schemeClr val="tx1"/>
                </a:solidFill>
                <a:latin typeface="Times New Roman" pitchFamily="18" charset="0"/>
                <a:cs typeface="Times New Roman" pitchFamily="18" charset="0"/>
              </a:rPr>
              <a:t> Community Session – January 14, 2014</a:t>
            </a:r>
            <a:endParaRPr lang="en-US"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35579984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Footer Placeholder 10"/>
          <p:cNvSpPr txBox="1">
            <a:spLocks/>
          </p:cNvSpPr>
          <p:nvPr/>
        </p:nvSpPr>
        <p:spPr>
          <a:xfrm>
            <a:off x="2667000" y="6492875"/>
            <a:ext cx="39624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smtClean="0">
                <a:solidFill>
                  <a:schemeClr val="tx1"/>
                </a:solidFill>
                <a:latin typeface="Times New Roman" pitchFamily="18" charset="0"/>
                <a:cs typeface="Times New Roman" pitchFamily="18" charset="0"/>
              </a:rPr>
              <a:t> Community Session – January 14, 2014</a:t>
            </a:r>
            <a:endParaRPr lang="en-US" dirty="0">
              <a:solidFill>
                <a:schemeClr val="tx1"/>
              </a:solidFill>
              <a:latin typeface="Times New Roman" pitchFamily="18" charset="0"/>
              <a:cs typeface="Times New Roman" pitchFamily="18" charset="0"/>
            </a:endParaRPr>
          </a:p>
        </p:txBody>
      </p:sp>
      <p:sp>
        <p:nvSpPr>
          <p:cNvPr id="13" name="Title 1"/>
          <p:cNvSpPr txBox="1">
            <a:spLocks/>
          </p:cNvSpPr>
          <p:nvPr/>
        </p:nvSpPr>
        <p:spPr>
          <a:xfrm>
            <a:off x="614683" y="0"/>
            <a:ext cx="6700517" cy="102636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800" b="1" dirty="0" smtClean="0">
                <a:latin typeface="Times New Roman" panose="02020603050405020304" pitchFamily="18" charset="0"/>
                <a:cs typeface="Times New Roman" panose="02020603050405020304" pitchFamily="18" charset="0"/>
              </a:rPr>
              <a:t>NWB Type “A” Water Licensing Process</a:t>
            </a:r>
            <a:endParaRPr lang="en-US" sz="2800" b="1" dirty="0">
              <a:latin typeface="Times New Roman" panose="02020603050405020304" pitchFamily="18" charset="0"/>
              <a:cs typeface="Times New Roman" panose="02020603050405020304" pitchFamily="18" charset="0"/>
            </a:endParaRPr>
          </a:p>
        </p:txBody>
      </p:sp>
      <p:sp>
        <p:nvSpPr>
          <p:cNvPr id="16" name="Text Box 4"/>
          <p:cNvSpPr txBox="1">
            <a:spLocks noChangeArrowheads="1"/>
          </p:cNvSpPr>
          <p:nvPr/>
        </p:nvSpPr>
        <p:spPr bwMode="auto">
          <a:xfrm>
            <a:off x="706517" y="1143000"/>
            <a:ext cx="6278081" cy="1061864"/>
          </a:xfrm>
          <a:prstGeom prst="rect">
            <a:avLst/>
          </a:prstGeom>
          <a:solidFill>
            <a:srgbClr val="00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ctr"/>
            <a:r>
              <a:rPr lang="en-CA" sz="2000" dirty="0" smtClean="0">
                <a:latin typeface="Times New Roman" pitchFamily="18" charset="0"/>
                <a:cs typeface="Times New Roman" pitchFamily="18" charset="0"/>
              </a:rPr>
              <a:t>NWB </a:t>
            </a:r>
            <a:r>
              <a:rPr lang="en-CA" sz="2000" dirty="0">
                <a:latin typeface="Times New Roman" pitchFamily="18" charset="0"/>
                <a:cs typeface="Times New Roman" pitchFamily="18" charset="0"/>
              </a:rPr>
              <a:t>receives application and confirms classification of undertaking and type of </a:t>
            </a:r>
            <a:r>
              <a:rPr lang="en-CA" sz="2000" dirty="0" smtClean="0">
                <a:latin typeface="Times New Roman" pitchFamily="18" charset="0"/>
                <a:cs typeface="Times New Roman" pitchFamily="18" charset="0"/>
              </a:rPr>
              <a:t>licence (new/renewal/amendment) </a:t>
            </a:r>
            <a:r>
              <a:rPr lang="en-CA" sz="2000" dirty="0">
                <a:latin typeface="Times New Roman" pitchFamily="18" charset="0"/>
                <a:cs typeface="Times New Roman" pitchFamily="18" charset="0"/>
              </a:rPr>
              <a:t>as type A.</a:t>
            </a:r>
            <a:endParaRPr lang="en-US" sz="2000" dirty="0">
              <a:latin typeface="Times New Roman" pitchFamily="18" charset="0"/>
              <a:cs typeface="Times New Roman" pitchFamily="18" charset="0"/>
            </a:endParaRPr>
          </a:p>
        </p:txBody>
      </p:sp>
      <p:sp>
        <p:nvSpPr>
          <p:cNvPr id="17" name="Line 5"/>
          <p:cNvSpPr>
            <a:spLocks noChangeShapeType="1"/>
          </p:cNvSpPr>
          <p:nvPr/>
        </p:nvSpPr>
        <p:spPr bwMode="auto">
          <a:xfrm>
            <a:off x="5334000" y="2253734"/>
            <a:ext cx="0" cy="641866"/>
          </a:xfrm>
          <a:prstGeom prst="line">
            <a:avLst/>
          </a:prstGeom>
          <a:noFill/>
          <a:ln w="50800">
            <a:solidFill>
              <a:schemeClr val="tx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 name="Text Box 6"/>
          <p:cNvSpPr txBox="1">
            <a:spLocks noChangeArrowheads="1"/>
          </p:cNvSpPr>
          <p:nvPr/>
        </p:nvSpPr>
        <p:spPr bwMode="auto">
          <a:xfrm>
            <a:off x="3466085" y="2905488"/>
            <a:ext cx="3520094" cy="720080"/>
          </a:xfrm>
          <a:prstGeom prst="rect">
            <a:avLst/>
          </a:prstGeom>
          <a:solidFill>
            <a:srgbClr val="00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cs typeface="Times New Roman" pitchFamily="18" charset="0"/>
              </a:rPr>
              <a:t>NWB conducts</a:t>
            </a:r>
            <a:r>
              <a:rPr kumimoji="0" lang="en-US" sz="2000" b="0" i="0" u="none" strike="noStrike" cap="none" normalizeH="0" dirty="0" smtClean="0">
                <a:ln>
                  <a:noFill/>
                </a:ln>
                <a:solidFill>
                  <a:schemeClr val="tx1"/>
                </a:solidFill>
                <a:effectLst/>
                <a:latin typeface="Times New Roman" pitchFamily="18" charset="0"/>
                <a:cs typeface="Times New Roman" pitchFamily="18" charset="0"/>
              </a:rPr>
              <a:t> concordance review</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19" name="Text Box 7"/>
          <p:cNvSpPr txBox="1">
            <a:spLocks noChangeArrowheads="1"/>
          </p:cNvSpPr>
          <p:nvPr/>
        </p:nvSpPr>
        <p:spPr bwMode="auto">
          <a:xfrm>
            <a:off x="706516" y="2677562"/>
            <a:ext cx="2057401" cy="1302089"/>
          </a:xfrm>
          <a:prstGeom prst="rect">
            <a:avLst/>
          </a:prstGeom>
          <a:solidFill>
            <a:srgbClr val="FF99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cs typeface="Times New Roman" pitchFamily="18" charset="0"/>
              </a:rPr>
              <a:t>If required, applicant provides additional information. </a:t>
            </a:r>
          </a:p>
        </p:txBody>
      </p:sp>
      <p:sp>
        <p:nvSpPr>
          <p:cNvPr id="20" name="Text Box 8"/>
          <p:cNvSpPr txBox="1">
            <a:spLocks noChangeArrowheads="1"/>
          </p:cNvSpPr>
          <p:nvPr/>
        </p:nvSpPr>
        <p:spPr bwMode="auto">
          <a:xfrm>
            <a:off x="3467351" y="4381811"/>
            <a:ext cx="3559316" cy="775381"/>
          </a:xfrm>
          <a:prstGeom prst="rect">
            <a:avLst/>
          </a:prstGeom>
          <a:solidFill>
            <a:srgbClr val="00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cs typeface="Times New Roman" pitchFamily="18" charset="0"/>
              </a:rPr>
              <a:t>NWB issues notice of application (minimum 30 days).</a:t>
            </a:r>
          </a:p>
        </p:txBody>
      </p:sp>
      <p:sp>
        <p:nvSpPr>
          <p:cNvPr id="21" name="Line 5"/>
          <p:cNvSpPr>
            <a:spLocks noChangeShapeType="1"/>
          </p:cNvSpPr>
          <p:nvPr/>
        </p:nvSpPr>
        <p:spPr bwMode="auto">
          <a:xfrm flipH="1">
            <a:off x="2819400" y="3140968"/>
            <a:ext cx="556315" cy="0"/>
          </a:xfrm>
          <a:prstGeom prst="line">
            <a:avLst/>
          </a:prstGeom>
          <a:noFill/>
          <a:ln w="50800">
            <a:solidFill>
              <a:schemeClr val="tx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 name="Line 5"/>
          <p:cNvSpPr>
            <a:spLocks noChangeShapeType="1"/>
          </p:cNvSpPr>
          <p:nvPr/>
        </p:nvSpPr>
        <p:spPr bwMode="auto">
          <a:xfrm>
            <a:off x="2873455" y="3423244"/>
            <a:ext cx="555545" cy="0"/>
          </a:xfrm>
          <a:prstGeom prst="line">
            <a:avLst/>
          </a:prstGeom>
          <a:noFill/>
          <a:ln w="50800">
            <a:solidFill>
              <a:schemeClr val="tx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3" name="Line 5"/>
          <p:cNvSpPr>
            <a:spLocks noChangeShapeType="1"/>
          </p:cNvSpPr>
          <p:nvPr/>
        </p:nvSpPr>
        <p:spPr bwMode="auto">
          <a:xfrm>
            <a:off x="5307168" y="3658718"/>
            <a:ext cx="0" cy="641866"/>
          </a:xfrm>
          <a:prstGeom prst="line">
            <a:avLst/>
          </a:prstGeom>
          <a:noFill/>
          <a:ln w="50800">
            <a:solidFill>
              <a:schemeClr val="tx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 name="Line 5"/>
          <p:cNvSpPr>
            <a:spLocks noChangeShapeType="1"/>
          </p:cNvSpPr>
          <p:nvPr/>
        </p:nvSpPr>
        <p:spPr bwMode="auto">
          <a:xfrm>
            <a:off x="6745757" y="5255873"/>
            <a:ext cx="0" cy="641866"/>
          </a:xfrm>
          <a:prstGeom prst="line">
            <a:avLst/>
          </a:prstGeom>
          <a:noFill/>
          <a:ln w="50800">
            <a:solidFill>
              <a:schemeClr val="bg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74422286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Footer Placeholder 10"/>
          <p:cNvSpPr txBox="1">
            <a:spLocks/>
          </p:cNvSpPr>
          <p:nvPr/>
        </p:nvSpPr>
        <p:spPr>
          <a:xfrm>
            <a:off x="2667000" y="6492875"/>
            <a:ext cx="39624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smtClean="0">
                <a:solidFill>
                  <a:schemeClr val="tx1"/>
                </a:solidFill>
                <a:latin typeface="Times New Roman" pitchFamily="18" charset="0"/>
                <a:cs typeface="Times New Roman" pitchFamily="18" charset="0"/>
              </a:rPr>
              <a:t> Community Session – January 14, 2014</a:t>
            </a:r>
            <a:endParaRPr lang="en-US" dirty="0">
              <a:solidFill>
                <a:schemeClr val="tx1"/>
              </a:solidFill>
              <a:latin typeface="Times New Roman" pitchFamily="18" charset="0"/>
              <a:cs typeface="Times New Roman" pitchFamily="18" charset="0"/>
            </a:endParaRPr>
          </a:p>
        </p:txBody>
      </p:sp>
      <p:sp>
        <p:nvSpPr>
          <p:cNvPr id="12" name="Rectangle 2"/>
          <p:cNvSpPr>
            <a:spLocks noChangeArrowheads="1"/>
          </p:cNvSpPr>
          <p:nvPr/>
        </p:nvSpPr>
        <p:spPr bwMode="auto">
          <a:xfrm>
            <a:off x="685801" y="762000"/>
            <a:ext cx="6324599" cy="5109673"/>
          </a:xfrm>
          <a:prstGeom prst="rect">
            <a:avLst/>
          </a:prstGeom>
          <a:solidFill>
            <a:schemeClr val="bg1">
              <a:lumMod val="50000"/>
            </a:schemeClr>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3" name="Text Box 4"/>
          <p:cNvSpPr txBox="1">
            <a:spLocks noChangeArrowheads="1"/>
          </p:cNvSpPr>
          <p:nvPr/>
        </p:nvSpPr>
        <p:spPr bwMode="auto">
          <a:xfrm>
            <a:off x="1143001" y="2286000"/>
            <a:ext cx="2895149" cy="674723"/>
          </a:xfrm>
          <a:prstGeom prst="rect">
            <a:avLst/>
          </a:prstGeom>
          <a:solidFill>
            <a:srgbClr val="00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ctr"/>
            <a:r>
              <a:rPr lang="en-CA" sz="2000" dirty="0">
                <a:solidFill>
                  <a:srgbClr val="FF0000"/>
                </a:solidFill>
                <a:latin typeface="Times New Roman" pitchFamily="18" charset="0"/>
                <a:cs typeface="Times New Roman" pitchFamily="18" charset="0"/>
              </a:rPr>
              <a:t>NWB holds </a:t>
            </a:r>
            <a:r>
              <a:rPr lang="en-CA" sz="2000" dirty="0" smtClean="0">
                <a:solidFill>
                  <a:srgbClr val="FF0000"/>
                </a:solidFill>
                <a:latin typeface="Times New Roman" pitchFamily="18" charset="0"/>
                <a:cs typeface="Times New Roman" pitchFamily="18" charset="0"/>
              </a:rPr>
              <a:t>TM </a:t>
            </a:r>
            <a:r>
              <a:rPr lang="en-CA" sz="2000" dirty="0">
                <a:solidFill>
                  <a:srgbClr val="FF0000"/>
                </a:solidFill>
                <a:latin typeface="Times New Roman" pitchFamily="18" charset="0"/>
                <a:cs typeface="Times New Roman" pitchFamily="18" charset="0"/>
              </a:rPr>
              <a:t>and </a:t>
            </a:r>
            <a:r>
              <a:rPr lang="en-CA" sz="2000" dirty="0" smtClean="0">
                <a:solidFill>
                  <a:srgbClr val="FF0000"/>
                </a:solidFill>
                <a:latin typeface="Times New Roman" pitchFamily="18" charset="0"/>
                <a:cs typeface="Times New Roman" pitchFamily="18" charset="0"/>
              </a:rPr>
              <a:t>PHC</a:t>
            </a:r>
            <a:endParaRPr lang="en-US" sz="2000" dirty="0">
              <a:solidFill>
                <a:srgbClr val="FF0000"/>
              </a:solidFill>
            </a:endParaRPr>
          </a:p>
        </p:txBody>
      </p:sp>
      <p:sp>
        <p:nvSpPr>
          <p:cNvPr id="14" name="Text Box 5"/>
          <p:cNvSpPr txBox="1">
            <a:spLocks noChangeArrowheads="1"/>
          </p:cNvSpPr>
          <p:nvPr/>
        </p:nvSpPr>
        <p:spPr bwMode="auto">
          <a:xfrm>
            <a:off x="1143001" y="4495800"/>
            <a:ext cx="2892380" cy="949006"/>
          </a:xfrm>
          <a:prstGeom prst="rect">
            <a:avLst/>
          </a:prstGeom>
          <a:solidFill>
            <a:srgbClr val="00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ctr"/>
            <a:r>
              <a:rPr lang="en-CA" sz="2000" dirty="0">
                <a:latin typeface="Times New Roman" pitchFamily="18" charset="0"/>
                <a:cs typeface="Times New Roman" pitchFamily="18" charset="0"/>
              </a:rPr>
              <a:t>NWB issues notice of </a:t>
            </a:r>
            <a:r>
              <a:rPr lang="en-CA" sz="2000" dirty="0" smtClean="0">
                <a:latin typeface="Times New Roman" pitchFamily="18" charset="0"/>
                <a:cs typeface="Times New Roman" pitchFamily="18" charset="0"/>
              </a:rPr>
              <a:t>Public Hearing </a:t>
            </a:r>
            <a:r>
              <a:rPr lang="en-CA" sz="2000" dirty="0">
                <a:latin typeface="Times New Roman" pitchFamily="18" charset="0"/>
                <a:cs typeface="Times New Roman" pitchFamily="18" charset="0"/>
              </a:rPr>
              <a:t>(minimum 60 days). </a:t>
            </a:r>
            <a:endParaRPr lang="en-US" sz="2000" dirty="0">
              <a:latin typeface="Times New Roman" pitchFamily="18" charset="0"/>
              <a:cs typeface="Times New Roman" pitchFamily="18" charset="0"/>
            </a:endParaRPr>
          </a:p>
        </p:txBody>
      </p:sp>
      <p:sp>
        <p:nvSpPr>
          <p:cNvPr id="15" name="Text Box 6"/>
          <p:cNvSpPr txBox="1">
            <a:spLocks noChangeArrowheads="1"/>
          </p:cNvSpPr>
          <p:nvPr/>
        </p:nvSpPr>
        <p:spPr bwMode="auto">
          <a:xfrm>
            <a:off x="4628203" y="1344463"/>
            <a:ext cx="2153598" cy="1322537"/>
          </a:xfrm>
          <a:prstGeom prst="rect">
            <a:avLst/>
          </a:prstGeom>
          <a:solidFill>
            <a:srgbClr val="FF9900"/>
          </a:solidFill>
          <a:ln w="9525" algn="ctr">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cs typeface="Times New Roman" pitchFamily="18" charset="0"/>
              </a:rPr>
              <a:t>If required, applicant</a:t>
            </a:r>
            <a:r>
              <a:rPr kumimoji="0" lang="en-US" sz="2000" b="0" i="0" u="none" strike="noStrike" cap="none" normalizeH="0" dirty="0" smtClean="0">
                <a:ln>
                  <a:noFill/>
                </a:ln>
                <a:solidFill>
                  <a:schemeClr val="tx1"/>
                </a:solidFill>
                <a:effectLst/>
                <a:latin typeface="Times New Roman" pitchFamily="18" charset="0"/>
                <a:cs typeface="Times New Roman" pitchFamily="18" charset="0"/>
              </a:rPr>
              <a:t> </a:t>
            </a:r>
            <a:r>
              <a:rPr kumimoji="0" lang="en-US" sz="2000" b="0" i="0" u="none" strike="noStrike" cap="none" normalizeH="0" baseline="0" dirty="0" smtClean="0">
                <a:ln>
                  <a:noFill/>
                </a:ln>
                <a:solidFill>
                  <a:schemeClr val="tx1"/>
                </a:solidFill>
                <a:effectLst/>
                <a:latin typeface="Times New Roman" pitchFamily="18" charset="0"/>
                <a:cs typeface="Times New Roman" pitchFamily="18" charset="0"/>
              </a:rPr>
              <a:t>provides additional information</a:t>
            </a:r>
          </a:p>
        </p:txBody>
      </p:sp>
      <p:sp>
        <p:nvSpPr>
          <p:cNvPr id="16" name="Text Box 7"/>
          <p:cNvSpPr txBox="1">
            <a:spLocks noChangeArrowheads="1"/>
          </p:cNvSpPr>
          <p:nvPr/>
        </p:nvSpPr>
        <p:spPr bwMode="auto">
          <a:xfrm>
            <a:off x="4628203" y="3653507"/>
            <a:ext cx="2153598" cy="1299493"/>
          </a:xfrm>
          <a:prstGeom prst="rect">
            <a:avLst/>
          </a:prstGeom>
          <a:solidFill>
            <a:srgbClr val="FF9900"/>
          </a:solidFill>
          <a:ln w="9525" algn="ctr">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p>
            <a:pPr algn="ctr" fontAlgn="base">
              <a:spcBef>
                <a:spcPct val="0"/>
              </a:spcBef>
              <a:spcAft>
                <a:spcPts val="1000"/>
              </a:spcAft>
            </a:pPr>
            <a:r>
              <a:rPr lang="en-CA" sz="2000" dirty="0">
                <a:latin typeface="Times New Roman" pitchFamily="18" charset="0"/>
                <a:cs typeface="Times New Roman" pitchFamily="18" charset="0"/>
              </a:rPr>
              <a:t>If directed in PHC decision, applicant provides additional information. </a:t>
            </a:r>
            <a:endParaRPr lang="en-US" sz="2000" dirty="0">
              <a:latin typeface="Times New Roman" pitchFamily="18" charset="0"/>
              <a:cs typeface="Times New Roman" pitchFamily="18" charset="0"/>
            </a:endParaRPr>
          </a:p>
        </p:txBody>
      </p:sp>
      <p:sp>
        <p:nvSpPr>
          <p:cNvPr id="17" name="Line 5"/>
          <p:cNvSpPr>
            <a:spLocks noChangeShapeType="1"/>
          </p:cNvSpPr>
          <p:nvPr/>
        </p:nvSpPr>
        <p:spPr bwMode="auto">
          <a:xfrm>
            <a:off x="2590801" y="1828800"/>
            <a:ext cx="0" cy="458380"/>
          </a:xfrm>
          <a:prstGeom prst="line">
            <a:avLst/>
          </a:prstGeom>
          <a:noFill/>
          <a:ln w="50800">
            <a:solidFill>
              <a:schemeClr val="bg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 name="Line 5"/>
          <p:cNvSpPr>
            <a:spLocks noChangeShapeType="1"/>
          </p:cNvSpPr>
          <p:nvPr/>
        </p:nvSpPr>
        <p:spPr bwMode="auto">
          <a:xfrm>
            <a:off x="2590801" y="2971800"/>
            <a:ext cx="7041" cy="470487"/>
          </a:xfrm>
          <a:prstGeom prst="line">
            <a:avLst/>
          </a:prstGeom>
          <a:noFill/>
          <a:ln w="50800">
            <a:solidFill>
              <a:schemeClr val="bg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 name="Line 5"/>
          <p:cNvSpPr>
            <a:spLocks noChangeShapeType="1"/>
          </p:cNvSpPr>
          <p:nvPr/>
        </p:nvSpPr>
        <p:spPr bwMode="auto">
          <a:xfrm flipV="1">
            <a:off x="762001" y="2590800"/>
            <a:ext cx="310317" cy="10661"/>
          </a:xfrm>
          <a:prstGeom prst="line">
            <a:avLst/>
          </a:prstGeom>
          <a:noFill/>
          <a:ln w="50800">
            <a:solidFill>
              <a:schemeClr val="bg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 name="Line 5"/>
          <p:cNvSpPr>
            <a:spLocks noChangeShapeType="1"/>
          </p:cNvSpPr>
          <p:nvPr/>
        </p:nvSpPr>
        <p:spPr bwMode="auto">
          <a:xfrm>
            <a:off x="2743201" y="4191000"/>
            <a:ext cx="1818976" cy="0"/>
          </a:xfrm>
          <a:prstGeom prst="line">
            <a:avLst/>
          </a:prstGeom>
          <a:noFill/>
          <a:ln w="50800">
            <a:solidFill>
              <a:schemeClr val="bg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 name="Text Box 4"/>
          <p:cNvSpPr txBox="1">
            <a:spLocks noChangeArrowheads="1"/>
          </p:cNvSpPr>
          <p:nvPr/>
        </p:nvSpPr>
        <p:spPr bwMode="auto">
          <a:xfrm>
            <a:off x="1143001" y="3429000"/>
            <a:ext cx="2892380" cy="624944"/>
          </a:xfrm>
          <a:prstGeom prst="rect">
            <a:avLst/>
          </a:prstGeom>
          <a:solidFill>
            <a:srgbClr val="00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ctr"/>
            <a:r>
              <a:rPr lang="en-CA" sz="2000" dirty="0" smtClean="0">
                <a:latin typeface="Times New Roman" pitchFamily="18" charset="0"/>
                <a:cs typeface="Times New Roman" pitchFamily="18" charset="0"/>
              </a:rPr>
              <a:t>NWB Issues PHC Decision</a:t>
            </a:r>
            <a:endParaRPr lang="en-US" sz="2000" dirty="0"/>
          </a:p>
        </p:txBody>
      </p:sp>
      <p:sp>
        <p:nvSpPr>
          <p:cNvPr id="22" name="Line 5"/>
          <p:cNvSpPr>
            <a:spLocks noChangeShapeType="1"/>
          </p:cNvSpPr>
          <p:nvPr/>
        </p:nvSpPr>
        <p:spPr bwMode="auto">
          <a:xfrm>
            <a:off x="2597842" y="5486400"/>
            <a:ext cx="0" cy="381000"/>
          </a:xfrm>
          <a:prstGeom prst="line">
            <a:avLst/>
          </a:prstGeom>
          <a:noFill/>
          <a:ln w="50800">
            <a:solidFill>
              <a:schemeClr val="bg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3" name="Line 5"/>
          <p:cNvSpPr>
            <a:spLocks noChangeShapeType="1"/>
          </p:cNvSpPr>
          <p:nvPr/>
        </p:nvSpPr>
        <p:spPr bwMode="auto">
          <a:xfrm flipH="1">
            <a:off x="4114801" y="1676400"/>
            <a:ext cx="415789" cy="0"/>
          </a:xfrm>
          <a:prstGeom prst="line">
            <a:avLst/>
          </a:prstGeom>
          <a:noFill/>
          <a:ln w="50800">
            <a:solidFill>
              <a:schemeClr val="bg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 name="Line 5"/>
          <p:cNvSpPr>
            <a:spLocks noChangeShapeType="1"/>
          </p:cNvSpPr>
          <p:nvPr/>
        </p:nvSpPr>
        <p:spPr bwMode="auto">
          <a:xfrm>
            <a:off x="4191001" y="1447800"/>
            <a:ext cx="394469" cy="0"/>
          </a:xfrm>
          <a:prstGeom prst="line">
            <a:avLst/>
          </a:prstGeom>
          <a:noFill/>
          <a:ln w="50800">
            <a:solidFill>
              <a:schemeClr val="bg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5" name="Line 5"/>
          <p:cNvSpPr>
            <a:spLocks noChangeShapeType="1"/>
          </p:cNvSpPr>
          <p:nvPr/>
        </p:nvSpPr>
        <p:spPr bwMode="auto">
          <a:xfrm flipH="1" flipV="1">
            <a:off x="2743201" y="4343400"/>
            <a:ext cx="1786598" cy="0"/>
          </a:xfrm>
          <a:prstGeom prst="line">
            <a:avLst/>
          </a:prstGeom>
          <a:noFill/>
          <a:ln w="50800">
            <a:solidFill>
              <a:schemeClr val="bg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6" name="Line 5"/>
          <p:cNvSpPr>
            <a:spLocks noChangeShapeType="1"/>
          </p:cNvSpPr>
          <p:nvPr/>
        </p:nvSpPr>
        <p:spPr bwMode="auto">
          <a:xfrm>
            <a:off x="2590801" y="838200"/>
            <a:ext cx="0" cy="305783"/>
          </a:xfrm>
          <a:prstGeom prst="line">
            <a:avLst/>
          </a:prstGeom>
          <a:noFill/>
          <a:ln w="50800">
            <a:solidFill>
              <a:schemeClr val="bg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 name="Text Box 3"/>
          <p:cNvSpPr txBox="1">
            <a:spLocks noChangeArrowheads="1"/>
          </p:cNvSpPr>
          <p:nvPr/>
        </p:nvSpPr>
        <p:spPr bwMode="auto">
          <a:xfrm>
            <a:off x="1143001" y="1143000"/>
            <a:ext cx="2908184" cy="667749"/>
          </a:xfrm>
          <a:prstGeom prst="rect">
            <a:avLst/>
          </a:prstGeom>
          <a:solidFill>
            <a:srgbClr val="CC99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ctr" fontAlgn="base">
              <a:spcBef>
                <a:spcPct val="0"/>
              </a:spcBef>
              <a:spcAft>
                <a:spcPts val="1000"/>
              </a:spcAft>
            </a:pPr>
            <a:r>
              <a:rPr lang="en-CA" dirty="0">
                <a:latin typeface="Times New Roman" pitchFamily="18" charset="0"/>
                <a:cs typeface="Times New Roman" pitchFamily="18" charset="0"/>
              </a:rPr>
              <a:t>Parties submit written </a:t>
            </a:r>
            <a:r>
              <a:rPr lang="en-CA" dirty="0" smtClean="0">
                <a:latin typeface="Times New Roman" pitchFamily="18" charset="0"/>
                <a:cs typeface="Times New Roman" pitchFamily="18" charset="0"/>
              </a:rPr>
              <a:t>representations</a:t>
            </a:r>
            <a:endParaRPr lang="en-US" dirty="0">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900" b="0" i="0" u="none" strike="noStrike" cap="none" normalizeH="0" baseline="0" dirty="0" smtClean="0">
                <a:ln>
                  <a:noFill/>
                </a:ln>
                <a:solidFill>
                  <a:schemeClr val="tx1"/>
                </a:solidFill>
                <a:effectLst/>
                <a:latin typeface="Arial" pitchFamily="34" charset="0"/>
                <a:cs typeface="Arial" pitchFamily="34" charset="0"/>
              </a:rPr>
              <a:t>.</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8" name="Title 1"/>
          <p:cNvSpPr txBox="1">
            <a:spLocks/>
          </p:cNvSpPr>
          <p:nvPr/>
        </p:nvSpPr>
        <p:spPr>
          <a:xfrm>
            <a:off x="609600" y="-76200"/>
            <a:ext cx="7081517" cy="873967"/>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800" b="1" dirty="0" smtClean="0">
                <a:latin typeface="Times New Roman" panose="02020603050405020304" pitchFamily="18" charset="0"/>
                <a:cs typeface="Times New Roman" panose="02020603050405020304" pitchFamily="18" charset="0"/>
              </a:rPr>
              <a:t>NWB Type “A” Water Licensing Process</a:t>
            </a:r>
            <a:endParaRPr lang="en-US" sz="2800" b="1" dirty="0">
              <a:latin typeface="Times New Roman" panose="02020603050405020304" pitchFamily="18" charset="0"/>
              <a:cs typeface="Times New Roman" panose="02020603050405020304" pitchFamily="18" charset="0"/>
            </a:endParaRPr>
          </a:p>
        </p:txBody>
      </p:sp>
      <p:sp>
        <p:nvSpPr>
          <p:cNvPr id="31" name="Line 5"/>
          <p:cNvSpPr>
            <a:spLocks noChangeShapeType="1"/>
          </p:cNvSpPr>
          <p:nvPr/>
        </p:nvSpPr>
        <p:spPr bwMode="auto">
          <a:xfrm>
            <a:off x="2590800" y="4053944"/>
            <a:ext cx="0" cy="441856"/>
          </a:xfrm>
          <a:prstGeom prst="line">
            <a:avLst/>
          </a:prstGeom>
          <a:noFill/>
          <a:ln w="50800">
            <a:solidFill>
              <a:schemeClr val="bg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1349966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Footer Placeholder 10"/>
          <p:cNvSpPr txBox="1">
            <a:spLocks/>
          </p:cNvSpPr>
          <p:nvPr/>
        </p:nvSpPr>
        <p:spPr>
          <a:xfrm>
            <a:off x="2667000" y="6492875"/>
            <a:ext cx="39624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smtClean="0">
                <a:solidFill>
                  <a:schemeClr val="tx1"/>
                </a:solidFill>
                <a:latin typeface="Times New Roman" pitchFamily="18" charset="0"/>
                <a:cs typeface="Times New Roman" pitchFamily="18" charset="0"/>
              </a:rPr>
              <a:t> Community Session – January 14, 2014</a:t>
            </a:r>
            <a:endParaRPr lang="en-US" dirty="0">
              <a:solidFill>
                <a:schemeClr val="tx1"/>
              </a:solidFill>
              <a:latin typeface="Times New Roman" pitchFamily="18" charset="0"/>
              <a:cs typeface="Times New Roman" pitchFamily="18" charset="0"/>
            </a:endParaRPr>
          </a:p>
        </p:txBody>
      </p:sp>
      <p:sp>
        <p:nvSpPr>
          <p:cNvPr id="11" name="Title 1"/>
          <p:cNvSpPr txBox="1">
            <a:spLocks/>
          </p:cNvSpPr>
          <p:nvPr/>
        </p:nvSpPr>
        <p:spPr>
          <a:xfrm>
            <a:off x="614683" y="-76201"/>
            <a:ext cx="7081517" cy="873967"/>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800" b="1" dirty="0" smtClean="0">
                <a:latin typeface="Times New Roman" panose="02020603050405020304" pitchFamily="18" charset="0"/>
                <a:cs typeface="Times New Roman" panose="02020603050405020304" pitchFamily="18" charset="0"/>
              </a:rPr>
              <a:t>NWB Type “A” Water Licensing Process</a:t>
            </a:r>
            <a:endParaRPr lang="en-US" sz="2800" b="1" dirty="0">
              <a:latin typeface="Times New Roman" panose="02020603050405020304" pitchFamily="18" charset="0"/>
              <a:cs typeface="Times New Roman" panose="02020603050405020304" pitchFamily="18" charset="0"/>
            </a:endParaRPr>
          </a:p>
        </p:txBody>
      </p:sp>
      <p:grpSp>
        <p:nvGrpSpPr>
          <p:cNvPr id="12" name="Group 11"/>
          <p:cNvGrpSpPr/>
          <p:nvPr/>
        </p:nvGrpSpPr>
        <p:grpSpPr>
          <a:xfrm>
            <a:off x="544272" y="823157"/>
            <a:ext cx="6780212" cy="5044243"/>
            <a:chOff x="2135188" y="1026825"/>
            <a:chExt cx="6679213" cy="5044243"/>
          </a:xfrm>
          <a:effectLst>
            <a:outerShdw blurRad="50800" dist="50800" dir="5400000" algn="ctr" rotWithShape="0">
              <a:schemeClr val="bg1"/>
            </a:outerShdw>
          </a:effectLst>
        </p:grpSpPr>
        <p:sp>
          <p:nvSpPr>
            <p:cNvPr id="13" name="Text Box 2"/>
            <p:cNvSpPr txBox="1">
              <a:spLocks noChangeArrowheads="1"/>
            </p:cNvSpPr>
            <p:nvPr/>
          </p:nvSpPr>
          <p:spPr bwMode="auto">
            <a:xfrm>
              <a:off x="3094418" y="1026825"/>
              <a:ext cx="4680520" cy="396043"/>
            </a:xfrm>
            <a:prstGeom prst="rect">
              <a:avLst/>
            </a:prstGeom>
            <a:solidFill>
              <a:srgbClr val="CC99FF"/>
            </a:solidFill>
            <a:ln w="9525">
              <a:solidFill>
                <a:schemeClr val="tx1"/>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cs typeface="Times New Roman" pitchFamily="18" charset="0"/>
                </a:rPr>
                <a:t>Parties exchange written interventions.</a:t>
              </a:r>
            </a:p>
          </p:txBody>
        </p:sp>
        <p:sp>
          <p:nvSpPr>
            <p:cNvPr id="14" name="Text Box 3"/>
            <p:cNvSpPr txBox="1">
              <a:spLocks noChangeArrowheads="1"/>
            </p:cNvSpPr>
            <p:nvPr/>
          </p:nvSpPr>
          <p:spPr bwMode="auto">
            <a:xfrm>
              <a:off x="3114388" y="1685129"/>
              <a:ext cx="4648989" cy="375719"/>
            </a:xfrm>
            <a:prstGeom prst="rect">
              <a:avLst/>
            </a:prstGeom>
            <a:solidFill>
              <a:srgbClr val="CC99FF"/>
            </a:solidFill>
            <a:ln w="9525">
              <a:solidFill>
                <a:schemeClr val="tx1"/>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cs typeface="Times New Roman" pitchFamily="18" charset="0"/>
                </a:rPr>
                <a:t>Parties prepare for Public </a:t>
              </a:r>
              <a:r>
                <a:rPr lang="en-US" sz="2000" dirty="0">
                  <a:latin typeface="Times New Roman" pitchFamily="18" charset="0"/>
                  <a:cs typeface="Times New Roman" pitchFamily="18" charset="0"/>
                </a:rPr>
                <a:t>H</a:t>
              </a:r>
              <a:r>
                <a:rPr kumimoji="0" lang="en-US" sz="2000" b="0" i="0" u="none" strike="noStrike" cap="none" normalizeH="0" baseline="0" dirty="0" smtClean="0">
                  <a:ln>
                    <a:noFill/>
                  </a:ln>
                  <a:solidFill>
                    <a:schemeClr val="tx1"/>
                  </a:solidFill>
                  <a:effectLst/>
                  <a:latin typeface="Times New Roman" pitchFamily="18" charset="0"/>
                  <a:cs typeface="Times New Roman" pitchFamily="18" charset="0"/>
                </a:rPr>
                <a:t>earing.</a:t>
              </a:r>
            </a:p>
          </p:txBody>
        </p:sp>
        <p:sp>
          <p:nvSpPr>
            <p:cNvPr id="15" name="Rectangle 9"/>
            <p:cNvSpPr>
              <a:spLocks noChangeArrowheads="1"/>
            </p:cNvSpPr>
            <p:nvPr/>
          </p:nvSpPr>
          <p:spPr bwMode="auto">
            <a:xfrm>
              <a:off x="2135188" y="4516588"/>
              <a:ext cx="1446212" cy="1554480"/>
            </a:xfrm>
            <a:prstGeom prst="rect">
              <a:avLst/>
            </a:prstGeom>
            <a:solidFill>
              <a:srgbClr val="FF0000">
                <a:alpha val="70000"/>
              </a:srgbClr>
            </a:solidFill>
            <a:ln w="9525">
              <a:solidFill>
                <a:schemeClr val="tx1"/>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cs typeface="Times New Roman" pitchFamily="18" charset="0"/>
                </a:rPr>
                <a:t>Minister approves of the issuance of licence.</a:t>
              </a:r>
            </a:p>
          </p:txBody>
        </p:sp>
        <p:sp>
          <p:nvSpPr>
            <p:cNvPr id="16" name="Rectangle 10"/>
            <p:cNvSpPr>
              <a:spLocks noChangeArrowheads="1"/>
            </p:cNvSpPr>
            <p:nvPr/>
          </p:nvSpPr>
          <p:spPr bwMode="auto">
            <a:xfrm>
              <a:off x="3635896" y="4506542"/>
              <a:ext cx="1469504" cy="1554480"/>
            </a:xfrm>
            <a:prstGeom prst="rect">
              <a:avLst/>
            </a:prstGeom>
            <a:solidFill>
              <a:srgbClr val="FF0000">
                <a:alpha val="70000"/>
              </a:srgbClr>
            </a:solidFill>
            <a:ln w="9525">
              <a:solidFill>
                <a:schemeClr val="tx1"/>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cs typeface="Times New Roman" pitchFamily="18" charset="0"/>
                </a:rPr>
                <a:t>Minister does not approve of </a:t>
              </a:r>
              <a:r>
                <a:rPr lang="en-US" sz="2000" dirty="0" smtClean="0">
                  <a:latin typeface="Times New Roman" pitchFamily="18" charset="0"/>
                  <a:cs typeface="Times New Roman" pitchFamily="18" charset="0"/>
                </a:rPr>
                <a:t>the </a:t>
              </a:r>
              <a:r>
                <a:rPr kumimoji="0" lang="en-US" sz="2000" b="0" i="0" u="none" strike="noStrike" cap="none" normalizeH="0" baseline="0" dirty="0" smtClean="0">
                  <a:ln>
                    <a:noFill/>
                  </a:ln>
                  <a:solidFill>
                    <a:schemeClr val="tx1"/>
                  </a:solidFill>
                  <a:effectLst/>
                  <a:latin typeface="Times New Roman" pitchFamily="18" charset="0"/>
                  <a:cs typeface="Times New Roman" pitchFamily="18" charset="0"/>
                </a:rPr>
                <a:t>issuance of licence.</a:t>
              </a:r>
            </a:p>
          </p:txBody>
        </p:sp>
        <p:sp>
          <p:nvSpPr>
            <p:cNvPr id="17" name="Rectangle 11"/>
            <p:cNvSpPr>
              <a:spLocks noChangeArrowheads="1"/>
            </p:cNvSpPr>
            <p:nvPr/>
          </p:nvSpPr>
          <p:spPr bwMode="auto">
            <a:xfrm>
              <a:off x="5715000" y="4486253"/>
              <a:ext cx="1511032" cy="1554480"/>
            </a:xfrm>
            <a:prstGeom prst="rect">
              <a:avLst/>
            </a:prstGeom>
            <a:solidFill>
              <a:srgbClr val="FF0000">
                <a:alpha val="70000"/>
              </a:srgbClr>
            </a:solidFill>
            <a:ln w="9525">
              <a:solidFill>
                <a:schemeClr val="tx1"/>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cs typeface="Times New Roman" pitchFamily="18" charset="0"/>
                </a:rPr>
                <a:t>Minister approves of NWB decision.</a:t>
              </a:r>
            </a:p>
          </p:txBody>
        </p:sp>
        <p:sp>
          <p:nvSpPr>
            <p:cNvPr id="18" name="Rectangle 12"/>
            <p:cNvSpPr>
              <a:spLocks noChangeArrowheads="1"/>
            </p:cNvSpPr>
            <p:nvPr/>
          </p:nvSpPr>
          <p:spPr bwMode="auto">
            <a:xfrm>
              <a:off x="7380312" y="4466808"/>
              <a:ext cx="1434089" cy="1554480"/>
            </a:xfrm>
            <a:prstGeom prst="rect">
              <a:avLst/>
            </a:prstGeom>
            <a:solidFill>
              <a:srgbClr val="FF0000">
                <a:alpha val="70000"/>
              </a:srgbClr>
            </a:solidFill>
            <a:ln w="9525">
              <a:solidFill>
                <a:schemeClr val="tx1"/>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cs typeface="Times New Roman" pitchFamily="18" charset="0"/>
                </a:rPr>
                <a:t>Minister does not approve of NWB decision.</a:t>
              </a:r>
            </a:p>
          </p:txBody>
        </p:sp>
        <p:sp>
          <p:nvSpPr>
            <p:cNvPr id="19" name="Line 5"/>
            <p:cNvSpPr>
              <a:spLocks noChangeShapeType="1"/>
            </p:cNvSpPr>
            <p:nvPr/>
          </p:nvSpPr>
          <p:spPr bwMode="auto">
            <a:xfrm>
              <a:off x="2884273" y="4010869"/>
              <a:ext cx="7534" cy="475384"/>
            </a:xfrm>
            <a:prstGeom prst="line">
              <a:avLst/>
            </a:prstGeom>
            <a:noFill/>
            <a:ln w="50800">
              <a:solidFill>
                <a:schemeClr val="tx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 name="Line 5"/>
            <p:cNvSpPr>
              <a:spLocks noChangeShapeType="1"/>
            </p:cNvSpPr>
            <p:nvPr/>
          </p:nvSpPr>
          <p:spPr bwMode="auto">
            <a:xfrm>
              <a:off x="6787648" y="2696023"/>
              <a:ext cx="0" cy="305516"/>
            </a:xfrm>
            <a:prstGeom prst="line">
              <a:avLst/>
            </a:prstGeom>
            <a:noFill/>
            <a:ln w="50800">
              <a:solidFill>
                <a:schemeClr val="tx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 name="Line 5"/>
            <p:cNvSpPr>
              <a:spLocks noChangeShapeType="1"/>
            </p:cNvSpPr>
            <p:nvPr/>
          </p:nvSpPr>
          <p:spPr bwMode="auto">
            <a:xfrm>
              <a:off x="5296592" y="1422868"/>
              <a:ext cx="0" cy="234637"/>
            </a:xfrm>
            <a:prstGeom prst="line">
              <a:avLst/>
            </a:prstGeom>
            <a:noFill/>
            <a:ln w="50800">
              <a:solidFill>
                <a:schemeClr val="tx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 name="Line 5"/>
            <p:cNvSpPr>
              <a:spLocks noChangeShapeType="1"/>
            </p:cNvSpPr>
            <p:nvPr/>
          </p:nvSpPr>
          <p:spPr bwMode="auto">
            <a:xfrm>
              <a:off x="3810000" y="2677562"/>
              <a:ext cx="0" cy="305516"/>
            </a:xfrm>
            <a:prstGeom prst="line">
              <a:avLst/>
            </a:prstGeom>
            <a:noFill/>
            <a:ln w="50800">
              <a:solidFill>
                <a:schemeClr val="tx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3" name="Text Box 4"/>
            <p:cNvSpPr txBox="1">
              <a:spLocks noChangeArrowheads="1"/>
            </p:cNvSpPr>
            <p:nvPr/>
          </p:nvSpPr>
          <p:spPr bwMode="auto">
            <a:xfrm>
              <a:off x="3443847" y="2314837"/>
              <a:ext cx="3759610" cy="381186"/>
            </a:xfrm>
            <a:prstGeom prst="rect">
              <a:avLst/>
            </a:prstGeom>
            <a:solidFill>
              <a:srgbClr val="00FFFF"/>
            </a:solidFill>
            <a:ln w="9525">
              <a:solidFill>
                <a:schemeClr val="tx1"/>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cs typeface="Times New Roman" pitchFamily="18" charset="0"/>
                </a:rPr>
                <a:t>NWB holds Public </a:t>
              </a:r>
              <a:r>
                <a:rPr lang="en-US" sz="2000" dirty="0">
                  <a:latin typeface="Times New Roman" pitchFamily="18" charset="0"/>
                  <a:cs typeface="Times New Roman" pitchFamily="18" charset="0"/>
                </a:rPr>
                <a:t>H</a:t>
              </a:r>
              <a:r>
                <a:rPr kumimoji="0" lang="en-US" sz="2000" b="0" i="0" u="none" strike="noStrike" cap="none" normalizeH="0" baseline="0" dirty="0" smtClean="0">
                  <a:ln>
                    <a:noFill/>
                  </a:ln>
                  <a:solidFill>
                    <a:schemeClr val="tx1"/>
                  </a:solidFill>
                  <a:effectLst/>
                  <a:latin typeface="Times New Roman" pitchFamily="18" charset="0"/>
                  <a:cs typeface="Times New Roman" pitchFamily="18" charset="0"/>
                </a:rPr>
                <a:t>earing.</a:t>
              </a:r>
            </a:p>
          </p:txBody>
        </p:sp>
        <p:sp>
          <p:nvSpPr>
            <p:cNvPr id="24" name="Line 5"/>
            <p:cNvSpPr>
              <a:spLocks noChangeShapeType="1"/>
            </p:cNvSpPr>
            <p:nvPr/>
          </p:nvSpPr>
          <p:spPr bwMode="auto">
            <a:xfrm>
              <a:off x="4302972" y="4035465"/>
              <a:ext cx="7534" cy="450788"/>
            </a:xfrm>
            <a:prstGeom prst="line">
              <a:avLst/>
            </a:prstGeom>
            <a:noFill/>
            <a:ln w="50800">
              <a:solidFill>
                <a:schemeClr val="tx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5" name="Line 5"/>
            <p:cNvSpPr>
              <a:spLocks noChangeShapeType="1"/>
            </p:cNvSpPr>
            <p:nvPr/>
          </p:nvSpPr>
          <p:spPr bwMode="auto">
            <a:xfrm>
              <a:off x="6487389" y="4005521"/>
              <a:ext cx="7534" cy="450788"/>
            </a:xfrm>
            <a:prstGeom prst="line">
              <a:avLst/>
            </a:prstGeom>
            <a:noFill/>
            <a:ln w="50800">
              <a:solidFill>
                <a:schemeClr val="tx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r>
                <a:rPr lang="en-US" dirty="0" smtClean="0"/>
                <a:t>  </a:t>
              </a:r>
              <a:endParaRPr lang="en-US" dirty="0"/>
            </a:p>
          </p:txBody>
        </p:sp>
        <p:sp>
          <p:nvSpPr>
            <p:cNvPr id="26" name="Line 5"/>
            <p:cNvSpPr>
              <a:spLocks noChangeShapeType="1"/>
            </p:cNvSpPr>
            <p:nvPr/>
          </p:nvSpPr>
          <p:spPr bwMode="auto">
            <a:xfrm>
              <a:off x="8056218" y="4003835"/>
              <a:ext cx="7534" cy="450788"/>
            </a:xfrm>
            <a:prstGeom prst="line">
              <a:avLst/>
            </a:prstGeom>
            <a:noFill/>
            <a:ln w="50800">
              <a:solidFill>
                <a:schemeClr val="tx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 name="Text Box 6"/>
            <p:cNvSpPr txBox="1">
              <a:spLocks noChangeArrowheads="1"/>
            </p:cNvSpPr>
            <p:nvPr/>
          </p:nvSpPr>
          <p:spPr bwMode="auto">
            <a:xfrm>
              <a:off x="5715000" y="2996952"/>
              <a:ext cx="3099401" cy="1033803"/>
            </a:xfrm>
            <a:prstGeom prst="rect">
              <a:avLst/>
            </a:prstGeom>
            <a:solidFill>
              <a:srgbClr val="00FFFF"/>
            </a:solidFill>
            <a:ln w="9525">
              <a:solidFill>
                <a:schemeClr val="tx1"/>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cs typeface="Times New Roman" pitchFamily="18" charset="0"/>
                </a:rPr>
                <a:t>NWB issues decision not to approve of application with reasons to Minister.</a:t>
              </a:r>
            </a:p>
          </p:txBody>
        </p:sp>
        <p:sp>
          <p:nvSpPr>
            <p:cNvPr id="28" name="Text Box 5"/>
            <p:cNvSpPr txBox="1">
              <a:spLocks noChangeArrowheads="1"/>
            </p:cNvSpPr>
            <p:nvPr/>
          </p:nvSpPr>
          <p:spPr bwMode="auto">
            <a:xfrm>
              <a:off x="2135188" y="2996952"/>
              <a:ext cx="2970212" cy="1044595"/>
            </a:xfrm>
            <a:prstGeom prst="rect">
              <a:avLst/>
            </a:prstGeom>
            <a:solidFill>
              <a:srgbClr val="00FFFF"/>
            </a:solidFill>
            <a:ln w="9525">
              <a:solidFill>
                <a:schemeClr val="tx1"/>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cs typeface="Times New Roman" pitchFamily="18" charset="0"/>
                </a:rPr>
                <a:t>NWB issues decision to approve of application to Minister</a:t>
              </a:r>
              <a:r>
                <a:rPr kumimoji="0" lang="en-US" sz="2000" b="0" i="0" u="none" strike="noStrike" cap="none" normalizeH="0" baseline="0" dirty="0" smtClean="0">
                  <a:ln>
                    <a:noFill/>
                  </a:ln>
                  <a:solidFill>
                    <a:schemeClr val="tx1"/>
                  </a:solidFill>
                  <a:effectLst/>
                  <a:latin typeface="Arial" pitchFamily="34" charset="0"/>
                  <a:cs typeface="Arial" pitchFamily="34" charset="0"/>
                </a:rPr>
                <a:t>.</a:t>
              </a:r>
            </a:p>
          </p:txBody>
        </p:sp>
        <p:sp>
          <p:nvSpPr>
            <p:cNvPr id="29" name="Line 5"/>
            <p:cNvSpPr>
              <a:spLocks noChangeShapeType="1"/>
            </p:cNvSpPr>
            <p:nvPr/>
          </p:nvSpPr>
          <p:spPr bwMode="auto">
            <a:xfrm>
              <a:off x="5296592" y="2080200"/>
              <a:ext cx="0" cy="234637"/>
            </a:xfrm>
            <a:prstGeom prst="line">
              <a:avLst/>
            </a:prstGeom>
            <a:noFill/>
            <a:ln w="50800">
              <a:solidFill>
                <a:schemeClr val="tx1"/>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293285039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0"/>
            <a:ext cx="7081517" cy="762000"/>
          </a:xfrm>
        </p:spPr>
        <p:txBody>
          <a:bodyPr>
            <a:normAutofit/>
          </a:bodyPr>
          <a:lstStyle/>
          <a:p>
            <a:pPr algn="l"/>
            <a:r>
              <a:rPr lang="en-US" sz="2800" b="1" dirty="0" smtClean="0">
                <a:latin typeface="Times New Roman" panose="02020603050405020304" pitchFamily="18" charset="0"/>
                <a:cs typeface="Times New Roman" panose="02020603050405020304" pitchFamily="18" charset="0"/>
              </a:rPr>
              <a:t>Next Steps in the NWB Process </a:t>
            </a:r>
            <a:endParaRPr lang="en-US" sz="2800" b="1" dirty="0">
              <a:latin typeface="Times New Roman" panose="02020603050405020304" pitchFamily="18" charset="0"/>
              <a:cs typeface="Times New Roman" panose="02020603050405020304" pitchFamily="18" charset="0"/>
            </a:endParaRPr>
          </a:p>
        </p:txBody>
      </p:sp>
      <p:sp>
        <p:nvSpPr>
          <p:cNvPr id="12" name="Footer Placeholder 10"/>
          <p:cNvSpPr txBox="1">
            <a:spLocks/>
          </p:cNvSpPr>
          <p:nvPr/>
        </p:nvSpPr>
        <p:spPr>
          <a:xfrm>
            <a:off x="2667000" y="6492875"/>
            <a:ext cx="39624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smtClean="0">
                <a:solidFill>
                  <a:schemeClr val="tx1"/>
                </a:solidFill>
                <a:latin typeface="Times New Roman" pitchFamily="18" charset="0"/>
                <a:cs typeface="Times New Roman" pitchFamily="18" charset="0"/>
              </a:rPr>
              <a:t> Community Session – January 14, 2014</a:t>
            </a:r>
            <a:endParaRPr lang="en-US" dirty="0">
              <a:solidFill>
                <a:schemeClr val="tx1"/>
              </a:solidFill>
              <a:latin typeface="Times New Roman" pitchFamily="18" charset="0"/>
              <a:cs typeface="Times New Roman" pitchFamily="18" charset="0"/>
            </a:endParaRPr>
          </a:p>
        </p:txBody>
      </p:sp>
      <p:sp>
        <p:nvSpPr>
          <p:cNvPr id="13" name="Rectangle 3"/>
          <p:cNvSpPr txBox="1">
            <a:spLocks noGrp="1" noChangeArrowheads="1"/>
          </p:cNvSpPr>
          <p:nvPr>
            <p:ph type="subTitle" idx="1"/>
          </p:nvPr>
        </p:nvSpPr>
        <p:spPr>
          <a:xfrm>
            <a:off x="304800" y="1143000"/>
            <a:ext cx="7162800" cy="5410200"/>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defTabSz="239713">
              <a:lnSpc>
                <a:spcPct val="80000"/>
              </a:lnSpc>
              <a:spcBef>
                <a:spcPts val="0"/>
              </a:spcBef>
            </a:pPr>
            <a:r>
              <a:rPr lang="en-US" altLang="en-US" sz="2200" dirty="0">
                <a:solidFill>
                  <a:srgbClr val="FF0000"/>
                </a:solidFill>
                <a:latin typeface="Times New Roman" panose="02020603050405020304" pitchFamily="18" charset="0"/>
                <a:cs typeface="Times New Roman" panose="02020603050405020304" pitchFamily="18" charset="0"/>
              </a:rPr>
              <a:t>Technical Meeting (TM) was held earlier today and the Pre-Hearing Conference (PHC) will be held </a:t>
            </a:r>
            <a:r>
              <a:rPr lang="en-US" altLang="en-US" sz="2200" dirty="0" smtClean="0">
                <a:solidFill>
                  <a:srgbClr val="FF0000"/>
                </a:solidFill>
                <a:latin typeface="Times New Roman" panose="02020603050405020304" pitchFamily="18" charset="0"/>
                <a:cs typeface="Times New Roman" panose="02020603050405020304" pitchFamily="18" charset="0"/>
              </a:rPr>
              <a:t>tomorrow.</a:t>
            </a:r>
          </a:p>
          <a:p>
            <a:pPr marL="0" indent="0" algn="just" defTabSz="239713">
              <a:lnSpc>
                <a:spcPct val="80000"/>
              </a:lnSpc>
              <a:spcBef>
                <a:spcPts val="0"/>
              </a:spcBef>
              <a:buNone/>
            </a:pPr>
            <a:endParaRPr lang="en-US" altLang="en-US" sz="2200" dirty="0" smtClean="0">
              <a:latin typeface="Times New Roman" panose="02020603050405020304" pitchFamily="18" charset="0"/>
              <a:cs typeface="Times New Roman" panose="02020603050405020304" pitchFamily="18" charset="0"/>
            </a:endParaRPr>
          </a:p>
          <a:p>
            <a:pPr algn="just" defTabSz="239713">
              <a:lnSpc>
                <a:spcPct val="80000"/>
              </a:lnSpc>
              <a:spcBef>
                <a:spcPts val="600"/>
              </a:spcBef>
            </a:pPr>
            <a:r>
              <a:rPr lang="en-US" altLang="en-US" sz="2200" dirty="0" smtClean="0">
                <a:latin typeface="Times New Roman" panose="02020603050405020304" pitchFamily="18" charset="0"/>
                <a:cs typeface="Times New Roman" panose="02020603050405020304" pitchFamily="18" charset="0"/>
              </a:rPr>
              <a:t>One </a:t>
            </a:r>
            <a:r>
              <a:rPr lang="en-US" altLang="en-US" sz="2200" dirty="0">
                <a:latin typeface="Times New Roman" panose="02020603050405020304" pitchFamily="18" charset="0"/>
                <a:cs typeface="Times New Roman" panose="02020603050405020304" pitchFamily="18" charset="0"/>
              </a:rPr>
              <a:t>of the main objectives of the </a:t>
            </a:r>
            <a:r>
              <a:rPr lang="en-US" altLang="en-US" sz="2200" dirty="0" smtClean="0">
                <a:latin typeface="Times New Roman" panose="02020603050405020304" pitchFamily="18" charset="0"/>
                <a:cs typeface="Times New Roman" panose="02020603050405020304" pitchFamily="18" charset="0"/>
              </a:rPr>
              <a:t>TM-PHC is </a:t>
            </a:r>
            <a:r>
              <a:rPr lang="en-US" altLang="en-US" sz="2200" dirty="0">
                <a:latin typeface="Times New Roman" panose="02020603050405020304" pitchFamily="18" charset="0"/>
                <a:cs typeface="Times New Roman" panose="02020603050405020304" pitchFamily="18" charset="0"/>
              </a:rPr>
              <a:t>to help the Board determine whether all substantive issues have been or are being addressed prior to any Board decision to </a:t>
            </a:r>
            <a:r>
              <a:rPr lang="en-US" altLang="en-US" sz="2200" dirty="0" smtClean="0">
                <a:latin typeface="Times New Roman" panose="02020603050405020304" pitchFamily="18" charset="0"/>
                <a:cs typeface="Times New Roman" panose="02020603050405020304" pitchFamily="18" charset="0"/>
              </a:rPr>
              <a:t>schedule </a:t>
            </a:r>
            <a:r>
              <a:rPr lang="en-US" altLang="en-US" sz="2200" dirty="0">
                <a:latin typeface="Times New Roman" panose="02020603050405020304" pitchFamily="18" charset="0"/>
                <a:cs typeface="Times New Roman" panose="02020603050405020304" pitchFamily="18" charset="0"/>
              </a:rPr>
              <a:t>a Public </a:t>
            </a:r>
            <a:r>
              <a:rPr lang="en-US" altLang="en-US" sz="2200" dirty="0" smtClean="0">
                <a:latin typeface="Times New Roman" panose="02020603050405020304" pitchFamily="18" charset="0"/>
                <a:cs typeface="Times New Roman" panose="02020603050405020304" pitchFamily="18" charset="0"/>
              </a:rPr>
              <a:t>Hearing.</a:t>
            </a:r>
          </a:p>
          <a:p>
            <a:pPr marL="0" indent="0" algn="just" defTabSz="239713">
              <a:lnSpc>
                <a:spcPct val="80000"/>
              </a:lnSpc>
              <a:spcBef>
                <a:spcPts val="600"/>
              </a:spcBef>
              <a:buNone/>
            </a:pPr>
            <a:endParaRPr lang="en-US" altLang="en-US" sz="2200" dirty="0" smtClean="0">
              <a:latin typeface="Times New Roman" panose="02020603050405020304" pitchFamily="18" charset="0"/>
              <a:cs typeface="Times New Roman" panose="02020603050405020304" pitchFamily="18" charset="0"/>
            </a:endParaRPr>
          </a:p>
          <a:p>
            <a:pPr algn="just" defTabSz="239713">
              <a:lnSpc>
                <a:spcPct val="80000"/>
              </a:lnSpc>
              <a:spcBef>
                <a:spcPts val="0"/>
              </a:spcBef>
            </a:pPr>
            <a:r>
              <a:rPr lang="en-US" altLang="en-US" sz="2200" dirty="0" smtClean="0">
                <a:latin typeface="Times New Roman" panose="02020603050405020304" pitchFamily="18" charset="0"/>
                <a:cs typeface="Times New Roman" panose="02020603050405020304" pitchFamily="18" charset="0"/>
              </a:rPr>
              <a:t>Following </a:t>
            </a:r>
            <a:r>
              <a:rPr lang="en-US" altLang="en-US" sz="2200" dirty="0">
                <a:latin typeface="Times New Roman" panose="02020603050405020304" pitchFamily="18" charset="0"/>
                <a:cs typeface="Times New Roman" panose="02020603050405020304" pitchFamily="18" charset="0"/>
              </a:rPr>
              <a:t>the TM-PHC, the NWB will issue a PHC report, which will include a decision on if and when a Public Hearing for the Application will be </a:t>
            </a:r>
            <a:r>
              <a:rPr lang="en-US" altLang="en-US" sz="2200" dirty="0" smtClean="0">
                <a:latin typeface="Times New Roman" panose="02020603050405020304" pitchFamily="18" charset="0"/>
                <a:cs typeface="Times New Roman" panose="02020603050405020304" pitchFamily="18" charset="0"/>
              </a:rPr>
              <a:t>scheduled.</a:t>
            </a:r>
          </a:p>
          <a:p>
            <a:pPr marL="0" indent="0" algn="just" defTabSz="239713">
              <a:lnSpc>
                <a:spcPct val="80000"/>
              </a:lnSpc>
              <a:spcBef>
                <a:spcPts val="0"/>
              </a:spcBef>
              <a:buNone/>
            </a:pPr>
            <a:endParaRPr lang="en-US" altLang="en-US" sz="2200" dirty="0">
              <a:latin typeface="Times New Roman" panose="02020603050405020304" pitchFamily="18" charset="0"/>
              <a:cs typeface="Times New Roman" panose="02020603050405020304" pitchFamily="18" charset="0"/>
            </a:endParaRPr>
          </a:p>
          <a:p>
            <a:pPr defTabSz="239713">
              <a:lnSpc>
                <a:spcPct val="80000"/>
              </a:lnSpc>
            </a:pPr>
            <a:r>
              <a:rPr lang="en-US" altLang="en-US" sz="2200" dirty="0" smtClean="0">
                <a:latin typeface="Times New Roman" panose="02020603050405020304" pitchFamily="18" charset="0"/>
                <a:cs typeface="Times New Roman" panose="02020603050405020304" pitchFamily="18" charset="0"/>
              </a:rPr>
              <a:t>Following the Public </a:t>
            </a:r>
            <a:r>
              <a:rPr lang="en-US" altLang="en-US" sz="2200" dirty="0">
                <a:latin typeface="Times New Roman" panose="02020603050405020304" pitchFamily="18" charset="0"/>
                <a:cs typeface="Times New Roman" panose="02020603050405020304" pitchFamily="18" charset="0"/>
              </a:rPr>
              <a:t>Hearing, </a:t>
            </a:r>
            <a:r>
              <a:rPr lang="en-US" altLang="en-US" sz="2200" dirty="0" smtClean="0">
                <a:latin typeface="Times New Roman" panose="02020603050405020304" pitchFamily="18" charset="0"/>
                <a:cs typeface="Times New Roman" panose="02020603050405020304" pitchFamily="18" charset="0"/>
              </a:rPr>
              <a:t>a decision will be issued to the Minister of AANDC for approval, and should an amendment be issued, a draft amendment will accompany the decision.</a:t>
            </a:r>
            <a:endParaRPr lang="en-US" altLang="en-US"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4338974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0"/>
            <a:ext cx="7081517" cy="838200"/>
          </a:xfrm>
        </p:spPr>
        <p:txBody>
          <a:bodyPr>
            <a:normAutofit/>
          </a:bodyPr>
          <a:lstStyle/>
          <a:p>
            <a:pPr algn="l"/>
            <a:r>
              <a:rPr lang="en-US" sz="2800" b="1" dirty="0" smtClean="0">
                <a:latin typeface="Times New Roman" panose="02020603050405020304" pitchFamily="18" charset="0"/>
                <a:cs typeface="Times New Roman" panose="02020603050405020304" pitchFamily="18" charset="0"/>
              </a:rPr>
              <a:t>Objectives of Tonight’s Community Meeting</a:t>
            </a:r>
            <a:endParaRPr lang="en-US" sz="2800" b="1" dirty="0">
              <a:latin typeface="Times New Roman" panose="02020603050405020304" pitchFamily="18" charset="0"/>
              <a:cs typeface="Times New Roman" panose="02020603050405020304" pitchFamily="18" charset="0"/>
            </a:endParaRPr>
          </a:p>
        </p:txBody>
      </p:sp>
      <p:sp>
        <p:nvSpPr>
          <p:cNvPr id="12" name="Footer Placeholder 10"/>
          <p:cNvSpPr txBox="1">
            <a:spLocks/>
          </p:cNvSpPr>
          <p:nvPr/>
        </p:nvSpPr>
        <p:spPr>
          <a:xfrm>
            <a:off x="2667000" y="6492875"/>
            <a:ext cx="39624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smtClean="0">
                <a:solidFill>
                  <a:schemeClr val="tx1"/>
                </a:solidFill>
                <a:latin typeface="Times New Roman" pitchFamily="18" charset="0"/>
                <a:cs typeface="Times New Roman" pitchFamily="18" charset="0"/>
              </a:rPr>
              <a:t> Community Session – January 14, 2014</a:t>
            </a:r>
            <a:endParaRPr lang="en-US" dirty="0">
              <a:solidFill>
                <a:schemeClr val="tx1"/>
              </a:solidFill>
              <a:latin typeface="Times New Roman" pitchFamily="18" charset="0"/>
              <a:cs typeface="Times New Roman" pitchFamily="18" charset="0"/>
            </a:endParaRPr>
          </a:p>
        </p:txBody>
      </p:sp>
      <p:sp>
        <p:nvSpPr>
          <p:cNvPr id="13" name="Rectangle 3"/>
          <p:cNvSpPr txBox="1">
            <a:spLocks noGrp="1" noChangeArrowheads="1"/>
          </p:cNvSpPr>
          <p:nvPr>
            <p:ph type="subTitle" idx="1"/>
          </p:nvPr>
        </p:nvSpPr>
        <p:spPr>
          <a:xfrm>
            <a:off x="304800" y="1317625"/>
            <a:ext cx="7010400" cy="4092575"/>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defTabSz="239713">
              <a:lnSpc>
                <a:spcPct val="80000"/>
              </a:lnSpc>
              <a:spcBef>
                <a:spcPts val="0"/>
              </a:spcBef>
            </a:pPr>
            <a:r>
              <a:rPr lang="en-US" altLang="en-US" sz="2400" dirty="0">
                <a:latin typeface="Times New Roman" panose="02020603050405020304" pitchFamily="18" charset="0"/>
                <a:cs typeface="Times New Roman" panose="02020603050405020304" pitchFamily="18" charset="0"/>
              </a:rPr>
              <a:t>Provide the opportunity for community members to meet face-to-face with other stakeholders as well as provide feedback on the application that is before the Board</a:t>
            </a:r>
          </a:p>
          <a:p>
            <a:pPr marL="0" indent="0" algn="just" defTabSz="239713">
              <a:lnSpc>
                <a:spcPct val="80000"/>
              </a:lnSpc>
              <a:spcBef>
                <a:spcPts val="0"/>
              </a:spcBef>
              <a:buNone/>
            </a:pPr>
            <a:endParaRPr lang="en-US" altLang="en-US" sz="2400" dirty="0" smtClean="0">
              <a:latin typeface="Times New Roman" panose="02020603050405020304" pitchFamily="18" charset="0"/>
              <a:cs typeface="Times New Roman" panose="02020603050405020304" pitchFamily="18" charset="0"/>
            </a:endParaRPr>
          </a:p>
          <a:p>
            <a:pPr defTabSz="239713">
              <a:lnSpc>
                <a:spcPct val="80000"/>
              </a:lnSpc>
              <a:spcBef>
                <a:spcPts val="600"/>
              </a:spcBef>
            </a:pPr>
            <a:r>
              <a:rPr lang="en-US" altLang="en-US" sz="2400" dirty="0">
                <a:latin typeface="Times New Roman" panose="02020603050405020304" pitchFamily="18" charset="0"/>
                <a:cs typeface="Times New Roman" panose="02020603050405020304" pitchFamily="18" charset="0"/>
              </a:rPr>
              <a:t>Listen and note the concerns and views that community members may have with respect to </a:t>
            </a:r>
            <a:r>
              <a:rPr lang="en-US" altLang="en-US" sz="2400" dirty="0" smtClean="0">
                <a:latin typeface="Times New Roman" panose="02020603050405020304" pitchFamily="18" charset="0"/>
                <a:cs typeface="Times New Roman" panose="02020603050405020304" pitchFamily="18" charset="0"/>
              </a:rPr>
              <a:t>the Application and to </a:t>
            </a:r>
            <a:r>
              <a:rPr lang="en-US" altLang="en-US" sz="2400" dirty="0">
                <a:latin typeface="Times New Roman" panose="02020603050405020304" pitchFamily="18" charset="0"/>
                <a:cs typeface="Times New Roman" panose="02020603050405020304" pitchFamily="18" charset="0"/>
              </a:rPr>
              <a:t>answer relevant questions that community members may have</a:t>
            </a:r>
          </a:p>
          <a:p>
            <a:pPr marL="0" indent="0" algn="just" defTabSz="239713">
              <a:lnSpc>
                <a:spcPct val="80000"/>
              </a:lnSpc>
              <a:spcBef>
                <a:spcPts val="600"/>
              </a:spcBef>
              <a:buNone/>
            </a:pPr>
            <a:endParaRPr lang="en-US" altLang="en-US" sz="2400" dirty="0" smtClean="0">
              <a:latin typeface="Times New Roman" panose="02020603050405020304" pitchFamily="18" charset="0"/>
              <a:cs typeface="Times New Roman" panose="02020603050405020304" pitchFamily="18" charset="0"/>
            </a:endParaRPr>
          </a:p>
          <a:p>
            <a:pPr defTabSz="239713">
              <a:lnSpc>
                <a:spcPct val="80000"/>
              </a:lnSpc>
              <a:spcBef>
                <a:spcPts val="0"/>
              </a:spcBef>
            </a:pPr>
            <a:r>
              <a:rPr lang="en-US" altLang="en-US" sz="2400" dirty="0">
                <a:latin typeface="Times New Roman" panose="02020603050405020304" pitchFamily="18" charset="0"/>
                <a:cs typeface="Times New Roman" panose="02020603050405020304" pitchFamily="18" charset="0"/>
              </a:rPr>
              <a:t>To provide </a:t>
            </a:r>
            <a:r>
              <a:rPr lang="en-US" altLang="en-US" sz="2400" dirty="0" smtClean="0">
                <a:latin typeface="Times New Roman" panose="02020603050405020304" pitchFamily="18" charset="0"/>
                <a:cs typeface="Times New Roman" panose="02020603050405020304" pitchFamily="18" charset="0"/>
              </a:rPr>
              <a:t>a consultation </a:t>
            </a:r>
            <a:r>
              <a:rPr lang="en-US" altLang="en-US" sz="2400" dirty="0">
                <a:latin typeface="Times New Roman" panose="02020603050405020304" pitchFamily="18" charset="0"/>
                <a:cs typeface="Times New Roman" panose="02020603050405020304" pitchFamily="18" charset="0"/>
              </a:rPr>
              <a:t>opportunity and information, as well as invite participation in the formal Public Hearing process when scheduled</a:t>
            </a:r>
          </a:p>
          <a:p>
            <a:pPr marL="0" indent="0" algn="just" defTabSz="239713">
              <a:lnSpc>
                <a:spcPct val="80000"/>
              </a:lnSpc>
              <a:spcBef>
                <a:spcPts val="0"/>
              </a:spcBef>
              <a:buNone/>
            </a:pPr>
            <a:endParaRPr lang="en-US" alt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3336623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Footer Placeholder 10"/>
          <p:cNvSpPr txBox="1">
            <a:spLocks/>
          </p:cNvSpPr>
          <p:nvPr/>
        </p:nvSpPr>
        <p:spPr>
          <a:xfrm>
            <a:off x="2590800" y="6492875"/>
            <a:ext cx="39624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smtClean="0">
                <a:solidFill>
                  <a:schemeClr val="tx1"/>
                </a:solidFill>
                <a:latin typeface="Times New Roman" pitchFamily="18" charset="0"/>
                <a:cs typeface="Times New Roman" pitchFamily="18" charset="0"/>
              </a:rPr>
              <a:t> Community Session – January 14, 2014</a:t>
            </a:r>
            <a:endParaRPr lang="en-US" dirty="0">
              <a:solidFill>
                <a:schemeClr val="tx1"/>
              </a:solidFill>
              <a:latin typeface="Times New Roman" pitchFamily="18" charset="0"/>
              <a:cs typeface="Times New Roman" pitchFamily="18" charset="0"/>
            </a:endParaRPr>
          </a:p>
        </p:txBody>
      </p:sp>
      <p:sp>
        <p:nvSpPr>
          <p:cNvPr id="13" name="Title 1"/>
          <p:cNvSpPr txBox="1">
            <a:spLocks/>
          </p:cNvSpPr>
          <p:nvPr/>
        </p:nvSpPr>
        <p:spPr>
          <a:xfrm>
            <a:off x="381000" y="152400"/>
            <a:ext cx="7081517" cy="8382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800" b="1" dirty="0" smtClean="0">
                <a:latin typeface="Times New Roman" panose="02020603050405020304" pitchFamily="18" charset="0"/>
                <a:cs typeface="Times New Roman" panose="02020603050405020304" pitchFamily="18" charset="0"/>
              </a:rPr>
              <a:t>Objectives of Tomorrow’s Pre-Hearing Conference</a:t>
            </a:r>
            <a:endParaRPr lang="en-US" sz="2800" b="1" dirty="0">
              <a:latin typeface="Times New Roman" panose="02020603050405020304" pitchFamily="18" charset="0"/>
              <a:cs typeface="Times New Roman" panose="02020603050405020304" pitchFamily="18" charset="0"/>
            </a:endParaRPr>
          </a:p>
        </p:txBody>
      </p:sp>
      <p:sp>
        <p:nvSpPr>
          <p:cNvPr id="14" name="Rectangle 3"/>
          <p:cNvSpPr txBox="1">
            <a:spLocks noGrp="1" noChangeArrowheads="1"/>
          </p:cNvSpPr>
          <p:nvPr>
            <p:ph type="subTitle" idx="1"/>
          </p:nvPr>
        </p:nvSpPr>
        <p:spPr>
          <a:xfrm>
            <a:off x="457200" y="1371600"/>
            <a:ext cx="7162800" cy="4510087"/>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defTabSz="239713">
              <a:lnSpc>
                <a:spcPct val="80000"/>
              </a:lnSpc>
              <a:spcBef>
                <a:spcPts val="0"/>
              </a:spcBef>
            </a:pPr>
            <a:r>
              <a:rPr lang="en-US" altLang="en-US" sz="2400" dirty="0">
                <a:latin typeface="Times New Roman" panose="02020603050405020304" pitchFamily="18" charset="0"/>
                <a:cs typeface="Times New Roman" panose="02020603050405020304" pitchFamily="18" charset="0"/>
              </a:rPr>
              <a:t>Formal meeting with the </a:t>
            </a:r>
            <a:r>
              <a:rPr lang="en-US" altLang="en-US" sz="2400" dirty="0" smtClean="0">
                <a:latin typeface="Times New Roman" panose="02020603050405020304" pitchFamily="18" charset="0"/>
                <a:cs typeface="Times New Roman" panose="02020603050405020304" pitchFamily="18" charset="0"/>
              </a:rPr>
              <a:t>Applicant, </a:t>
            </a:r>
            <a:r>
              <a:rPr lang="en-US" altLang="en-US" sz="2400" dirty="0">
                <a:latin typeface="Times New Roman" panose="02020603050405020304" pitchFamily="18" charset="0"/>
                <a:cs typeface="Times New Roman" panose="02020603050405020304" pitchFamily="18" charset="0"/>
              </a:rPr>
              <a:t>intervening </a:t>
            </a:r>
            <a:r>
              <a:rPr lang="en-US" altLang="en-US" sz="2400" dirty="0" smtClean="0">
                <a:latin typeface="Times New Roman" panose="02020603050405020304" pitchFamily="18" charset="0"/>
                <a:cs typeface="Times New Roman" panose="02020603050405020304" pitchFamily="18" charset="0"/>
              </a:rPr>
              <a:t>parties and </a:t>
            </a:r>
            <a:r>
              <a:rPr lang="en-US" altLang="en-US" sz="2400" dirty="0">
                <a:latin typeface="Times New Roman" panose="02020603050405020304" pitchFamily="18" charset="0"/>
                <a:cs typeface="Times New Roman" panose="02020603050405020304" pitchFamily="18" charset="0"/>
              </a:rPr>
              <a:t>interested community members, to discuss various matters in preparation for a potential </a:t>
            </a:r>
            <a:r>
              <a:rPr lang="en-US" altLang="en-US" sz="2400" dirty="0" smtClean="0">
                <a:latin typeface="Times New Roman" panose="02020603050405020304" pitchFamily="18" charset="0"/>
                <a:cs typeface="Times New Roman" panose="02020603050405020304" pitchFamily="18" charset="0"/>
              </a:rPr>
              <a:t>Public </a:t>
            </a:r>
            <a:r>
              <a:rPr lang="en-US" altLang="en-US" sz="2400" dirty="0">
                <a:latin typeface="Times New Roman" panose="02020603050405020304" pitchFamily="18" charset="0"/>
                <a:cs typeface="Times New Roman" panose="02020603050405020304" pitchFamily="18" charset="0"/>
              </a:rPr>
              <a:t>Hearing for the Application </a:t>
            </a:r>
            <a:r>
              <a:rPr lang="en-US" altLang="en-US" sz="2400" dirty="0" smtClean="0">
                <a:latin typeface="Times New Roman" panose="02020603050405020304" pitchFamily="18" charset="0"/>
                <a:cs typeface="Times New Roman" panose="02020603050405020304" pitchFamily="18" charset="0"/>
              </a:rPr>
              <a:t>including:</a:t>
            </a:r>
          </a:p>
          <a:p>
            <a:pPr lvl="1" algn="just" defTabSz="239713">
              <a:lnSpc>
                <a:spcPct val="80000"/>
              </a:lnSpc>
              <a:spcBef>
                <a:spcPts val="0"/>
              </a:spcBef>
            </a:pPr>
            <a:endParaRPr lang="en-US" altLang="en-US" sz="2400" dirty="0" smtClean="0">
              <a:latin typeface="Times New Roman" panose="02020603050405020304" pitchFamily="18" charset="0"/>
              <a:cs typeface="Times New Roman" panose="02020603050405020304" pitchFamily="18" charset="0"/>
            </a:endParaRPr>
          </a:p>
          <a:p>
            <a:pPr lvl="1" defTabSz="239713">
              <a:lnSpc>
                <a:spcPct val="80000"/>
              </a:lnSpc>
              <a:spcBef>
                <a:spcPts val="0"/>
              </a:spcBef>
              <a:buFont typeface="Wingdings" pitchFamily="2" charset="2"/>
              <a:buChar char="Ø"/>
            </a:pPr>
            <a:r>
              <a:rPr lang="en-US" altLang="en-US" sz="2400" dirty="0" smtClean="0">
                <a:latin typeface="Times New Roman" panose="02020603050405020304" pitchFamily="18" charset="0"/>
                <a:cs typeface="Times New Roman" panose="02020603050405020304" pitchFamily="18" charset="0"/>
              </a:rPr>
              <a:t>Who will participate in the Hearing</a:t>
            </a:r>
          </a:p>
          <a:p>
            <a:pPr lvl="1" defTabSz="239713">
              <a:lnSpc>
                <a:spcPct val="80000"/>
              </a:lnSpc>
              <a:spcBef>
                <a:spcPts val="0"/>
              </a:spcBef>
            </a:pPr>
            <a:endParaRPr lang="en-US" altLang="en-US" sz="2400" dirty="0" smtClean="0">
              <a:latin typeface="Times New Roman" panose="02020603050405020304" pitchFamily="18" charset="0"/>
              <a:cs typeface="Times New Roman" panose="02020603050405020304" pitchFamily="18" charset="0"/>
            </a:endParaRPr>
          </a:p>
          <a:p>
            <a:pPr lvl="1" defTabSz="239713">
              <a:lnSpc>
                <a:spcPct val="80000"/>
              </a:lnSpc>
              <a:spcBef>
                <a:spcPts val="0"/>
              </a:spcBef>
              <a:buFont typeface="Wingdings" pitchFamily="2" charset="2"/>
              <a:buChar char="Ø"/>
            </a:pPr>
            <a:r>
              <a:rPr lang="en-US" altLang="en-US" sz="2400" dirty="0" smtClean="0">
                <a:latin typeface="Times New Roman" panose="02020603050405020304" pitchFamily="18" charset="0"/>
                <a:cs typeface="Times New Roman" panose="02020603050405020304" pitchFamily="18" charset="0"/>
              </a:rPr>
              <a:t>Issues to be addressed during the Hearing</a:t>
            </a:r>
          </a:p>
          <a:p>
            <a:pPr lvl="1" defTabSz="239713">
              <a:lnSpc>
                <a:spcPct val="80000"/>
              </a:lnSpc>
              <a:spcBef>
                <a:spcPts val="0"/>
              </a:spcBef>
            </a:pPr>
            <a:endParaRPr lang="en-US" altLang="en-US" sz="2400" dirty="0" smtClean="0">
              <a:latin typeface="Times New Roman" panose="02020603050405020304" pitchFamily="18" charset="0"/>
              <a:cs typeface="Times New Roman" panose="02020603050405020304" pitchFamily="18" charset="0"/>
            </a:endParaRPr>
          </a:p>
          <a:p>
            <a:pPr lvl="1" defTabSz="239713">
              <a:lnSpc>
                <a:spcPct val="80000"/>
              </a:lnSpc>
              <a:spcBef>
                <a:spcPts val="0"/>
              </a:spcBef>
              <a:buFont typeface="Wingdings" pitchFamily="2" charset="2"/>
              <a:buChar char="Ø"/>
            </a:pPr>
            <a:r>
              <a:rPr lang="en-US" altLang="en-US" sz="2400" dirty="0" smtClean="0">
                <a:latin typeface="Times New Roman" panose="02020603050405020304" pitchFamily="18" charset="0"/>
                <a:cs typeface="Times New Roman" panose="02020603050405020304" pitchFamily="18" charset="0"/>
              </a:rPr>
              <a:t>Schedules and timelines for participation</a:t>
            </a:r>
          </a:p>
          <a:p>
            <a:pPr lvl="1" defTabSz="239713">
              <a:lnSpc>
                <a:spcPct val="80000"/>
              </a:lnSpc>
              <a:spcBef>
                <a:spcPts val="0"/>
              </a:spcBef>
            </a:pPr>
            <a:endParaRPr lang="en-US" altLang="en-US" sz="2400" dirty="0" smtClean="0">
              <a:latin typeface="Times New Roman" panose="02020603050405020304" pitchFamily="18" charset="0"/>
              <a:cs typeface="Times New Roman" panose="02020603050405020304" pitchFamily="18" charset="0"/>
            </a:endParaRPr>
          </a:p>
          <a:p>
            <a:pPr lvl="1" defTabSz="239713">
              <a:lnSpc>
                <a:spcPct val="80000"/>
              </a:lnSpc>
              <a:spcBef>
                <a:spcPts val="0"/>
              </a:spcBef>
              <a:buFont typeface="Wingdings" pitchFamily="2" charset="2"/>
              <a:buChar char="Ø"/>
            </a:pPr>
            <a:r>
              <a:rPr lang="en-US" altLang="en-US" sz="2400" dirty="0" smtClean="0">
                <a:latin typeface="Times New Roman" panose="02020603050405020304" pitchFamily="18" charset="0"/>
                <a:cs typeface="Times New Roman" panose="02020603050405020304" pitchFamily="18" charset="0"/>
              </a:rPr>
              <a:t>Exchange of information prior to the Hearing</a:t>
            </a:r>
            <a:endParaRPr lang="en-US" altLang="en-US" sz="2400" dirty="0">
              <a:latin typeface="Times New Roman" panose="02020603050405020304" pitchFamily="18" charset="0"/>
              <a:cs typeface="Times New Roman" panose="02020603050405020304" pitchFamily="18" charset="0"/>
            </a:endParaRPr>
          </a:p>
          <a:p>
            <a:pPr marL="0" indent="0" algn="just" defTabSz="239713">
              <a:lnSpc>
                <a:spcPct val="80000"/>
              </a:lnSpc>
              <a:spcBef>
                <a:spcPts val="0"/>
              </a:spcBef>
              <a:buNone/>
            </a:pPr>
            <a:endParaRPr lang="en-US" altLang="en-US" sz="2400" dirty="0" smtClean="0">
              <a:latin typeface="Times New Roman" panose="02020603050405020304" pitchFamily="18" charset="0"/>
              <a:cs typeface="Times New Roman" panose="02020603050405020304" pitchFamily="18" charset="0"/>
            </a:endParaRPr>
          </a:p>
          <a:p>
            <a:pPr marL="0" indent="0" algn="just" defTabSz="239713">
              <a:lnSpc>
                <a:spcPct val="80000"/>
              </a:lnSpc>
              <a:spcBef>
                <a:spcPts val="600"/>
              </a:spcBef>
              <a:buNone/>
            </a:pPr>
            <a:endParaRPr lang="en-US" altLang="en-US" sz="24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6444392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Footer Placeholder 10"/>
          <p:cNvSpPr txBox="1">
            <a:spLocks/>
          </p:cNvSpPr>
          <p:nvPr/>
        </p:nvSpPr>
        <p:spPr>
          <a:xfrm>
            <a:off x="2590800" y="6492875"/>
            <a:ext cx="39624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smtClean="0">
                <a:solidFill>
                  <a:schemeClr val="tx1"/>
                </a:solidFill>
                <a:latin typeface="Times New Roman" pitchFamily="18" charset="0"/>
                <a:cs typeface="Times New Roman" pitchFamily="18" charset="0"/>
              </a:rPr>
              <a:t> Community Session – January 14, 2014</a:t>
            </a:r>
            <a:endParaRPr lang="en-US" dirty="0">
              <a:solidFill>
                <a:schemeClr val="tx1"/>
              </a:solidFill>
              <a:latin typeface="Times New Roman" pitchFamily="18" charset="0"/>
              <a:cs typeface="Times New Roman" pitchFamily="18" charset="0"/>
            </a:endParaRPr>
          </a:p>
        </p:txBody>
      </p:sp>
      <p:sp>
        <p:nvSpPr>
          <p:cNvPr id="11" name="Title 1"/>
          <p:cNvSpPr txBox="1">
            <a:spLocks/>
          </p:cNvSpPr>
          <p:nvPr/>
        </p:nvSpPr>
        <p:spPr>
          <a:xfrm>
            <a:off x="304800" y="0"/>
            <a:ext cx="7081517" cy="8382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800" b="1" dirty="0" smtClean="0">
                <a:latin typeface="Times New Roman" panose="02020603050405020304" pitchFamily="18" charset="0"/>
                <a:cs typeface="Times New Roman" panose="02020603050405020304" pitchFamily="18" charset="0"/>
              </a:rPr>
              <a:t>How can the Community Participate?</a:t>
            </a:r>
            <a:endParaRPr lang="en-US" sz="2800" b="1" dirty="0">
              <a:latin typeface="Times New Roman" panose="02020603050405020304" pitchFamily="18" charset="0"/>
              <a:cs typeface="Times New Roman" panose="02020603050405020304" pitchFamily="18" charset="0"/>
            </a:endParaRPr>
          </a:p>
        </p:txBody>
      </p:sp>
      <p:sp>
        <p:nvSpPr>
          <p:cNvPr id="12" name="Rectangle 3"/>
          <p:cNvSpPr txBox="1">
            <a:spLocks noChangeArrowheads="1"/>
          </p:cNvSpPr>
          <p:nvPr/>
        </p:nvSpPr>
        <p:spPr>
          <a:xfrm>
            <a:off x="457200" y="1447800"/>
            <a:ext cx="6400800" cy="3733800"/>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defTabSz="239713">
              <a:lnSpc>
                <a:spcPct val="80000"/>
              </a:lnSpc>
              <a:spcBef>
                <a:spcPts val="0"/>
              </a:spcBef>
            </a:pPr>
            <a:r>
              <a:rPr lang="en-US" altLang="en-US" sz="2400" dirty="0" smtClean="0">
                <a:latin typeface="Times New Roman" panose="02020603050405020304" pitchFamily="18" charset="0"/>
                <a:cs typeface="Times New Roman" panose="02020603050405020304" pitchFamily="18" charset="0"/>
              </a:rPr>
              <a:t>Attend the technical meeting and this community session </a:t>
            </a:r>
          </a:p>
          <a:p>
            <a:pPr marL="0" indent="0" algn="just" defTabSz="239713">
              <a:lnSpc>
                <a:spcPct val="80000"/>
              </a:lnSpc>
              <a:spcBef>
                <a:spcPts val="0"/>
              </a:spcBef>
              <a:buNone/>
            </a:pPr>
            <a:endParaRPr lang="en-US" altLang="en-US" sz="2400" dirty="0">
              <a:latin typeface="Times New Roman" panose="02020603050405020304" pitchFamily="18" charset="0"/>
              <a:cs typeface="Times New Roman" panose="02020603050405020304" pitchFamily="18" charset="0"/>
            </a:endParaRPr>
          </a:p>
          <a:p>
            <a:pPr algn="just" defTabSz="239713">
              <a:lnSpc>
                <a:spcPct val="80000"/>
              </a:lnSpc>
              <a:spcBef>
                <a:spcPts val="0"/>
              </a:spcBef>
            </a:pPr>
            <a:r>
              <a:rPr lang="en-US" altLang="en-US" sz="2400" dirty="0" smtClean="0">
                <a:latin typeface="Times New Roman" panose="02020603050405020304" pitchFamily="18" charset="0"/>
                <a:cs typeface="Times New Roman" panose="02020603050405020304" pitchFamily="18" charset="0"/>
              </a:rPr>
              <a:t>Attend tomorrow’s Pre-Hearing Conference</a:t>
            </a:r>
          </a:p>
          <a:p>
            <a:pPr algn="just" defTabSz="239713">
              <a:lnSpc>
                <a:spcPct val="80000"/>
              </a:lnSpc>
              <a:spcBef>
                <a:spcPts val="0"/>
              </a:spcBef>
            </a:pPr>
            <a:endParaRPr lang="en-US" altLang="en-US" sz="2400" dirty="0">
              <a:latin typeface="Times New Roman" panose="02020603050405020304" pitchFamily="18" charset="0"/>
              <a:cs typeface="Times New Roman" panose="02020603050405020304" pitchFamily="18" charset="0"/>
            </a:endParaRPr>
          </a:p>
          <a:p>
            <a:pPr algn="just" defTabSz="239713">
              <a:lnSpc>
                <a:spcPct val="80000"/>
              </a:lnSpc>
              <a:spcBef>
                <a:spcPts val="0"/>
              </a:spcBef>
            </a:pPr>
            <a:r>
              <a:rPr lang="en-US" altLang="en-US" sz="2400" dirty="0" smtClean="0">
                <a:latin typeface="Times New Roman" panose="02020603050405020304" pitchFamily="18" charset="0"/>
                <a:cs typeface="Times New Roman" panose="02020603050405020304" pitchFamily="18" charset="0"/>
              </a:rPr>
              <a:t>Contact the NWB</a:t>
            </a:r>
          </a:p>
          <a:p>
            <a:pPr algn="just" defTabSz="239713">
              <a:lnSpc>
                <a:spcPct val="80000"/>
              </a:lnSpc>
              <a:spcBef>
                <a:spcPts val="0"/>
              </a:spcBef>
            </a:pPr>
            <a:endParaRPr lang="en-US" altLang="en-US" sz="2400" dirty="0">
              <a:latin typeface="Times New Roman" panose="02020603050405020304" pitchFamily="18" charset="0"/>
              <a:cs typeface="Times New Roman" panose="02020603050405020304" pitchFamily="18" charset="0"/>
            </a:endParaRPr>
          </a:p>
          <a:p>
            <a:pPr algn="just" defTabSz="239713">
              <a:lnSpc>
                <a:spcPct val="80000"/>
              </a:lnSpc>
              <a:spcBef>
                <a:spcPts val="0"/>
              </a:spcBef>
            </a:pPr>
            <a:r>
              <a:rPr lang="en-US" altLang="en-US" sz="2400" dirty="0" smtClean="0">
                <a:latin typeface="Times New Roman" panose="02020603050405020304" pitchFamily="18" charset="0"/>
                <a:cs typeface="Times New Roman" panose="02020603050405020304" pitchFamily="18" charset="0"/>
              </a:rPr>
              <a:t>Visit the NWB’s ftp and website</a:t>
            </a:r>
          </a:p>
          <a:p>
            <a:pPr algn="just" defTabSz="239713">
              <a:lnSpc>
                <a:spcPct val="80000"/>
              </a:lnSpc>
              <a:spcBef>
                <a:spcPts val="0"/>
              </a:spcBef>
            </a:pPr>
            <a:endParaRPr lang="en-US" altLang="en-US" sz="2400" dirty="0">
              <a:latin typeface="Times New Roman" panose="02020603050405020304" pitchFamily="18" charset="0"/>
              <a:cs typeface="Times New Roman" panose="02020603050405020304" pitchFamily="18" charset="0"/>
            </a:endParaRPr>
          </a:p>
          <a:p>
            <a:pPr algn="just" defTabSz="239713">
              <a:lnSpc>
                <a:spcPct val="80000"/>
              </a:lnSpc>
              <a:spcBef>
                <a:spcPts val="0"/>
              </a:spcBef>
            </a:pPr>
            <a:r>
              <a:rPr lang="en-US" altLang="en-US" sz="2400" dirty="0" smtClean="0">
                <a:latin typeface="Times New Roman" panose="02020603050405020304" pitchFamily="18" charset="0"/>
                <a:cs typeface="Times New Roman" panose="02020603050405020304" pitchFamily="18" charset="0"/>
              </a:rPr>
              <a:t>Attend the Public Hearing </a:t>
            </a:r>
          </a:p>
          <a:p>
            <a:pPr marL="0" indent="0" algn="just" defTabSz="239713">
              <a:lnSpc>
                <a:spcPct val="80000"/>
              </a:lnSpc>
              <a:spcBef>
                <a:spcPts val="0"/>
              </a:spcBef>
              <a:buFont typeface="Arial" panose="020B0604020202020204" pitchFamily="34" charset="0"/>
              <a:buNone/>
            </a:pPr>
            <a:endParaRPr lang="en-US" altLang="en-US" sz="2400" dirty="0" smtClean="0">
              <a:latin typeface="Times New Roman" panose="02020603050405020304" pitchFamily="18" charset="0"/>
              <a:cs typeface="Times New Roman" panose="02020603050405020304" pitchFamily="18" charset="0"/>
            </a:endParaRPr>
          </a:p>
          <a:p>
            <a:pPr marL="0" indent="0" algn="just" defTabSz="239713">
              <a:lnSpc>
                <a:spcPct val="80000"/>
              </a:lnSpc>
              <a:spcBef>
                <a:spcPts val="0"/>
              </a:spcBef>
              <a:buFont typeface="Arial" panose="020B0604020202020204" pitchFamily="34" charset="0"/>
              <a:buNone/>
            </a:pPr>
            <a:endParaRPr lang="en-US" altLang="en-US" sz="2400" dirty="0" smtClean="0">
              <a:latin typeface="Times New Roman" panose="02020603050405020304" pitchFamily="18" charset="0"/>
              <a:cs typeface="Times New Roman" panose="02020603050405020304" pitchFamily="18" charset="0"/>
            </a:endParaRPr>
          </a:p>
          <a:p>
            <a:pPr marL="0" indent="0" algn="just" defTabSz="239713">
              <a:lnSpc>
                <a:spcPct val="80000"/>
              </a:lnSpc>
              <a:spcBef>
                <a:spcPts val="600"/>
              </a:spcBef>
              <a:buFont typeface="Arial" panose="020B0604020202020204" pitchFamily="34" charset="0"/>
              <a:buNone/>
            </a:pPr>
            <a:endParaRPr lang="en-US" altLang="en-US" sz="24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5546154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Footer Placeholder 10"/>
          <p:cNvSpPr txBox="1">
            <a:spLocks/>
          </p:cNvSpPr>
          <p:nvPr/>
        </p:nvSpPr>
        <p:spPr>
          <a:xfrm>
            <a:off x="2590800" y="6492875"/>
            <a:ext cx="39624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smtClean="0">
                <a:solidFill>
                  <a:schemeClr val="tx1"/>
                </a:solidFill>
                <a:latin typeface="Times New Roman" pitchFamily="18" charset="0"/>
                <a:cs typeface="Times New Roman" pitchFamily="18" charset="0"/>
              </a:rPr>
              <a:t> Community Session – January 14, 2014</a:t>
            </a:r>
            <a:endParaRPr lang="en-US" dirty="0">
              <a:solidFill>
                <a:schemeClr val="tx1"/>
              </a:solidFill>
              <a:latin typeface="Times New Roman" pitchFamily="18" charset="0"/>
              <a:cs typeface="Times New Roman" pitchFamily="18" charset="0"/>
            </a:endParaRPr>
          </a:p>
        </p:txBody>
      </p:sp>
      <p:sp>
        <p:nvSpPr>
          <p:cNvPr id="5" name="Title 1"/>
          <p:cNvSpPr txBox="1">
            <a:spLocks/>
          </p:cNvSpPr>
          <p:nvPr/>
        </p:nvSpPr>
        <p:spPr>
          <a:xfrm>
            <a:off x="228600" y="274638"/>
            <a:ext cx="8229600" cy="868362"/>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b="1" dirty="0" smtClean="0">
                <a:latin typeface="Times New Roman" panose="02020603050405020304" pitchFamily="18" charset="0"/>
                <a:cs typeface="Times New Roman" panose="02020603050405020304" pitchFamily="18" charset="0"/>
              </a:rPr>
              <a:t>Additional Information</a:t>
            </a:r>
            <a:endParaRPr lang="en-US" sz="3600" b="1" dirty="0"/>
          </a:p>
        </p:txBody>
      </p:sp>
      <p:sp>
        <p:nvSpPr>
          <p:cNvPr id="6" name="Content Placeholder 2"/>
          <p:cNvSpPr txBox="1">
            <a:spLocks/>
          </p:cNvSpPr>
          <p:nvPr/>
        </p:nvSpPr>
        <p:spPr>
          <a:xfrm>
            <a:off x="457200" y="1600200"/>
            <a:ext cx="8229600" cy="4525963"/>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Bef>
                <a:spcPts val="1200"/>
              </a:spcBef>
            </a:pPr>
            <a:r>
              <a:rPr lang="en-US" sz="2800" dirty="0" smtClean="0">
                <a:latin typeface="Times New Roman" panose="02020603050405020304" pitchFamily="18" charset="0"/>
                <a:cs typeface="Times New Roman" panose="02020603050405020304" pitchFamily="18" charset="0"/>
              </a:rPr>
              <a:t>NWB Water </a:t>
            </a:r>
            <a:r>
              <a:rPr lang="en-US" sz="2800" dirty="0" err="1" smtClean="0">
                <a:latin typeface="Times New Roman" panose="02020603050405020304" pitchFamily="18" charset="0"/>
                <a:cs typeface="Times New Roman" panose="02020603050405020304" pitchFamily="18" charset="0"/>
              </a:rPr>
              <a:t>Licence</a:t>
            </a:r>
            <a:r>
              <a:rPr lang="en-US" sz="2800" dirty="0" smtClean="0">
                <a:latin typeface="Times New Roman" panose="02020603050405020304" pitchFamily="18" charset="0"/>
                <a:cs typeface="Times New Roman" panose="02020603050405020304" pitchFamily="18" charset="0"/>
              </a:rPr>
              <a:t> Application Process Guides (1 to 7)</a:t>
            </a:r>
          </a:p>
          <a:p>
            <a:pPr>
              <a:spcBef>
                <a:spcPts val="1200"/>
              </a:spcBef>
            </a:pPr>
            <a:r>
              <a:rPr lang="en-US" sz="2800" dirty="0" smtClean="0">
                <a:latin typeface="Times New Roman" panose="02020603050405020304" pitchFamily="18" charset="0"/>
                <a:cs typeface="Times New Roman" panose="02020603050405020304" pitchFamily="18" charset="0"/>
              </a:rPr>
              <a:t>NWB Supplemental Information Guides</a:t>
            </a:r>
          </a:p>
          <a:p>
            <a:pPr>
              <a:spcBef>
                <a:spcPts val="1200"/>
              </a:spcBef>
            </a:pPr>
            <a:r>
              <a:rPr lang="en-US" sz="2800" dirty="0" smtClean="0">
                <a:latin typeface="Times New Roman" panose="02020603050405020304" pitchFamily="18" charset="0"/>
                <a:cs typeface="Times New Roman" panose="02020603050405020304" pitchFamily="18" charset="0"/>
              </a:rPr>
              <a:t>NWB Rules of Practice and Procedures for Public Hearing</a:t>
            </a:r>
          </a:p>
          <a:p>
            <a:pPr>
              <a:spcBef>
                <a:spcPts val="1200"/>
              </a:spcBef>
            </a:pPr>
            <a:r>
              <a:rPr lang="en-US" sz="2800" dirty="0" smtClean="0">
                <a:latin typeface="Times New Roman" panose="02020603050405020304" pitchFamily="18" charset="0"/>
                <a:cs typeface="Times New Roman" panose="02020603050405020304" pitchFamily="18" charset="0"/>
              </a:rPr>
              <a:t>NWB Website:</a:t>
            </a:r>
          </a:p>
          <a:p>
            <a:pPr marL="0" indent="0">
              <a:spcBef>
                <a:spcPts val="1200"/>
              </a:spcBef>
              <a:buFont typeface="Arial" pitchFamily="34" charset="0"/>
              <a:buNone/>
            </a:pPr>
            <a:r>
              <a:rPr lang="en-US" sz="2800" dirty="0" smtClean="0">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hlinkClick r:id="rId2"/>
              </a:rPr>
              <a:t>www.nwb-oen.ca</a:t>
            </a:r>
            <a:endParaRPr lang="en-US" sz="2800" dirty="0" smtClean="0">
              <a:latin typeface="Times New Roman" panose="02020603050405020304" pitchFamily="18" charset="0"/>
              <a:cs typeface="Times New Roman" panose="02020603050405020304" pitchFamily="18" charset="0"/>
            </a:endParaRPr>
          </a:p>
          <a:p>
            <a:pPr marL="0" indent="0">
              <a:spcBef>
                <a:spcPts val="1200"/>
              </a:spcBef>
              <a:buFont typeface="Arial" pitchFamily="34" charset="0"/>
              <a:buNone/>
            </a:pPr>
            <a:endParaRPr lang="en-US" sz="28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1020848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81200" y="0"/>
            <a:ext cx="4572000" cy="1170215"/>
          </a:xfrm>
        </p:spPr>
        <p:txBody>
          <a:bodyPr>
            <a:normAutofit/>
          </a:bodyPr>
          <a:lstStyle/>
          <a:p>
            <a:pPr algn="l"/>
            <a:r>
              <a:rPr lang="en-US" sz="3600" b="1" dirty="0" smtClean="0">
                <a:latin typeface="Times New Roman" panose="02020603050405020304" pitchFamily="18" charset="0"/>
                <a:cs typeface="Times New Roman" panose="02020603050405020304" pitchFamily="18" charset="0"/>
              </a:rPr>
              <a:t>Contact Information</a:t>
            </a:r>
            <a:endParaRPr lang="en-US" sz="3600" b="1" dirty="0">
              <a:latin typeface="Times New Roman" panose="02020603050405020304" pitchFamily="18" charset="0"/>
              <a:cs typeface="Times New Roman" panose="02020603050405020304" pitchFamily="18" charset="0"/>
            </a:endParaRPr>
          </a:p>
        </p:txBody>
      </p:sp>
      <p:sp>
        <p:nvSpPr>
          <p:cNvPr id="12" name="Footer Placeholder 10"/>
          <p:cNvSpPr txBox="1">
            <a:spLocks/>
          </p:cNvSpPr>
          <p:nvPr/>
        </p:nvSpPr>
        <p:spPr>
          <a:xfrm>
            <a:off x="2590800" y="6492875"/>
            <a:ext cx="39624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smtClean="0">
                <a:solidFill>
                  <a:schemeClr val="tx1"/>
                </a:solidFill>
                <a:latin typeface="Times New Roman" pitchFamily="18" charset="0"/>
                <a:cs typeface="Times New Roman" pitchFamily="18" charset="0"/>
              </a:rPr>
              <a:t> Community Session – January 14, 2014</a:t>
            </a:r>
            <a:endParaRPr lang="en-US" dirty="0">
              <a:solidFill>
                <a:schemeClr val="tx1"/>
              </a:solidFill>
              <a:latin typeface="Times New Roman" pitchFamily="18" charset="0"/>
              <a:cs typeface="Times New Roman" pitchFamily="18" charset="0"/>
            </a:endParaRPr>
          </a:p>
        </p:txBody>
      </p:sp>
      <p:sp>
        <p:nvSpPr>
          <p:cNvPr id="6" name="Content Placeholder 2"/>
          <p:cNvSpPr txBox="1">
            <a:spLocks/>
          </p:cNvSpPr>
          <p:nvPr/>
        </p:nvSpPr>
        <p:spPr>
          <a:xfrm>
            <a:off x="76200" y="1295400"/>
            <a:ext cx="8229600" cy="4724400"/>
          </a:xfrm>
          <a:prstGeom prst="rect">
            <a:avLst/>
          </a:prstGeom>
        </p:spPr>
        <p:txBody>
          <a:bodyPr vert="horz" lIns="91440" tIns="45720" rIns="91440" bIns="45720" rtlCol="0">
            <a:normAutofit fontScale="92500" lnSpcReduction="20000"/>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3000" dirty="0" smtClean="0">
                <a:solidFill>
                  <a:schemeClr val="tx1"/>
                </a:solidFill>
                <a:latin typeface="Times New Roman" panose="02020603050405020304" pitchFamily="18" charset="0"/>
                <a:cs typeface="Times New Roman" panose="02020603050405020304" pitchFamily="18" charset="0"/>
              </a:rPr>
              <a:t>Nunavut Water Board</a:t>
            </a:r>
          </a:p>
          <a:p>
            <a:r>
              <a:rPr lang="en-US" sz="3000" dirty="0" smtClean="0">
                <a:solidFill>
                  <a:schemeClr val="tx1"/>
                </a:solidFill>
                <a:latin typeface="Times New Roman" panose="02020603050405020304" pitchFamily="18" charset="0"/>
                <a:cs typeface="Times New Roman" panose="02020603050405020304" pitchFamily="18" charset="0"/>
              </a:rPr>
              <a:t>P.O. Box 119</a:t>
            </a:r>
          </a:p>
          <a:p>
            <a:r>
              <a:rPr lang="en-US" sz="3000" dirty="0" err="1" smtClean="0">
                <a:solidFill>
                  <a:schemeClr val="tx1"/>
                </a:solidFill>
                <a:latin typeface="Times New Roman" panose="02020603050405020304" pitchFamily="18" charset="0"/>
                <a:cs typeface="Times New Roman" panose="02020603050405020304" pitchFamily="18" charset="0"/>
              </a:rPr>
              <a:t>Gjoa</a:t>
            </a:r>
            <a:r>
              <a:rPr lang="en-US" sz="3000" dirty="0" smtClean="0">
                <a:solidFill>
                  <a:schemeClr val="tx1"/>
                </a:solidFill>
                <a:latin typeface="Times New Roman" panose="02020603050405020304" pitchFamily="18" charset="0"/>
                <a:cs typeface="Times New Roman" panose="02020603050405020304" pitchFamily="18" charset="0"/>
              </a:rPr>
              <a:t> Haven</a:t>
            </a:r>
          </a:p>
          <a:p>
            <a:r>
              <a:rPr lang="en-US" sz="3000" dirty="0" smtClean="0">
                <a:solidFill>
                  <a:schemeClr val="tx1"/>
                </a:solidFill>
                <a:latin typeface="Times New Roman" panose="02020603050405020304" pitchFamily="18" charset="0"/>
                <a:cs typeface="Times New Roman" panose="02020603050405020304" pitchFamily="18" charset="0"/>
              </a:rPr>
              <a:t>Nunavut X0B 1J0</a:t>
            </a:r>
          </a:p>
          <a:p>
            <a:endParaRPr lang="en-US" dirty="0" smtClean="0">
              <a:solidFill>
                <a:schemeClr val="tx1"/>
              </a:solidFill>
              <a:latin typeface="Times New Roman" panose="02020603050405020304" pitchFamily="18" charset="0"/>
              <a:cs typeface="Times New Roman" panose="02020603050405020304" pitchFamily="18" charset="0"/>
            </a:endParaRPr>
          </a:p>
          <a:p>
            <a:r>
              <a:rPr lang="en-US" sz="2800" dirty="0" smtClean="0">
                <a:solidFill>
                  <a:schemeClr val="tx1"/>
                </a:solidFill>
                <a:latin typeface="Times New Roman" panose="02020603050405020304" pitchFamily="18" charset="0"/>
                <a:cs typeface="Times New Roman" panose="02020603050405020304" pitchFamily="18" charset="0"/>
              </a:rPr>
              <a:t>Phone: (867) 360-6338</a:t>
            </a:r>
          </a:p>
          <a:p>
            <a:r>
              <a:rPr lang="en-US" sz="2800" dirty="0">
                <a:solidFill>
                  <a:schemeClr val="tx1"/>
                </a:solidFill>
                <a:latin typeface="Times New Roman" panose="02020603050405020304" pitchFamily="18" charset="0"/>
                <a:cs typeface="Times New Roman" panose="02020603050405020304" pitchFamily="18" charset="0"/>
              </a:rPr>
              <a:t>Toll Free: </a:t>
            </a:r>
            <a:r>
              <a:rPr lang="en-US" sz="2800" dirty="0" smtClean="0">
                <a:solidFill>
                  <a:schemeClr val="tx1"/>
                </a:solidFill>
                <a:latin typeface="Times New Roman" panose="02020603050405020304" pitchFamily="18" charset="0"/>
                <a:cs typeface="Times New Roman" panose="02020603050405020304" pitchFamily="18" charset="0"/>
              </a:rPr>
              <a:t> (855)-521-3745 </a:t>
            </a:r>
          </a:p>
          <a:p>
            <a:r>
              <a:rPr lang="en-US" sz="2800" dirty="0" smtClean="0">
                <a:solidFill>
                  <a:schemeClr val="tx1"/>
                </a:solidFill>
                <a:latin typeface="Times New Roman" panose="02020603050405020304" pitchFamily="18" charset="0"/>
                <a:cs typeface="Times New Roman" panose="02020603050405020304" pitchFamily="18" charset="0"/>
              </a:rPr>
              <a:t>    Fax: (867) 360-6369</a:t>
            </a:r>
          </a:p>
          <a:p>
            <a:r>
              <a:rPr lang="en-US" sz="2600" dirty="0" smtClean="0">
                <a:solidFill>
                  <a:schemeClr val="tx1"/>
                </a:solidFill>
                <a:latin typeface="Times New Roman" panose="02020603050405020304" pitchFamily="18" charset="0"/>
                <a:cs typeface="Times New Roman" panose="02020603050405020304" pitchFamily="18" charset="0"/>
              </a:rPr>
              <a:t>              </a:t>
            </a:r>
            <a:r>
              <a:rPr lang="en-US" sz="2800" dirty="0" smtClean="0">
                <a:solidFill>
                  <a:schemeClr val="tx1"/>
                </a:solidFill>
                <a:latin typeface="Times New Roman" panose="02020603050405020304" pitchFamily="18" charset="0"/>
                <a:cs typeface="Times New Roman" panose="02020603050405020304" pitchFamily="18" charset="0"/>
              </a:rPr>
              <a:t>Email: </a:t>
            </a:r>
            <a:r>
              <a:rPr lang="en-US" sz="2800" dirty="0" smtClean="0">
                <a:latin typeface="Times New Roman" panose="02020603050405020304" pitchFamily="18" charset="0"/>
                <a:cs typeface="Times New Roman" panose="02020603050405020304" pitchFamily="18" charset="0"/>
                <a:hlinkClick r:id="rId2"/>
              </a:rPr>
              <a:t>technical@nwb-oen.ca</a:t>
            </a:r>
            <a:endParaRPr lang="en-US" sz="2800" dirty="0" smtClean="0">
              <a:latin typeface="Times New Roman" panose="02020603050405020304" pitchFamily="18" charset="0"/>
              <a:cs typeface="Times New Roman" panose="02020603050405020304" pitchFamily="18" charset="0"/>
            </a:endParaRPr>
          </a:p>
          <a:p>
            <a:endParaRPr lang="en-US" sz="2600" dirty="0">
              <a:latin typeface="Times New Roman" panose="02020603050405020304" pitchFamily="18" charset="0"/>
              <a:cs typeface="Times New Roman" panose="02020603050405020304" pitchFamily="18" charset="0"/>
            </a:endParaRPr>
          </a:p>
          <a:p>
            <a:r>
              <a:rPr lang="en-US" sz="2600" dirty="0" smtClean="0">
                <a:solidFill>
                  <a:schemeClr val="tx1"/>
                </a:solidFill>
                <a:latin typeface="Times New Roman" panose="02020603050405020304" pitchFamily="18" charset="0"/>
                <a:cs typeface="Times New Roman" panose="02020603050405020304" pitchFamily="18" charset="0"/>
              </a:rPr>
              <a:t>Web Site: </a:t>
            </a:r>
            <a:r>
              <a:rPr lang="en-US" sz="2600" dirty="0" smtClean="0">
                <a:latin typeface="Times New Roman" panose="02020603050405020304" pitchFamily="18" charset="0"/>
                <a:cs typeface="Times New Roman" panose="02020603050405020304" pitchFamily="18" charset="0"/>
                <a:hlinkClick r:id="rId3"/>
              </a:rPr>
              <a:t>www.nwb-oen.ca</a:t>
            </a:r>
            <a:endParaRPr lang="en-US" sz="2600" dirty="0" smtClean="0">
              <a:latin typeface="Times New Roman" panose="02020603050405020304" pitchFamily="18" charset="0"/>
              <a:cs typeface="Times New Roman" panose="02020603050405020304" pitchFamily="18" charset="0"/>
            </a:endParaRPr>
          </a:p>
          <a:p>
            <a:endParaRPr lang="en-US" sz="2600" dirty="0" smtClean="0">
              <a:latin typeface="Times New Roman" panose="02020603050405020304" pitchFamily="18" charset="0"/>
              <a:cs typeface="Times New Roman" panose="02020603050405020304" pitchFamily="18" charset="0"/>
            </a:endParaRPr>
          </a:p>
          <a:p>
            <a:endParaRPr lang="en-US" sz="2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2228366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00200" y="838200"/>
            <a:ext cx="5943600" cy="4924151"/>
          </a:xfrm>
        </p:spPr>
        <p:txBody>
          <a:bodyPr>
            <a:normAutofit/>
          </a:bodyPr>
          <a:lstStyle/>
          <a:p>
            <a:r>
              <a:rPr lang="en-US" dirty="0" smtClean="0">
                <a:latin typeface="Times New Roman" pitchFamily="18" charset="0"/>
                <a:cs typeface="Times New Roman" panose="02020603050405020304" pitchFamily="18" charset="0"/>
              </a:rPr>
              <a:t>Questions?</a:t>
            </a:r>
            <a:br>
              <a:rPr lang="en-US" dirty="0" smtClean="0">
                <a:latin typeface="Times New Roman" pitchFamily="18" charset="0"/>
                <a:cs typeface="Times New Roman" panose="02020603050405020304" pitchFamily="18" charset="0"/>
              </a:rPr>
            </a:br>
            <a:r>
              <a:rPr lang="en-US" dirty="0" smtClean="0">
                <a:latin typeface="Times New Roman" pitchFamily="18" charset="0"/>
                <a:cs typeface="Times New Roman" panose="02020603050405020304" pitchFamily="18" charset="0"/>
              </a:rPr>
              <a:t/>
            </a:r>
            <a:br>
              <a:rPr lang="en-US" dirty="0" smtClean="0">
                <a:latin typeface="Times New Roman" pitchFamily="18" charset="0"/>
                <a:cs typeface="Times New Roman" panose="02020603050405020304" pitchFamily="18" charset="0"/>
              </a:rPr>
            </a:br>
            <a:r>
              <a:rPr lang="en-US" dirty="0" smtClean="0">
                <a:latin typeface="Times New Roman" pitchFamily="18" charset="0"/>
                <a:cs typeface="Times New Roman" panose="02020603050405020304" pitchFamily="18" charset="0"/>
              </a:rPr>
              <a:t/>
            </a:r>
            <a:br>
              <a:rPr lang="en-US" dirty="0" smtClean="0">
                <a:latin typeface="Times New Roman" pitchFamily="18" charset="0"/>
                <a:cs typeface="Times New Roman" panose="02020603050405020304" pitchFamily="18" charset="0"/>
              </a:rPr>
            </a:br>
            <a:r>
              <a:rPr lang="en-US" dirty="0" smtClean="0">
                <a:latin typeface="Times New Roman" pitchFamily="18" charset="0"/>
                <a:cs typeface="Times New Roman" panose="02020603050405020304" pitchFamily="18" charset="0"/>
              </a:rPr>
              <a:t>Comments?</a:t>
            </a:r>
            <a:br>
              <a:rPr lang="en-US" dirty="0" smtClean="0">
                <a:latin typeface="Times New Roman" pitchFamily="18" charset="0"/>
                <a:cs typeface="Times New Roman" panose="02020603050405020304" pitchFamily="18" charset="0"/>
              </a:rPr>
            </a:br>
            <a:r>
              <a:rPr lang="en-US" sz="4000" dirty="0" smtClean="0">
                <a:latin typeface="Times New Roman" pitchFamily="18" charset="0"/>
                <a:cs typeface="Times New Roman" pitchFamily="18" charset="0"/>
              </a:rPr>
              <a:t>Thank You</a:t>
            </a:r>
            <a:endParaRPr lang="en-US" sz="4000" dirty="0">
              <a:latin typeface="Times New Roman" pitchFamily="18" charset="0"/>
              <a:cs typeface="Times New Roman" pitchFamily="18" charset="0"/>
            </a:endParaRPr>
          </a:p>
        </p:txBody>
      </p:sp>
      <p:pic>
        <p:nvPicPr>
          <p:cNvPr id="1027" name="Picture 3" descr="C:\Users\DTS\AppData\Local\Microsoft\Windows\Temporary Internet Files\Content.IE5\G2DVSENH\MM900186485[1].gif"/>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3657598" y="2438400"/>
            <a:ext cx="1628775" cy="1095375"/>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C:\Users\DTS\AppData\Local\Microsoft\Windows\Temporary Internet Files\Content.IE5\G2DVSENH\MM900300527[1].gif"/>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4202861" y="5334000"/>
            <a:ext cx="771525" cy="5238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5910827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76200"/>
            <a:ext cx="5867400" cy="1143000"/>
          </a:xfrm>
        </p:spPr>
        <p:txBody>
          <a:bodyPr>
            <a:normAutofit/>
          </a:bodyPr>
          <a:lstStyle/>
          <a:p>
            <a:pPr algn="l"/>
            <a:r>
              <a:rPr lang="en-US" sz="2800" b="1" dirty="0" smtClean="0">
                <a:latin typeface="Times New Roman" panose="02020603050405020304" pitchFamily="18" charset="0"/>
                <a:cs typeface="Times New Roman" panose="02020603050405020304" pitchFamily="18" charset="0"/>
              </a:rPr>
              <a:t>Introduction to the </a:t>
            </a:r>
            <a:br>
              <a:rPr lang="en-US" sz="2800" b="1" dirty="0" smtClean="0">
                <a:latin typeface="Times New Roman" panose="02020603050405020304" pitchFamily="18" charset="0"/>
                <a:cs typeface="Times New Roman" panose="02020603050405020304" pitchFamily="18" charset="0"/>
              </a:rPr>
            </a:br>
            <a:r>
              <a:rPr lang="en-US" sz="2800" b="1" dirty="0" smtClean="0">
                <a:latin typeface="Times New Roman" panose="02020603050405020304" pitchFamily="18" charset="0"/>
                <a:cs typeface="Times New Roman" panose="02020603050405020304" pitchFamily="18" charset="0"/>
              </a:rPr>
              <a:t>Nunavut Water Board (NWB)</a:t>
            </a:r>
            <a:endParaRPr lang="en-US" sz="2800" b="1" dirty="0">
              <a:latin typeface="Times New Roman" panose="02020603050405020304" pitchFamily="18" charset="0"/>
              <a:cs typeface="Times New Roman" panose="02020603050405020304" pitchFamily="18" charset="0"/>
            </a:endParaRPr>
          </a:p>
        </p:txBody>
      </p:sp>
      <p:sp>
        <p:nvSpPr>
          <p:cNvPr id="13" name="Rectangle 3"/>
          <p:cNvSpPr txBox="1">
            <a:spLocks noChangeArrowheads="1"/>
          </p:cNvSpPr>
          <p:nvPr/>
        </p:nvSpPr>
        <p:spPr>
          <a:xfrm>
            <a:off x="304800" y="1219200"/>
            <a:ext cx="6837042" cy="5121275"/>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lnSpc>
                <a:spcPct val="90000"/>
              </a:lnSpc>
            </a:pPr>
            <a:r>
              <a:rPr lang="en-US" altLang="en-US" sz="2400" dirty="0" smtClean="0">
                <a:latin typeface="Times New Roman" panose="02020603050405020304" pitchFamily="18" charset="0"/>
                <a:cs typeface="Times New Roman" panose="02020603050405020304" pitchFamily="18" charset="0"/>
              </a:rPr>
              <a:t>Established pursuant to Article 13 of the </a:t>
            </a:r>
            <a:r>
              <a:rPr lang="en-US" altLang="en-US" sz="2400" i="1" dirty="0" smtClean="0">
                <a:latin typeface="Times New Roman" panose="02020603050405020304" pitchFamily="18" charset="0"/>
                <a:cs typeface="Times New Roman" panose="02020603050405020304" pitchFamily="18" charset="0"/>
              </a:rPr>
              <a:t>Nunavut Land Claims Agreement</a:t>
            </a:r>
            <a:r>
              <a:rPr lang="en-US" altLang="en-US" sz="2400" dirty="0" smtClean="0">
                <a:latin typeface="Times New Roman" panose="02020603050405020304" pitchFamily="18" charset="0"/>
                <a:cs typeface="Times New Roman" panose="02020603050405020304" pitchFamily="18" charset="0"/>
              </a:rPr>
              <a:t> (NLCA) as an Institution of Public Government (IPG). </a:t>
            </a:r>
          </a:p>
          <a:p>
            <a:pPr algn="just">
              <a:lnSpc>
                <a:spcPct val="90000"/>
              </a:lnSpc>
            </a:pPr>
            <a:endParaRPr lang="en-US" altLang="en-US" sz="2400" dirty="0" smtClean="0">
              <a:latin typeface="Times New Roman" panose="02020603050405020304" pitchFamily="18" charset="0"/>
              <a:cs typeface="Times New Roman" panose="02020603050405020304" pitchFamily="18" charset="0"/>
            </a:endParaRPr>
          </a:p>
          <a:p>
            <a:pPr algn="just">
              <a:lnSpc>
                <a:spcPct val="90000"/>
              </a:lnSpc>
            </a:pPr>
            <a:r>
              <a:rPr lang="en-US" altLang="en-US" sz="2400" dirty="0" smtClean="0">
                <a:latin typeface="Times New Roman" panose="02020603050405020304" pitchFamily="18" charset="0"/>
                <a:cs typeface="Times New Roman" panose="02020603050405020304" pitchFamily="18" charset="0"/>
              </a:rPr>
              <a:t>NWB has the responsibilities and powers over the regulation, use and management of water in Nunavut.</a:t>
            </a:r>
          </a:p>
          <a:p>
            <a:pPr algn="just">
              <a:lnSpc>
                <a:spcPct val="90000"/>
              </a:lnSpc>
            </a:pPr>
            <a:endParaRPr lang="en-US" altLang="en-US" sz="2400" dirty="0" smtClean="0">
              <a:latin typeface="Times New Roman" panose="02020603050405020304" pitchFamily="18" charset="0"/>
              <a:cs typeface="Times New Roman" panose="02020603050405020304" pitchFamily="18" charset="0"/>
            </a:endParaRPr>
          </a:p>
          <a:p>
            <a:pPr algn="just">
              <a:lnSpc>
                <a:spcPct val="90000"/>
              </a:lnSpc>
            </a:pPr>
            <a:r>
              <a:rPr lang="en-US" altLang="en-US" sz="2400" dirty="0" smtClean="0">
                <a:latin typeface="Times New Roman" panose="02020603050405020304" pitchFamily="18" charset="0"/>
                <a:cs typeface="Times New Roman" panose="02020603050405020304" pitchFamily="18" charset="0"/>
              </a:rPr>
              <a:t>Objective is to provide a means for the conservation and utilization of waters in Nunavut, except in a national park, in a manner that will provide the optimum benefit from those waters for the residents of Nunavut in particular and Canadians in general.</a:t>
            </a:r>
          </a:p>
          <a:p>
            <a:pPr marL="0" indent="0" algn="just">
              <a:lnSpc>
                <a:spcPct val="90000"/>
              </a:lnSpc>
              <a:buNone/>
            </a:pPr>
            <a:endParaRPr lang="en-US" altLang="en-US" sz="2400" dirty="0">
              <a:latin typeface="Times New Roman" panose="02020603050405020304" pitchFamily="18" charset="0"/>
              <a:cs typeface="Times New Roman" panose="02020603050405020304" pitchFamily="18" charset="0"/>
            </a:endParaRPr>
          </a:p>
        </p:txBody>
      </p:sp>
      <p:sp>
        <p:nvSpPr>
          <p:cNvPr id="14" name="Footer Placeholder 10"/>
          <p:cNvSpPr txBox="1">
            <a:spLocks/>
          </p:cNvSpPr>
          <p:nvPr/>
        </p:nvSpPr>
        <p:spPr>
          <a:xfrm>
            <a:off x="2667000" y="6492875"/>
            <a:ext cx="39624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smtClean="0">
                <a:solidFill>
                  <a:schemeClr val="tx1"/>
                </a:solidFill>
                <a:latin typeface="Times New Roman" pitchFamily="18" charset="0"/>
                <a:cs typeface="Times New Roman" pitchFamily="18" charset="0"/>
              </a:rPr>
              <a:t> Community Session – January 14, 2014</a:t>
            </a:r>
            <a:endParaRPr lang="en-US"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36325489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52601"/>
            <a:ext cx="7086600" cy="4495800"/>
          </a:xfrm>
        </p:spPr>
        <p:txBody>
          <a:bodyPr>
            <a:noAutofit/>
          </a:bodyPr>
          <a:lstStyle/>
          <a:p>
            <a:pPr>
              <a:spcBef>
                <a:spcPts val="0"/>
              </a:spcBef>
            </a:pPr>
            <a:r>
              <a:rPr lang="en-US" sz="2400" dirty="0" smtClean="0">
                <a:latin typeface="Times New Roman" panose="02020603050405020304" pitchFamily="18" charset="0"/>
                <a:cs typeface="Times New Roman" panose="02020603050405020304" pitchFamily="18" charset="0"/>
              </a:rPr>
              <a:t>Date Licence Issuance:  June 9, 2010 </a:t>
            </a:r>
          </a:p>
          <a:p>
            <a:pPr marL="0" indent="0">
              <a:spcBef>
                <a:spcPts val="0"/>
              </a:spcBef>
              <a:buNone/>
            </a:pPr>
            <a:endParaRPr lang="en-US" sz="2400" dirty="0" smtClean="0">
              <a:latin typeface="Times New Roman" panose="02020603050405020304" pitchFamily="18" charset="0"/>
              <a:cs typeface="Times New Roman" panose="02020603050405020304" pitchFamily="18" charset="0"/>
            </a:endParaRPr>
          </a:p>
          <a:p>
            <a:pPr>
              <a:spcBef>
                <a:spcPts val="0"/>
              </a:spcBef>
            </a:pPr>
            <a:r>
              <a:rPr lang="en-US" sz="2400" dirty="0" smtClean="0">
                <a:latin typeface="Times New Roman" panose="02020603050405020304" pitchFamily="18" charset="0"/>
                <a:cs typeface="Times New Roman" panose="02020603050405020304" pitchFamily="18" charset="0"/>
              </a:rPr>
              <a:t>Date Licence Expiry:  May 31, 2015</a:t>
            </a:r>
          </a:p>
          <a:p>
            <a:pPr marL="0" indent="0">
              <a:spcBef>
                <a:spcPts val="0"/>
              </a:spcBef>
              <a:buNone/>
            </a:pPr>
            <a:endParaRPr lang="en-US" sz="2400" dirty="0" smtClean="0">
              <a:latin typeface="Times New Roman" panose="02020603050405020304" pitchFamily="18" charset="0"/>
              <a:cs typeface="Times New Roman" panose="02020603050405020304" pitchFamily="18" charset="0"/>
            </a:endParaRPr>
          </a:p>
          <a:p>
            <a:pPr>
              <a:spcBef>
                <a:spcPts val="0"/>
              </a:spcBef>
            </a:pPr>
            <a:r>
              <a:rPr lang="en-US" sz="2400" dirty="0" smtClean="0">
                <a:latin typeface="Times New Roman" panose="02020603050405020304" pitchFamily="18" charset="0"/>
                <a:cs typeface="Times New Roman" panose="02020603050405020304" pitchFamily="18" charset="0"/>
              </a:rPr>
              <a:t>Water use not to be Exceeded:  850,000 m</a:t>
            </a:r>
            <a:r>
              <a:rPr lang="en-US" sz="2400" baseline="30000" dirty="0" smtClean="0">
                <a:latin typeface="Times New Roman" panose="02020603050405020304" pitchFamily="18" charset="0"/>
                <a:cs typeface="Times New Roman" panose="02020603050405020304" pitchFamily="18" charset="0"/>
              </a:rPr>
              <a:t>3</a:t>
            </a:r>
            <a:r>
              <a:rPr lang="en-US" sz="2400" dirty="0" smtClean="0">
                <a:latin typeface="Times New Roman" panose="02020603050405020304" pitchFamily="18" charset="0"/>
                <a:cs typeface="Times New Roman" panose="02020603050405020304" pitchFamily="18" charset="0"/>
              </a:rPr>
              <a:t> annually</a:t>
            </a:r>
          </a:p>
          <a:p>
            <a:pPr>
              <a:spcBef>
                <a:spcPts val="0"/>
              </a:spcBef>
            </a:pPr>
            <a:endParaRPr lang="en-US" sz="2400" dirty="0" smtClean="0">
              <a:latin typeface="Times New Roman" panose="02020603050405020304" pitchFamily="18" charset="0"/>
              <a:cs typeface="Times New Roman" panose="02020603050405020304" pitchFamily="18" charset="0"/>
            </a:endParaRPr>
          </a:p>
          <a:p>
            <a:pPr>
              <a:spcBef>
                <a:spcPts val="0"/>
              </a:spcBef>
            </a:pPr>
            <a:r>
              <a:rPr lang="en-US" sz="2400" dirty="0" smtClean="0">
                <a:latin typeface="Times New Roman" panose="02020603050405020304" pitchFamily="18" charset="0"/>
                <a:cs typeface="Times New Roman" panose="02020603050405020304" pitchFamily="18" charset="0"/>
              </a:rPr>
              <a:t>Water use for Municipal undertaking:  </a:t>
            </a:r>
            <a:r>
              <a:rPr lang="en-US" sz="2400" dirty="0" err="1" smtClean="0">
                <a:latin typeface="Times New Roman" panose="02020603050405020304" pitchFamily="18" charset="0"/>
                <a:cs typeface="Times New Roman" panose="02020603050405020304" pitchFamily="18" charset="0"/>
              </a:rPr>
              <a:t>Nipissar</a:t>
            </a:r>
            <a:r>
              <a:rPr lang="en-US" sz="2400" dirty="0" smtClean="0">
                <a:latin typeface="Times New Roman" panose="02020603050405020304" pitchFamily="18" charset="0"/>
                <a:cs typeface="Times New Roman" panose="02020603050405020304" pitchFamily="18" charset="0"/>
              </a:rPr>
              <a:t> Lake</a:t>
            </a:r>
          </a:p>
          <a:p>
            <a:pPr marL="0" indent="0">
              <a:spcBef>
                <a:spcPts val="0"/>
              </a:spcBef>
              <a:buNone/>
            </a:pPr>
            <a:endParaRPr lang="en-US" sz="2400" dirty="0" smtClean="0">
              <a:latin typeface="Times New Roman" panose="02020603050405020304" pitchFamily="18" charset="0"/>
              <a:cs typeface="Times New Roman" panose="02020603050405020304" pitchFamily="18" charset="0"/>
            </a:endParaRPr>
          </a:p>
          <a:p>
            <a:pPr marL="917575" indent="-460375">
              <a:spcBef>
                <a:spcPts val="0"/>
              </a:spcBef>
              <a:buFont typeface="Wingdings" pitchFamily="2" charset="2"/>
              <a:buChar char="Ø"/>
            </a:pPr>
            <a:r>
              <a:rPr lang="en-US" sz="2400" dirty="0" smtClean="0">
                <a:latin typeface="Times New Roman" panose="02020603050405020304" pitchFamily="18" charset="0"/>
                <a:cs typeface="Times New Roman" panose="02020603050405020304" pitchFamily="18" charset="0"/>
              </a:rPr>
              <a:t>Operation of Water Supply Facilities, </a:t>
            </a:r>
            <a:r>
              <a:rPr lang="en-US" sz="2400" dirty="0" err="1" smtClean="0">
                <a:latin typeface="Times New Roman" panose="02020603050405020304" pitchFamily="18" charset="0"/>
                <a:cs typeface="Times New Roman" panose="02020603050405020304" pitchFamily="18" charset="0"/>
              </a:rPr>
              <a:t>Utilidor</a:t>
            </a:r>
            <a:r>
              <a:rPr lang="en-US" sz="2400" dirty="0" smtClean="0">
                <a:latin typeface="Times New Roman" panose="02020603050405020304" pitchFamily="18" charset="0"/>
                <a:cs typeface="Times New Roman" panose="02020603050405020304" pitchFamily="18" charset="0"/>
              </a:rPr>
              <a:t> and Sewage Treatment Facility</a:t>
            </a:r>
          </a:p>
          <a:p>
            <a:pPr marL="0" indent="0">
              <a:spcBef>
                <a:spcPts val="0"/>
              </a:spcBef>
              <a:buNone/>
            </a:pPr>
            <a:endParaRPr lang="en-US" sz="2400" dirty="0" smtClean="0">
              <a:latin typeface="Times New Roman" panose="02020603050405020304" pitchFamily="18" charset="0"/>
              <a:cs typeface="Times New Roman" panose="02020603050405020304" pitchFamily="18" charset="0"/>
            </a:endParaRPr>
          </a:p>
          <a:p>
            <a:pPr marL="0" indent="0">
              <a:spcBef>
                <a:spcPts val="0"/>
              </a:spcBef>
              <a:buNone/>
            </a:pPr>
            <a:r>
              <a:rPr lang="en-US" sz="2400" dirty="0" smtClean="0">
                <a:latin typeface="Times New Roman" panose="02020603050405020304" pitchFamily="18" charset="0"/>
                <a:cs typeface="Times New Roman" panose="02020603050405020304" pitchFamily="18" charset="0"/>
              </a:rPr>
              <a:t>	</a:t>
            </a:r>
          </a:p>
          <a:p>
            <a:pPr marL="0" indent="0">
              <a:buNone/>
            </a:pPr>
            <a:endParaRPr lang="en-US" sz="2400" dirty="0">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p:txBody>
      </p:sp>
      <p:sp>
        <p:nvSpPr>
          <p:cNvPr id="2" name="Title 1"/>
          <p:cNvSpPr>
            <a:spLocks noGrp="1"/>
          </p:cNvSpPr>
          <p:nvPr>
            <p:ph type="title"/>
          </p:nvPr>
        </p:nvSpPr>
        <p:spPr>
          <a:xfrm>
            <a:off x="533400" y="53789"/>
            <a:ext cx="7696200" cy="1470212"/>
          </a:xfrm>
        </p:spPr>
        <p:txBody>
          <a:bodyPr>
            <a:normAutofit/>
          </a:bodyPr>
          <a:lstStyle/>
          <a:p>
            <a:pPr algn="l"/>
            <a:r>
              <a:rPr lang="en-US" sz="2800" b="1" dirty="0" smtClean="0">
                <a:latin typeface="Times New Roman" panose="02020603050405020304" pitchFamily="18" charset="0"/>
                <a:cs typeface="Times New Roman" panose="02020603050405020304" pitchFamily="18" charset="0"/>
              </a:rPr>
              <a:t>GN-CGS </a:t>
            </a:r>
            <a:r>
              <a:rPr lang="en-US" sz="2800" b="1" dirty="0">
                <a:latin typeface="Times New Roman" panose="02020603050405020304" pitchFamily="18" charset="0"/>
                <a:cs typeface="Times New Roman" panose="02020603050405020304" pitchFamily="18" charset="0"/>
              </a:rPr>
              <a:t>Hamlet of Rankin Inlet</a:t>
            </a:r>
            <a:br>
              <a:rPr lang="en-US" sz="2800" b="1" dirty="0">
                <a:latin typeface="Times New Roman" panose="02020603050405020304" pitchFamily="18" charset="0"/>
                <a:cs typeface="Times New Roman" panose="02020603050405020304" pitchFamily="18" charset="0"/>
              </a:rPr>
            </a:br>
            <a:r>
              <a:rPr lang="en-US" sz="2800" b="1" dirty="0">
                <a:latin typeface="Times New Roman" panose="02020603050405020304" pitchFamily="18" charset="0"/>
                <a:cs typeface="Times New Roman" panose="02020603050405020304" pitchFamily="18" charset="0"/>
              </a:rPr>
              <a:t>Type </a:t>
            </a:r>
            <a:r>
              <a:rPr lang="en-US" sz="2800" b="1" dirty="0" smtClean="0">
                <a:latin typeface="Times New Roman" panose="02020603050405020304" pitchFamily="18" charset="0"/>
                <a:cs typeface="Times New Roman" panose="02020603050405020304" pitchFamily="18" charset="0"/>
              </a:rPr>
              <a:t>“A” 3AM-GRA1015 Water </a:t>
            </a:r>
            <a:r>
              <a:rPr lang="en-US" sz="2800" b="1" dirty="0" err="1" smtClean="0">
                <a:latin typeface="Times New Roman" panose="02020603050405020304" pitchFamily="18" charset="0"/>
                <a:cs typeface="Times New Roman" panose="02020603050405020304" pitchFamily="18" charset="0"/>
              </a:rPr>
              <a:t>Licence</a:t>
            </a:r>
            <a:endParaRPr lang="en-US" sz="2800" b="1" dirty="0">
              <a:latin typeface="Times New Roman" panose="02020603050405020304" pitchFamily="18" charset="0"/>
              <a:cs typeface="Times New Roman" panose="02020603050405020304" pitchFamily="18" charset="0"/>
            </a:endParaRPr>
          </a:p>
        </p:txBody>
      </p:sp>
      <p:sp>
        <p:nvSpPr>
          <p:cNvPr id="12" name="Footer Placeholder 10"/>
          <p:cNvSpPr txBox="1">
            <a:spLocks/>
          </p:cNvSpPr>
          <p:nvPr/>
        </p:nvSpPr>
        <p:spPr>
          <a:xfrm>
            <a:off x="2667000" y="6492875"/>
            <a:ext cx="39624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smtClean="0">
                <a:solidFill>
                  <a:schemeClr val="tx1"/>
                </a:solidFill>
                <a:latin typeface="Times New Roman" pitchFamily="18" charset="0"/>
                <a:cs typeface="Times New Roman" pitchFamily="18" charset="0"/>
              </a:rPr>
              <a:t> Community Session – January 14, 2014</a:t>
            </a:r>
            <a:endParaRPr lang="en-US"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393205809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Footer Placeholder 10"/>
          <p:cNvSpPr txBox="1">
            <a:spLocks/>
          </p:cNvSpPr>
          <p:nvPr/>
        </p:nvSpPr>
        <p:spPr>
          <a:xfrm>
            <a:off x="2667000" y="6492875"/>
            <a:ext cx="39624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smtClean="0">
                <a:solidFill>
                  <a:schemeClr val="tx1"/>
                </a:solidFill>
                <a:latin typeface="Times New Roman" pitchFamily="18" charset="0"/>
                <a:cs typeface="Times New Roman" pitchFamily="18" charset="0"/>
              </a:rPr>
              <a:t> Community Session – January 14, 2014</a:t>
            </a:r>
            <a:endParaRPr lang="en-US" dirty="0">
              <a:solidFill>
                <a:schemeClr val="tx1"/>
              </a:solidFill>
              <a:latin typeface="Times New Roman" pitchFamily="18" charset="0"/>
              <a:cs typeface="Times New Roman" pitchFamily="18" charset="0"/>
            </a:endParaRPr>
          </a:p>
        </p:txBody>
      </p:sp>
      <p:sp>
        <p:nvSpPr>
          <p:cNvPr id="11" name="Rectangle 10"/>
          <p:cNvSpPr/>
          <p:nvPr/>
        </p:nvSpPr>
        <p:spPr>
          <a:xfrm>
            <a:off x="500383" y="1512859"/>
            <a:ext cx="6891017" cy="4493538"/>
          </a:xfrm>
          <a:prstGeom prst="rect">
            <a:avLst/>
          </a:prstGeom>
        </p:spPr>
        <p:txBody>
          <a:bodyPr wrap="square">
            <a:spAutoFit/>
          </a:bodyPr>
          <a:lstStyle/>
          <a:p>
            <a:pPr marL="339725" indent="-339725">
              <a:spcBef>
                <a:spcPts val="0"/>
              </a:spcBef>
              <a:buFont typeface="Arial" panose="020B0604020202020204" pitchFamily="34" charset="0"/>
              <a:buChar char="•"/>
            </a:pPr>
            <a:r>
              <a:rPr lang="en-US" sz="2200" dirty="0" smtClean="0">
                <a:latin typeface="Times New Roman" panose="02020603050405020304" pitchFamily="18" charset="0"/>
                <a:cs typeface="Times New Roman" panose="02020603050405020304" pitchFamily="18" charset="0"/>
              </a:rPr>
              <a:t>Water Supply Facilities</a:t>
            </a:r>
            <a:r>
              <a:rPr lang="en-US" sz="2200" dirty="0">
                <a:latin typeface="Times New Roman" panose="02020603050405020304" pitchFamily="18" charset="0"/>
                <a:cs typeface="Times New Roman" panose="02020603050405020304" pitchFamily="18" charset="0"/>
              </a:rPr>
              <a:t>:  </a:t>
            </a:r>
            <a:endParaRPr lang="en-US" sz="2200" dirty="0" smtClean="0">
              <a:latin typeface="Times New Roman" panose="02020603050405020304" pitchFamily="18" charset="0"/>
              <a:cs typeface="Times New Roman" panose="02020603050405020304" pitchFamily="18" charset="0"/>
            </a:endParaRPr>
          </a:p>
          <a:p>
            <a:pPr marL="914400" indent="-457200">
              <a:spcBef>
                <a:spcPts val="0"/>
              </a:spcBef>
              <a:buFont typeface="Wingdings" pitchFamily="2" charset="2"/>
              <a:buChar char="Ø"/>
            </a:pPr>
            <a:r>
              <a:rPr lang="en-US" sz="2200" dirty="0" smtClean="0">
                <a:latin typeface="Times New Roman" panose="02020603050405020304" pitchFamily="18" charset="0"/>
                <a:cs typeface="Times New Roman" panose="02020603050405020304" pitchFamily="18" charset="0"/>
              </a:rPr>
              <a:t>Areas </a:t>
            </a:r>
            <a:r>
              <a:rPr lang="en-US" sz="2200" dirty="0">
                <a:latin typeface="Times New Roman" panose="02020603050405020304" pitchFamily="18" charset="0"/>
                <a:cs typeface="Times New Roman" panose="02020603050405020304" pitchFamily="18" charset="0"/>
              </a:rPr>
              <a:t>and associated infrastructure at </a:t>
            </a:r>
            <a:r>
              <a:rPr lang="en-US" sz="2200" dirty="0" err="1">
                <a:latin typeface="Times New Roman" panose="02020603050405020304" pitchFamily="18" charset="0"/>
                <a:cs typeface="Times New Roman" panose="02020603050405020304" pitchFamily="18" charset="0"/>
              </a:rPr>
              <a:t>Nipissar</a:t>
            </a:r>
            <a:r>
              <a:rPr lang="en-US" sz="2200" dirty="0">
                <a:latin typeface="Times New Roman" panose="02020603050405020304" pitchFamily="18" charset="0"/>
                <a:cs typeface="Times New Roman" panose="02020603050405020304" pitchFamily="18" charset="0"/>
              </a:rPr>
              <a:t> </a:t>
            </a:r>
            <a:r>
              <a:rPr lang="en-US" sz="2200" dirty="0" smtClean="0">
                <a:latin typeface="Times New Roman" panose="02020603050405020304" pitchFamily="18" charset="0"/>
                <a:cs typeface="Times New Roman" panose="02020603050405020304" pitchFamily="18" charset="0"/>
              </a:rPr>
              <a:t>Lake, including </a:t>
            </a:r>
            <a:r>
              <a:rPr lang="en-US" sz="2200" dirty="0">
                <a:latin typeface="Times New Roman" panose="02020603050405020304" pitchFamily="18" charset="0"/>
                <a:cs typeface="Times New Roman" panose="02020603050405020304" pitchFamily="18" charset="0"/>
              </a:rPr>
              <a:t>the Lake, intake lines, </a:t>
            </a:r>
            <a:r>
              <a:rPr lang="en-US" sz="2200" dirty="0" smtClean="0">
                <a:latin typeface="Times New Roman" panose="02020603050405020304" pitchFamily="18" charset="0"/>
                <a:cs typeface="Times New Roman" panose="02020603050405020304" pitchFamily="18" charset="0"/>
              </a:rPr>
              <a:t>pump-house, underground </a:t>
            </a:r>
            <a:r>
              <a:rPr lang="en-US" sz="2200" dirty="0">
                <a:latin typeface="Times New Roman" panose="02020603050405020304" pitchFamily="18" charset="0"/>
                <a:cs typeface="Times New Roman" panose="02020603050405020304" pitchFamily="18" charset="0"/>
              </a:rPr>
              <a:t>pipeline and </a:t>
            </a:r>
            <a:r>
              <a:rPr lang="en-US" sz="2200" dirty="0" smtClean="0">
                <a:latin typeface="Times New Roman" panose="02020603050405020304" pitchFamily="18" charset="0"/>
                <a:cs typeface="Times New Roman" panose="02020603050405020304" pitchFamily="18" charset="0"/>
              </a:rPr>
              <a:t>Williamson Lake water tank</a:t>
            </a:r>
          </a:p>
          <a:p>
            <a:pPr>
              <a:spcBef>
                <a:spcPts val="0"/>
              </a:spcBef>
            </a:pPr>
            <a:endParaRPr lang="en-US" sz="2200" dirty="0" smtClean="0">
              <a:latin typeface="Times New Roman" panose="02020603050405020304" pitchFamily="18" charset="0"/>
              <a:cs typeface="Times New Roman" panose="02020603050405020304" pitchFamily="18" charset="0"/>
            </a:endParaRPr>
          </a:p>
          <a:p>
            <a:pPr marL="339725" indent="-339725">
              <a:spcBef>
                <a:spcPts val="0"/>
              </a:spcBef>
              <a:buFont typeface="Arial" panose="020B0604020202020204" pitchFamily="34" charset="0"/>
              <a:buChar char="•"/>
            </a:pPr>
            <a:r>
              <a:rPr lang="en-US" sz="2200" dirty="0" smtClean="0">
                <a:latin typeface="Times New Roman" panose="02020603050405020304" pitchFamily="18" charset="0"/>
                <a:cs typeface="Times New Roman" panose="02020603050405020304" pitchFamily="18" charset="0"/>
              </a:rPr>
              <a:t>Sewage Treatment Facility: </a:t>
            </a:r>
          </a:p>
          <a:p>
            <a:pPr marL="914400" indent="-457200">
              <a:spcBef>
                <a:spcPts val="0"/>
              </a:spcBef>
              <a:buFont typeface="Wingdings" pitchFamily="2" charset="2"/>
              <a:buChar char="Ø"/>
            </a:pPr>
            <a:r>
              <a:rPr lang="en-US" sz="2200" dirty="0" smtClean="0">
                <a:latin typeface="Times New Roman" panose="02020603050405020304" pitchFamily="18" charset="0"/>
                <a:cs typeface="Times New Roman" panose="02020603050405020304" pitchFamily="18" charset="0"/>
              </a:rPr>
              <a:t>Sewage Collection System – mostly piped sewage service and trucked pump-out service</a:t>
            </a:r>
          </a:p>
          <a:p>
            <a:pPr marL="914400" indent="-457200">
              <a:spcBef>
                <a:spcPts val="0"/>
              </a:spcBef>
              <a:buFont typeface="Wingdings" pitchFamily="2" charset="2"/>
              <a:buChar char="Ø"/>
            </a:pPr>
            <a:r>
              <a:rPr lang="en-US" sz="2200" dirty="0" smtClean="0">
                <a:latin typeface="Times New Roman" panose="02020603050405020304" pitchFamily="18" charset="0"/>
                <a:cs typeface="Times New Roman" panose="02020603050405020304" pitchFamily="18" charset="0"/>
              </a:rPr>
              <a:t>Waste Water </a:t>
            </a:r>
            <a:r>
              <a:rPr lang="en-US" sz="2200" dirty="0">
                <a:latin typeface="Times New Roman" panose="02020603050405020304" pitchFamily="18" charset="0"/>
                <a:cs typeface="Times New Roman" panose="02020603050405020304" pitchFamily="18" charset="0"/>
              </a:rPr>
              <a:t>Treatment Plant to provide primary treatment via a rotating drum screen, and discharge Sewage to </a:t>
            </a:r>
            <a:r>
              <a:rPr lang="en-US" sz="2200" dirty="0" smtClean="0">
                <a:latin typeface="Times New Roman" panose="02020603050405020304" pitchFamily="18" charset="0"/>
                <a:cs typeface="Times New Roman" panose="02020603050405020304" pitchFamily="18" charset="0"/>
              </a:rPr>
              <a:t>the marine </a:t>
            </a:r>
            <a:r>
              <a:rPr lang="en-US" sz="2200" dirty="0">
                <a:latin typeface="Times New Roman" panose="02020603050405020304" pitchFamily="18" charset="0"/>
                <a:cs typeface="Times New Roman" panose="02020603050405020304" pitchFamily="18" charset="0"/>
              </a:rPr>
              <a:t>environment in Prairie Bay</a:t>
            </a:r>
            <a:endParaRPr lang="en-US" sz="2200" dirty="0" smtClean="0">
              <a:latin typeface="Times New Roman" panose="02020603050405020304" pitchFamily="18" charset="0"/>
              <a:cs typeface="Times New Roman" panose="02020603050405020304" pitchFamily="18" charset="0"/>
            </a:endParaRPr>
          </a:p>
          <a:p>
            <a:pPr marL="339725" indent="-339725">
              <a:spcBef>
                <a:spcPts val="0"/>
              </a:spcBef>
            </a:pPr>
            <a:endParaRPr lang="en-US" sz="2200" dirty="0">
              <a:latin typeface="Times New Roman" panose="02020603050405020304" pitchFamily="18" charset="0"/>
              <a:cs typeface="Times New Roman" panose="02020603050405020304" pitchFamily="18" charset="0"/>
            </a:endParaRPr>
          </a:p>
        </p:txBody>
      </p:sp>
      <p:sp>
        <p:nvSpPr>
          <p:cNvPr id="6" name="Title 1"/>
          <p:cNvSpPr>
            <a:spLocks noGrp="1"/>
          </p:cNvSpPr>
          <p:nvPr>
            <p:ph type="title"/>
          </p:nvPr>
        </p:nvSpPr>
        <p:spPr>
          <a:xfrm>
            <a:off x="533400" y="53789"/>
            <a:ext cx="7696200" cy="1470212"/>
          </a:xfrm>
        </p:spPr>
        <p:txBody>
          <a:bodyPr>
            <a:normAutofit/>
          </a:bodyPr>
          <a:lstStyle/>
          <a:p>
            <a:pPr algn="l"/>
            <a:r>
              <a:rPr lang="en-US" sz="2800" b="1" dirty="0" smtClean="0">
                <a:latin typeface="Times New Roman" panose="02020603050405020304" pitchFamily="18" charset="0"/>
                <a:cs typeface="Times New Roman" panose="02020603050405020304" pitchFamily="18" charset="0"/>
              </a:rPr>
              <a:t>GN-CGS </a:t>
            </a:r>
            <a:r>
              <a:rPr lang="en-US" sz="2800" b="1" dirty="0">
                <a:latin typeface="Times New Roman" panose="02020603050405020304" pitchFamily="18" charset="0"/>
                <a:cs typeface="Times New Roman" panose="02020603050405020304" pitchFamily="18" charset="0"/>
              </a:rPr>
              <a:t>Hamlet of Rankin </a:t>
            </a:r>
            <a:r>
              <a:rPr lang="en-US" sz="2800" b="1" dirty="0" smtClean="0">
                <a:latin typeface="Times New Roman" panose="02020603050405020304" pitchFamily="18" charset="0"/>
                <a:cs typeface="Times New Roman" panose="02020603050405020304" pitchFamily="18" charset="0"/>
              </a:rPr>
              <a:t>Inlet</a:t>
            </a:r>
            <a:br>
              <a:rPr lang="en-US" sz="2800" b="1" dirty="0" smtClean="0">
                <a:latin typeface="Times New Roman" panose="02020603050405020304" pitchFamily="18" charset="0"/>
                <a:cs typeface="Times New Roman" panose="02020603050405020304" pitchFamily="18" charset="0"/>
              </a:rPr>
            </a:br>
            <a:r>
              <a:rPr lang="en-US" sz="2800" b="1" dirty="0" smtClean="0">
                <a:latin typeface="Times New Roman" panose="02020603050405020304" pitchFamily="18" charset="0"/>
                <a:cs typeface="Times New Roman" panose="02020603050405020304" pitchFamily="18" charset="0"/>
              </a:rPr>
              <a:t>Type “A” 3AM-GRA1015 Water </a:t>
            </a:r>
            <a:r>
              <a:rPr lang="en-US" sz="2800" b="1" dirty="0" err="1" smtClean="0">
                <a:latin typeface="Times New Roman" panose="02020603050405020304" pitchFamily="18" charset="0"/>
                <a:cs typeface="Times New Roman" panose="02020603050405020304" pitchFamily="18" charset="0"/>
              </a:rPr>
              <a:t>Licence</a:t>
            </a:r>
            <a:endParaRPr lang="en-US"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721493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47799"/>
            <a:ext cx="7467600" cy="5045075"/>
          </a:xfrm>
        </p:spPr>
        <p:txBody>
          <a:bodyPr>
            <a:noAutofit/>
          </a:bodyPr>
          <a:lstStyle/>
          <a:p>
            <a:pPr algn="just"/>
            <a:r>
              <a:rPr lang="en-US" altLang="en-US" sz="2200" dirty="0" smtClean="0">
                <a:latin typeface="Times New Roman" panose="02020603050405020304" pitchFamily="18" charset="0"/>
                <a:cs typeface="Times New Roman" panose="02020603050405020304" pitchFamily="18" charset="0"/>
              </a:rPr>
              <a:t>NWB </a:t>
            </a:r>
            <a:r>
              <a:rPr lang="en-US" altLang="en-US" sz="2200" dirty="0">
                <a:latin typeface="Times New Roman" panose="02020603050405020304" pitchFamily="18" charset="0"/>
                <a:cs typeface="Times New Roman" panose="02020603050405020304" pitchFamily="18" charset="0"/>
              </a:rPr>
              <a:t>received a Type “A” </a:t>
            </a:r>
            <a:r>
              <a:rPr lang="en-US" altLang="en-US" sz="2200" dirty="0" smtClean="0">
                <a:latin typeface="Times New Roman" panose="02020603050405020304" pitchFamily="18" charset="0"/>
                <a:cs typeface="Times New Roman" panose="02020603050405020304" pitchFamily="18" charset="0"/>
              </a:rPr>
              <a:t>Water </a:t>
            </a:r>
            <a:r>
              <a:rPr lang="en-US" altLang="en-US" sz="2200" dirty="0">
                <a:latin typeface="Times New Roman" panose="02020603050405020304" pitchFamily="18" charset="0"/>
                <a:cs typeface="Times New Roman" panose="02020603050405020304" pitchFamily="18" charset="0"/>
              </a:rPr>
              <a:t>L</a:t>
            </a:r>
            <a:r>
              <a:rPr lang="en-US" altLang="en-US" sz="2200" dirty="0" smtClean="0">
                <a:latin typeface="Times New Roman" panose="02020603050405020304" pitchFamily="18" charset="0"/>
                <a:cs typeface="Times New Roman" panose="02020603050405020304" pitchFamily="18" charset="0"/>
              </a:rPr>
              <a:t>icence </a:t>
            </a:r>
            <a:r>
              <a:rPr lang="en-US" altLang="en-US" sz="2200" dirty="0">
                <a:latin typeface="Times New Roman" panose="02020603050405020304" pitchFamily="18" charset="0"/>
                <a:cs typeface="Times New Roman" panose="02020603050405020304" pitchFamily="18" charset="0"/>
              </a:rPr>
              <a:t>A</a:t>
            </a:r>
            <a:r>
              <a:rPr lang="en-US" altLang="en-US" sz="2200" dirty="0" smtClean="0">
                <a:latin typeface="Times New Roman" panose="02020603050405020304" pitchFamily="18" charset="0"/>
                <a:cs typeface="Times New Roman" panose="02020603050405020304" pitchFamily="18" charset="0"/>
              </a:rPr>
              <a:t>mendment application and supporting documents (Application</a:t>
            </a:r>
            <a:r>
              <a:rPr lang="en-US" altLang="en-US" sz="2200" dirty="0">
                <a:latin typeface="Times New Roman" panose="02020603050405020304" pitchFamily="18" charset="0"/>
                <a:cs typeface="Times New Roman" panose="02020603050405020304" pitchFamily="18" charset="0"/>
              </a:rPr>
              <a:t>) </a:t>
            </a:r>
            <a:r>
              <a:rPr lang="en-US" altLang="en-US" sz="2200" dirty="0" smtClean="0">
                <a:latin typeface="Times New Roman" panose="02020603050405020304" pitchFamily="18" charset="0"/>
                <a:cs typeface="Times New Roman" panose="02020603050405020304" pitchFamily="18" charset="0"/>
              </a:rPr>
              <a:t>from </a:t>
            </a:r>
            <a:r>
              <a:rPr lang="en-US" altLang="en-US" sz="2200" dirty="0" err="1" smtClean="0">
                <a:latin typeface="Times New Roman" panose="02020603050405020304" pitchFamily="18" charset="0"/>
                <a:cs typeface="Times New Roman" panose="02020603050405020304" pitchFamily="18" charset="0"/>
              </a:rPr>
              <a:t>Stantec</a:t>
            </a:r>
            <a:r>
              <a:rPr lang="en-US" altLang="en-US" sz="2200" dirty="0" smtClean="0">
                <a:latin typeface="Times New Roman" panose="02020603050405020304" pitchFamily="18" charset="0"/>
                <a:cs typeface="Times New Roman" panose="02020603050405020304" pitchFamily="18" charset="0"/>
              </a:rPr>
              <a:t> Architecture Ltd. (</a:t>
            </a:r>
            <a:r>
              <a:rPr lang="en-US" altLang="en-US" sz="2200" dirty="0" err="1" smtClean="0">
                <a:latin typeface="Times New Roman" panose="02020603050405020304" pitchFamily="18" charset="0"/>
                <a:cs typeface="Times New Roman" panose="02020603050405020304" pitchFamily="18" charset="0"/>
              </a:rPr>
              <a:t>Stantec</a:t>
            </a:r>
            <a:r>
              <a:rPr lang="en-US" altLang="en-US" sz="2200" dirty="0" smtClean="0">
                <a:latin typeface="Times New Roman" panose="02020603050405020304" pitchFamily="18" charset="0"/>
                <a:cs typeface="Times New Roman" panose="02020603050405020304" pitchFamily="18" charset="0"/>
              </a:rPr>
              <a:t>) on behalf of GN-CGS for Water Licence 3AM-GRA1015 on </a:t>
            </a:r>
            <a:r>
              <a:rPr lang="en-US" sz="2200" dirty="0" smtClean="0">
                <a:latin typeface="Times New Roman" panose="02020603050405020304" pitchFamily="18" charset="0"/>
                <a:cs typeface="Times New Roman" panose="02020603050405020304" pitchFamily="18" charset="0"/>
              </a:rPr>
              <a:t>August </a:t>
            </a:r>
            <a:r>
              <a:rPr lang="en-US" sz="2200" dirty="0">
                <a:latin typeface="Times New Roman" panose="02020603050405020304" pitchFamily="18" charset="0"/>
                <a:cs typeface="Times New Roman" panose="02020603050405020304" pitchFamily="18" charset="0"/>
              </a:rPr>
              <a:t>14, 2012, October 6, 2012 and August 12, 2013, </a:t>
            </a:r>
            <a:r>
              <a:rPr lang="en-US" altLang="en-US" sz="2200" dirty="0" smtClean="0">
                <a:latin typeface="Times New Roman" panose="02020603050405020304" pitchFamily="18" charset="0"/>
                <a:cs typeface="Times New Roman" panose="02020603050405020304" pitchFamily="18" charset="0"/>
              </a:rPr>
              <a:t>regarding</a:t>
            </a:r>
          </a:p>
          <a:p>
            <a:pPr marL="357188" lvl="1" indent="0" algn="just">
              <a:buNone/>
            </a:pPr>
            <a:r>
              <a:rPr lang="en-US" sz="2200" b="1" dirty="0" smtClean="0">
                <a:latin typeface="Times New Roman" panose="02020603050405020304" pitchFamily="18" charset="0"/>
                <a:cs typeface="Times New Roman" panose="02020603050405020304" pitchFamily="18" charset="0"/>
              </a:rPr>
              <a:t>Seasonal replenishment of </a:t>
            </a:r>
            <a:r>
              <a:rPr lang="en-US" sz="2200" b="1" dirty="0" err="1" smtClean="0">
                <a:latin typeface="Times New Roman" panose="02020603050405020304" pitchFamily="18" charset="0"/>
                <a:cs typeface="Times New Roman" panose="02020603050405020304" pitchFamily="18" charset="0"/>
              </a:rPr>
              <a:t>Nipissar</a:t>
            </a:r>
            <a:r>
              <a:rPr lang="en-US" sz="2200" b="1" dirty="0" smtClean="0">
                <a:latin typeface="Times New Roman" panose="02020603050405020304" pitchFamily="18" charset="0"/>
                <a:cs typeface="Times New Roman" panose="02020603050405020304" pitchFamily="18" charset="0"/>
              </a:rPr>
              <a:t> Lake</a:t>
            </a:r>
            <a:r>
              <a:rPr lang="en-US" sz="2200" dirty="0" smtClean="0">
                <a:latin typeface="Times New Roman" panose="02020603050405020304" pitchFamily="18" charset="0"/>
                <a:cs typeface="Times New Roman" panose="02020603050405020304" pitchFamily="18" charset="0"/>
              </a:rPr>
              <a:t>:</a:t>
            </a:r>
          </a:p>
          <a:p>
            <a:pPr marL="700088" lvl="1" indent="-342900" algn="just">
              <a:buFont typeface="Arial" panose="020B0604020202020204" pitchFamily="34" charset="0"/>
              <a:buChar char="•"/>
            </a:pPr>
            <a:r>
              <a:rPr lang="en-US" sz="2200" dirty="0" smtClean="0">
                <a:latin typeface="Times New Roman" panose="02020603050405020304" pitchFamily="18" charset="0"/>
                <a:cs typeface="Times New Roman" panose="02020603050405020304" pitchFamily="18" charset="0"/>
              </a:rPr>
              <a:t>Additional </a:t>
            </a:r>
            <a:r>
              <a:rPr lang="en-US" sz="2200" dirty="0">
                <a:latin typeface="Times New Roman" panose="02020603050405020304" pitchFamily="18" charset="0"/>
                <a:cs typeface="Times New Roman" panose="02020603050405020304" pitchFamily="18" charset="0"/>
              </a:rPr>
              <a:t>water to be withdrawn from </a:t>
            </a:r>
            <a:r>
              <a:rPr lang="en-US" sz="2200" dirty="0" smtClean="0">
                <a:latin typeface="Times New Roman" panose="02020603050405020304" pitchFamily="18" charset="0"/>
                <a:cs typeface="Times New Roman" panose="02020603050405020304" pitchFamily="18" charset="0"/>
              </a:rPr>
              <a:t>Char River, exiting Lower </a:t>
            </a:r>
            <a:r>
              <a:rPr lang="en-US" sz="2200" dirty="0">
                <a:latin typeface="Times New Roman" panose="02020603050405020304" pitchFamily="18" charset="0"/>
                <a:cs typeface="Times New Roman" panose="02020603050405020304" pitchFamily="18" charset="0"/>
              </a:rPr>
              <a:t>Landing </a:t>
            </a:r>
            <a:r>
              <a:rPr lang="en-US" sz="2200" dirty="0" smtClean="0">
                <a:latin typeface="Times New Roman" panose="02020603050405020304" pitchFamily="18" charset="0"/>
                <a:cs typeface="Times New Roman" panose="02020603050405020304" pitchFamily="18" charset="0"/>
              </a:rPr>
              <a:t>Lake, </a:t>
            </a:r>
            <a:r>
              <a:rPr lang="en-US" sz="2200" dirty="0">
                <a:latin typeface="Times New Roman" panose="02020603050405020304" pitchFamily="18" charset="0"/>
                <a:cs typeface="Times New Roman" panose="02020603050405020304" pitchFamily="18" charset="0"/>
              </a:rPr>
              <a:t>and pumped to </a:t>
            </a:r>
            <a:r>
              <a:rPr lang="en-US" sz="2200" dirty="0" err="1">
                <a:latin typeface="Times New Roman" panose="02020603050405020304" pitchFamily="18" charset="0"/>
                <a:cs typeface="Times New Roman" panose="02020603050405020304" pitchFamily="18" charset="0"/>
              </a:rPr>
              <a:t>Nipissar</a:t>
            </a:r>
            <a:r>
              <a:rPr lang="en-US" sz="2200" dirty="0">
                <a:latin typeface="Times New Roman" panose="02020603050405020304" pitchFamily="18" charset="0"/>
                <a:cs typeface="Times New Roman" panose="02020603050405020304" pitchFamily="18" charset="0"/>
              </a:rPr>
              <a:t> </a:t>
            </a:r>
            <a:r>
              <a:rPr lang="en-US" sz="2200" dirty="0" smtClean="0">
                <a:latin typeface="Times New Roman" panose="02020603050405020304" pitchFamily="18" charset="0"/>
                <a:cs typeface="Times New Roman" panose="02020603050405020304" pitchFamily="18" charset="0"/>
              </a:rPr>
              <a:t>Lake 	each </a:t>
            </a:r>
            <a:r>
              <a:rPr lang="en-US" sz="2200" dirty="0">
                <a:latin typeface="Times New Roman" panose="02020603050405020304" pitchFamily="18" charset="0"/>
                <a:cs typeface="Times New Roman" panose="02020603050405020304" pitchFamily="18" charset="0"/>
              </a:rPr>
              <a:t>summer </a:t>
            </a:r>
            <a:r>
              <a:rPr lang="en-US" sz="2200" dirty="0" smtClean="0">
                <a:latin typeface="Times New Roman" panose="02020603050405020304" pitchFamily="18" charset="0"/>
                <a:cs typeface="Times New Roman" panose="02020603050405020304" pitchFamily="18" charset="0"/>
              </a:rPr>
              <a:t>for </a:t>
            </a:r>
            <a:r>
              <a:rPr lang="en-US" sz="2200" dirty="0">
                <a:latin typeface="Times New Roman" panose="02020603050405020304" pitchFamily="18" charset="0"/>
                <a:cs typeface="Times New Roman" panose="02020603050405020304" pitchFamily="18" charset="0"/>
              </a:rPr>
              <a:t>approximately 125 days </a:t>
            </a:r>
            <a:r>
              <a:rPr lang="en-US" sz="2200" dirty="0" smtClean="0">
                <a:latin typeface="Times New Roman" panose="02020603050405020304" pitchFamily="18" charset="0"/>
                <a:cs typeface="Times New Roman" panose="02020603050405020304" pitchFamily="18" charset="0"/>
              </a:rPr>
              <a:t>annually.</a:t>
            </a:r>
          </a:p>
          <a:p>
            <a:pPr marL="357188" lvl="1" indent="0" algn="just">
              <a:buNone/>
            </a:pPr>
            <a:endParaRPr lang="en-US" sz="2200" dirty="0" smtClean="0">
              <a:latin typeface="Times New Roman" panose="02020603050405020304" pitchFamily="18" charset="0"/>
              <a:cs typeface="Times New Roman" panose="02020603050405020304" pitchFamily="18" charset="0"/>
            </a:endParaRPr>
          </a:p>
          <a:p>
            <a:pPr marL="700088" lvl="1" indent="-342900" algn="just">
              <a:buFont typeface="Arial" panose="020B0604020202020204" pitchFamily="34" charset="0"/>
              <a:buChar char="•"/>
            </a:pPr>
            <a:r>
              <a:rPr lang="en-US" sz="2200" dirty="0" smtClean="0">
                <a:latin typeface="Times New Roman" panose="02020603050405020304" pitchFamily="18" charset="0"/>
                <a:cs typeface="Times New Roman" panose="02020603050405020304" pitchFamily="18" charset="0"/>
              </a:rPr>
              <a:t>Resupply </a:t>
            </a:r>
            <a:r>
              <a:rPr lang="en-US" sz="2200" dirty="0">
                <a:latin typeface="Times New Roman" panose="02020603050405020304" pitchFamily="18" charset="0"/>
                <a:cs typeface="Times New Roman" panose="02020603050405020304" pitchFamily="18" charset="0"/>
              </a:rPr>
              <a:t>pump system is </a:t>
            </a:r>
            <a:r>
              <a:rPr lang="en-US" sz="2200" dirty="0" smtClean="0">
                <a:latin typeface="Times New Roman" panose="02020603050405020304" pitchFamily="18" charset="0"/>
                <a:cs typeface="Times New Roman" panose="02020603050405020304" pitchFamily="18" charset="0"/>
              </a:rPr>
              <a:t>to be </a:t>
            </a:r>
            <a:r>
              <a:rPr lang="en-US" sz="2200" dirty="0">
                <a:latin typeface="Times New Roman" panose="02020603050405020304" pitchFamily="18" charset="0"/>
                <a:cs typeface="Times New Roman" panose="02020603050405020304" pitchFamily="18" charset="0"/>
              </a:rPr>
              <a:t>designed for 700 USGPM </a:t>
            </a:r>
            <a:r>
              <a:rPr lang="en-US" sz="2200" dirty="0" smtClean="0">
                <a:latin typeface="Times New Roman" panose="02020603050405020304" pitchFamily="18" charset="0"/>
                <a:cs typeface="Times New Roman" panose="02020603050405020304" pitchFamily="18" charset="0"/>
              </a:rPr>
              <a:t>(one </a:t>
            </a:r>
            <a:r>
              <a:rPr lang="en-US" sz="2200" dirty="0">
                <a:latin typeface="Times New Roman" panose="02020603050405020304" pitchFamily="18" charset="0"/>
                <a:cs typeface="Times New Roman" panose="02020603050405020304" pitchFamily="18" charset="0"/>
              </a:rPr>
              <a:t>USG -</a:t>
            </a:r>
            <a:r>
              <a:rPr lang="en-US" sz="2200" dirty="0" smtClean="0">
                <a:latin typeface="Times New Roman" panose="02020603050405020304" pitchFamily="18" charset="0"/>
                <a:cs typeface="Times New Roman" panose="02020603050405020304" pitchFamily="18" charset="0"/>
              </a:rPr>
              <a:t> </a:t>
            </a:r>
            <a:r>
              <a:rPr lang="en-US" sz="2200" dirty="0">
                <a:latin typeface="Times New Roman" panose="02020603050405020304" pitchFamily="18" charset="0"/>
                <a:cs typeface="Times New Roman" panose="02020603050405020304" pitchFamily="18" charset="0"/>
              </a:rPr>
              <a:t>3.7 L) to pump up to </a:t>
            </a:r>
            <a:r>
              <a:rPr lang="en-US" sz="2200" dirty="0" smtClean="0">
                <a:latin typeface="Times New Roman" panose="02020603050405020304" pitchFamily="18" charset="0"/>
                <a:cs typeface="Times New Roman" panose="02020603050405020304" pitchFamily="18" charset="0"/>
              </a:rPr>
              <a:t>roughly 160 m</a:t>
            </a:r>
            <a:r>
              <a:rPr lang="en-US" sz="2200" baseline="30000" dirty="0" smtClean="0">
                <a:latin typeface="Times New Roman" panose="02020603050405020304" pitchFamily="18" charset="0"/>
                <a:cs typeface="Times New Roman" panose="02020603050405020304" pitchFamily="18" charset="0"/>
              </a:rPr>
              <a:t>3</a:t>
            </a:r>
            <a:r>
              <a:rPr lang="en-US" sz="2200" dirty="0" smtClean="0">
                <a:latin typeface="Times New Roman" panose="02020603050405020304" pitchFamily="18" charset="0"/>
                <a:cs typeface="Times New Roman" panose="02020603050405020304" pitchFamily="18" charset="0"/>
              </a:rPr>
              <a:t>/hr. or 450,000 m</a:t>
            </a:r>
            <a:r>
              <a:rPr lang="en-US" sz="2200" baseline="30000" dirty="0" smtClean="0">
                <a:latin typeface="Times New Roman" panose="02020603050405020304" pitchFamily="18" charset="0"/>
                <a:cs typeface="Times New Roman" panose="02020603050405020304" pitchFamily="18" charset="0"/>
              </a:rPr>
              <a:t>3</a:t>
            </a:r>
            <a:r>
              <a:rPr lang="en-US" sz="2200" dirty="0" smtClean="0">
                <a:latin typeface="Times New Roman" panose="02020603050405020304" pitchFamily="18" charset="0"/>
                <a:cs typeface="Times New Roman" panose="02020603050405020304" pitchFamily="18" charset="0"/>
              </a:rPr>
              <a:t>/year additional water to </a:t>
            </a:r>
            <a:r>
              <a:rPr lang="en-US" sz="2200" dirty="0" err="1" smtClean="0">
                <a:latin typeface="Times New Roman" panose="02020603050405020304" pitchFamily="18" charset="0"/>
                <a:cs typeface="Times New Roman" panose="02020603050405020304" pitchFamily="18" charset="0"/>
              </a:rPr>
              <a:t>Nipissar</a:t>
            </a:r>
            <a:r>
              <a:rPr lang="en-US" sz="2200" dirty="0" smtClean="0">
                <a:latin typeface="Times New Roman" panose="02020603050405020304" pitchFamily="18" charset="0"/>
                <a:cs typeface="Times New Roman" panose="02020603050405020304" pitchFamily="18" charset="0"/>
              </a:rPr>
              <a:t> Lake.</a:t>
            </a:r>
          </a:p>
          <a:p>
            <a:pPr algn="just">
              <a:buNone/>
            </a:pPr>
            <a:endParaRPr lang="en-US" sz="2200" dirty="0" smtClean="0">
              <a:latin typeface="Times New Roman" panose="02020603050405020304" pitchFamily="18" charset="0"/>
              <a:cs typeface="Times New Roman" panose="02020603050405020304" pitchFamily="18" charset="0"/>
            </a:endParaRPr>
          </a:p>
          <a:p>
            <a:pPr lvl="1" algn="just">
              <a:buFont typeface="Wingdings" panose="05000000000000000000" pitchFamily="2" charset="2"/>
              <a:buChar char="§"/>
            </a:pPr>
            <a:endParaRPr lang="en-US" sz="2200" dirty="0">
              <a:latin typeface="Times New Roman" panose="02020603050405020304" pitchFamily="18" charset="0"/>
              <a:cs typeface="Times New Roman" panose="02020603050405020304" pitchFamily="18" charset="0"/>
            </a:endParaRPr>
          </a:p>
          <a:p>
            <a:pPr algn="just">
              <a:buNone/>
            </a:pPr>
            <a:endParaRPr lang="en-US" sz="2200" dirty="0">
              <a:latin typeface="Times New Roman" panose="02020603050405020304" pitchFamily="18" charset="0"/>
              <a:cs typeface="Times New Roman" panose="02020603050405020304" pitchFamily="18" charset="0"/>
            </a:endParaRPr>
          </a:p>
        </p:txBody>
      </p:sp>
      <p:sp>
        <p:nvSpPr>
          <p:cNvPr id="13" name="Footer Placeholder 10"/>
          <p:cNvSpPr txBox="1">
            <a:spLocks/>
          </p:cNvSpPr>
          <p:nvPr/>
        </p:nvSpPr>
        <p:spPr>
          <a:xfrm>
            <a:off x="2667000" y="6492875"/>
            <a:ext cx="39624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smtClean="0">
                <a:solidFill>
                  <a:schemeClr val="tx1"/>
                </a:solidFill>
                <a:latin typeface="Times New Roman" pitchFamily="18" charset="0"/>
                <a:cs typeface="Times New Roman" pitchFamily="18" charset="0"/>
              </a:rPr>
              <a:t> Community Session – January 14, 2014</a:t>
            </a:r>
            <a:endParaRPr lang="en-US" dirty="0">
              <a:solidFill>
                <a:schemeClr val="tx1"/>
              </a:solidFill>
              <a:latin typeface="Times New Roman" pitchFamily="18" charset="0"/>
              <a:cs typeface="Times New Roman" pitchFamily="18" charset="0"/>
            </a:endParaRPr>
          </a:p>
        </p:txBody>
      </p:sp>
      <p:sp>
        <p:nvSpPr>
          <p:cNvPr id="14" name="Title 1"/>
          <p:cNvSpPr>
            <a:spLocks noGrp="1"/>
          </p:cNvSpPr>
          <p:nvPr>
            <p:ph type="title"/>
          </p:nvPr>
        </p:nvSpPr>
        <p:spPr>
          <a:xfrm>
            <a:off x="304800" y="-46038"/>
            <a:ext cx="7081518" cy="1341438"/>
          </a:xfrm>
        </p:spPr>
        <p:txBody>
          <a:bodyPr>
            <a:noAutofit/>
          </a:bodyPr>
          <a:lstStyle/>
          <a:p>
            <a:pPr algn="l"/>
            <a:r>
              <a:rPr lang="en-US" sz="2800" b="1" dirty="0" smtClean="0">
                <a:latin typeface="Times New Roman" panose="02020603050405020304" pitchFamily="18" charset="0"/>
                <a:cs typeface="Times New Roman" panose="02020603050405020304" pitchFamily="18" charset="0"/>
              </a:rPr>
              <a:t>Amendment Application before the Board</a:t>
            </a:r>
            <a:br>
              <a:rPr lang="en-US" sz="2800" b="1" dirty="0" smtClean="0">
                <a:latin typeface="Times New Roman" panose="02020603050405020304" pitchFamily="18" charset="0"/>
                <a:cs typeface="Times New Roman" panose="02020603050405020304" pitchFamily="18" charset="0"/>
              </a:rPr>
            </a:br>
            <a:r>
              <a:rPr lang="en-US" sz="2800" b="1" dirty="0">
                <a:latin typeface="Times New Roman" panose="02020603050405020304" pitchFamily="18" charset="0"/>
                <a:cs typeface="Times New Roman" panose="02020603050405020304" pitchFamily="18" charset="0"/>
              </a:rPr>
              <a:t>Type “A” </a:t>
            </a:r>
            <a:r>
              <a:rPr lang="en-US" sz="2800" b="1" dirty="0" smtClean="0">
                <a:latin typeface="Times New Roman" panose="02020603050405020304" pitchFamily="18" charset="0"/>
                <a:cs typeface="Times New Roman" panose="02020603050405020304" pitchFamily="18" charset="0"/>
              </a:rPr>
              <a:t>3AM-GRA1015 </a:t>
            </a:r>
            <a:r>
              <a:rPr lang="en-US" sz="2800" b="1" dirty="0">
                <a:latin typeface="Times New Roman" panose="02020603050405020304" pitchFamily="18" charset="0"/>
                <a:cs typeface="Times New Roman" panose="02020603050405020304" pitchFamily="18" charset="0"/>
              </a:rPr>
              <a:t>Water Licence</a:t>
            </a:r>
          </a:p>
        </p:txBody>
      </p:sp>
    </p:spTree>
    <p:extLst>
      <p:ext uri="{BB962C8B-B14F-4D97-AF65-F5344CB8AC3E}">
        <p14:creationId xmlns:p14="http://schemas.microsoft.com/office/powerpoint/2010/main" val="273377413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10"/>
          <p:cNvSpPr txBox="1">
            <a:spLocks/>
          </p:cNvSpPr>
          <p:nvPr/>
        </p:nvSpPr>
        <p:spPr>
          <a:xfrm>
            <a:off x="2667000" y="6492875"/>
            <a:ext cx="39624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smtClean="0">
                <a:solidFill>
                  <a:schemeClr val="tx1"/>
                </a:solidFill>
                <a:latin typeface="Times New Roman" pitchFamily="18" charset="0"/>
                <a:cs typeface="Times New Roman" pitchFamily="18" charset="0"/>
              </a:rPr>
              <a:t> Community Session – January 14, 2014</a:t>
            </a:r>
            <a:endParaRPr lang="en-US" dirty="0">
              <a:solidFill>
                <a:schemeClr val="tx1"/>
              </a:solidFill>
              <a:latin typeface="Times New Roman" pitchFamily="18" charset="0"/>
              <a:cs typeface="Times New Roman" pitchFamily="18" charset="0"/>
            </a:endParaRPr>
          </a:p>
        </p:txBody>
      </p:sp>
      <p:sp>
        <p:nvSpPr>
          <p:cNvPr id="5" name="Rectangle 4"/>
          <p:cNvSpPr/>
          <p:nvPr/>
        </p:nvSpPr>
        <p:spPr>
          <a:xfrm>
            <a:off x="533400" y="1524000"/>
            <a:ext cx="7620000" cy="4893647"/>
          </a:xfrm>
          <a:prstGeom prst="rect">
            <a:avLst/>
          </a:prstGeom>
        </p:spPr>
        <p:txBody>
          <a:bodyPr wrap="square">
            <a:spAutoFit/>
          </a:bodyPr>
          <a:lstStyle/>
          <a:p>
            <a:pPr algn="just"/>
            <a:r>
              <a:rPr lang="en-US" sz="2400" b="1" dirty="0">
                <a:latin typeface="Times New Roman" panose="02020603050405020304" pitchFamily="18" charset="0"/>
                <a:cs typeface="Times New Roman" panose="02020603050405020304" pitchFamily="18" charset="0"/>
              </a:rPr>
              <a:t>Reasons </a:t>
            </a:r>
            <a:r>
              <a:rPr lang="en-US" sz="2400" b="1" dirty="0" smtClean="0">
                <a:latin typeface="Times New Roman" panose="02020603050405020304" pitchFamily="18" charset="0"/>
                <a:cs typeface="Times New Roman" panose="02020603050405020304" pitchFamily="18" charset="0"/>
              </a:rPr>
              <a:t>for replenishment of </a:t>
            </a:r>
            <a:r>
              <a:rPr lang="en-US" sz="2400" b="1" dirty="0" err="1" smtClean="0">
                <a:latin typeface="Times New Roman" panose="02020603050405020304" pitchFamily="18" charset="0"/>
                <a:cs typeface="Times New Roman" panose="02020603050405020304" pitchFamily="18" charset="0"/>
              </a:rPr>
              <a:t>Nipissar</a:t>
            </a:r>
            <a:r>
              <a:rPr lang="en-US" sz="2400" b="1" dirty="0" smtClean="0">
                <a:latin typeface="Times New Roman" panose="02020603050405020304" pitchFamily="18" charset="0"/>
                <a:cs typeface="Times New Roman" panose="02020603050405020304" pitchFamily="18" charset="0"/>
              </a:rPr>
              <a:t> Lake:</a:t>
            </a:r>
          </a:p>
          <a:p>
            <a:pPr marL="342900" indent="-342900" algn="just">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According to FSC Architects &amp; Engineers 2009 Survey the volume of </a:t>
            </a:r>
            <a:r>
              <a:rPr lang="en-US" sz="2400" dirty="0" err="1" smtClean="0">
                <a:latin typeface="Times New Roman" panose="02020603050405020304" pitchFamily="18" charset="0"/>
                <a:cs typeface="Times New Roman" panose="02020603050405020304" pitchFamily="18" charset="0"/>
              </a:rPr>
              <a:t>Nipissar</a:t>
            </a:r>
            <a:r>
              <a:rPr lang="en-US" sz="2400" dirty="0" smtClean="0">
                <a:latin typeface="Times New Roman" panose="02020603050405020304" pitchFamily="18" charset="0"/>
                <a:cs typeface="Times New Roman" panose="02020603050405020304" pitchFamily="18" charset="0"/>
              </a:rPr>
              <a:t> Lake decreased from </a:t>
            </a:r>
          </a:p>
          <a:p>
            <a:pPr algn="just"/>
            <a:r>
              <a:rPr lang="en-US"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3,469,780 m</a:t>
            </a:r>
            <a:r>
              <a:rPr lang="en-US" sz="2400" baseline="30000" dirty="0" smtClean="0">
                <a:latin typeface="Times New Roman" panose="02020603050405020304" pitchFamily="18" charset="0"/>
                <a:cs typeface="Times New Roman" panose="02020603050405020304" pitchFamily="18" charset="0"/>
              </a:rPr>
              <a:t>3</a:t>
            </a:r>
            <a:r>
              <a:rPr lang="en-US" sz="2400" dirty="0" smtClean="0">
                <a:latin typeface="Times New Roman" panose="02020603050405020304" pitchFamily="18" charset="0"/>
                <a:cs typeface="Times New Roman" panose="02020603050405020304" pitchFamily="18" charset="0"/>
              </a:rPr>
              <a:t> in 1995 to</a:t>
            </a:r>
          </a:p>
          <a:p>
            <a:pPr algn="just"/>
            <a:r>
              <a:rPr lang="en-US"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2,809,260 m</a:t>
            </a:r>
            <a:r>
              <a:rPr lang="en-US" sz="2400" baseline="30000" dirty="0" smtClean="0">
                <a:latin typeface="Times New Roman" panose="02020603050405020304" pitchFamily="18" charset="0"/>
                <a:cs typeface="Times New Roman" panose="02020603050405020304" pitchFamily="18" charset="0"/>
              </a:rPr>
              <a:t>3</a:t>
            </a:r>
            <a:r>
              <a:rPr lang="en-US" sz="2400" dirty="0" smtClean="0">
                <a:latin typeface="Times New Roman" panose="02020603050405020304" pitchFamily="18" charset="0"/>
                <a:cs typeface="Times New Roman" panose="02020603050405020304" pitchFamily="18" charset="0"/>
              </a:rPr>
              <a:t> in 2009 or </a:t>
            </a:r>
          </a:p>
          <a:p>
            <a:pPr algn="just"/>
            <a:r>
              <a:rPr lang="en-US" sz="2400" dirty="0" smtClean="0">
                <a:latin typeface="Times New Roman" panose="02020603050405020304" pitchFamily="18" charset="0"/>
                <a:cs typeface="Times New Roman" panose="02020603050405020304" pitchFamily="18" charset="0"/>
              </a:rPr>
              <a:t>	by </a:t>
            </a:r>
            <a:r>
              <a:rPr lang="en-US" sz="2400" b="1" dirty="0" smtClean="0">
                <a:latin typeface="Times New Roman" panose="02020603050405020304" pitchFamily="18" charset="0"/>
                <a:cs typeface="Times New Roman" panose="02020603050405020304" pitchFamily="18" charset="0"/>
              </a:rPr>
              <a:t>660,520 m</a:t>
            </a:r>
            <a:r>
              <a:rPr lang="en-US" sz="2400" b="1" baseline="30000" dirty="0" smtClean="0">
                <a:latin typeface="Times New Roman" panose="02020603050405020304" pitchFamily="18" charset="0"/>
                <a:cs typeface="Times New Roman" panose="02020603050405020304" pitchFamily="18" charset="0"/>
              </a:rPr>
              <a:t>3 </a:t>
            </a:r>
            <a:r>
              <a:rPr lang="en-US" sz="2400" dirty="0" smtClean="0">
                <a:latin typeface="Times New Roman" panose="02020603050405020304" pitchFamily="18" charset="0"/>
                <a:cs typeface="Times New Roman" panose="02020603050405020304" pitchFamily="18" charset="0"/>
              </a:rPr>
              <a:t>or </a:t>
            </a:r>
            <a:r>
              <a:rPr lang="en-US" sz="2400" b="1" dirty="0" smtClean="0">
                <a:latin typeface="Times New Roman" panose="02020603050405020304" pitchFamily="18" charset="0"/>
                <a:cs typeface="Times New Roman" panose="02020603050405020304" pitchFamily="18" charset="0"/>
              </a:rPr>
              <a:t>44,000 m</a:t>
            </a:r>
            <a:r>
              <a:rPr lang="en-US" sz="2400" b="1" baseline="30000" dirty="0" smtClean="0">
                <a:latin typeface="Times New Roman" panose="02020603050405020304" pitchFamily="18" charset="0"/>
                <a:cs typeface="Times New Roman" panose="02020603050405020304" pitchFamily="18" charset="0"/>
              </a:rPr>
              <a:t>3</a:t>
            </a:r>
            <a:r>
              <a:rPr lang="en-US" sz="2400" b="1" dirty="0" smtClean="0">
                <a:latin typeface="Times New Roman" panose="02020603050405020304" pitchFamily="18" charset="0"/>
                <a:cs typeface="Times New Roman" panose="02020603050405020304" pitchFamily="18" charset="0"/>
              </a:rPr>
              <a:t>/year</a:t>
            </a:r>
          </a:p>
          <a:p>
            <a:pPr algn="just"/>
            <a:endParaRPr lang="en-US" sz="2400" dirty="0">
              <a:latin typeface="Times New Roman" panose="02020603050405020304" pitchFamily="18" charset="0"/>
              <a:cs typeface="Times New Roman" panose="02020603050405020304" pitchFamily="18" charset="0"/>
            </a:endParaRPr>
          </a:p>
          <a:p>
            <a:pPr marL="349250" indent="-349250" algn="just">
              <a:buFont typeface="Arial" panose="020B0604020202020204" pitchFamily="34" charset="0"/>
              <a:buChar char="•"/>
            </a:pPr>
            <a:r>
              <a:rPr lang="en-US" sz="2400" dirty="0" err="1" smtClean="0">
                <a:latin typeface="Times New Roman" panose="02020603050405020304" pitchFamily="18" charset="0"/>
                <a:cs typeface="Times New Roman" panose="02020603050405020304" pitchFamily="18" charset="0"/>
              </a:rPr>
              <a:t>Nipissar</a:t>
            </a:r>
            <a:r>
              <a:rPr lang="en-US" sz="2400" dirty="0" smtClean="0">
                <a:latin typeface="Times New Roman" panose="02020603050405020304" pitchFamily="18" charset="0"/>
                <a:cs typeface="Times New Roman" panose="02020603050405020304" pitchFamily="18" charset="0"/>
              </a:rPr>
              <a:t> Lake natural replenishment is estimated to be</a:t>
            </a:r>
          </a:p>
          <a:p>
            <a:pPr marL="349250" lvl="2" algn="just"/>
            <a:r>
              <a:rPr lang="en-US" sz="2400" dirty="0" smtClean="0">
                <a:latin typeface="Times New Roman" panose="02020603050405020304" pitchFamily="18" charset="0"/>
                <a:cs typeface="Times New Roman" panose="02020603050405020304" pitchFamily="18" charset="0"/>
              </a:rPr>
              <a:t>311,789 m</a:t>
            </a:r>
            <a:r>
              <a:rPr lang="en-US" sz="2400" baseline="30000" dirty="0" smtClean="0">
                <a:latin typeface="Times New Roman" panose="02020603050405020304" pitchFamily="18" charset="0"/>
                <a:cs typeface="Times New Roman" panose="02020603050405020304" pitchFamily="18" charset="0"/>
              </a:rPr>
              <a:t>3</a:t>
            </a:r>
            <a:r>
              <a:rPr lang="en-US" sz="2400" dirty="0" smtClean="0">
                <a:latin typeface="Times New Roman" panose="02020603050405020304" pitchFamily="18" charset="0"/>
                <a:cs typeface="Times New Roman" panose="02020603050405020304" pitchFamily="18" charset="0"/>
              </a:rPr>
              <a:t>/year</a:t>
            </a:r>
          </a:p>
          <a:p>
            <a:pPr marL="342900" lvl="2" indent="-342900" algn="just">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Current water usage calculated in 2012 (being reported) was 604,519 m3 (537,269 m</a:t>
            </a:r>
            <a:r>
              <a:rPr lang="en-US" sz="2400" baseline="30000" dirty="0" smtClean="0">
                <a:latin typeface="Times New Roman" panose="02020603050405020304" pitchFamily="18" charset="0"/>
                <a:cs typeface="Times New Roman" panose="02020603050405020304" pitchFamily="18" charset="0"/>
              </a:rPr>
              <a:t>3</a:t>
            </a:r>
            <a:r>
              <a:rPr lang="en-US" sz="2400" dirty="0" smtClean="0">
                <a:latin typeface="Times New Roman" panose="02020603050405020304" pitchFamily="18" charset="0"/>
                <a:cs typeface="Times New Roman" panose="02020603050405020304" pitchFamily="18" charset="0"/>
              </a:rPr>
              <a:t> reported for 2012)</a:t>
            </a:r>
          </a:p>
          <a:p>
            <a:pPr marL="349250" lvl="2" algn="just"/>
            <a:r>
              <a:rPr lang="en-US" sz="2400" dirty="0" smtClean="0">
                <a:latin typeface="Times New Roman" panose="02020603050405020304" pitchFamily="18" charset="0"/>
                <a:cs typeface="Times New Roman" panose="02020603050405020304" pitchFamily="18" charset="0"/>
              </a:rPr>
              <a:t>Difference calculated for 2012:  </a:t>
            </a:r>
            <a:r>
              <a:rPr lang="en-US" sz="2400" b="1" dirty="0" smtClean="0">
                <a:latin typeface="Times New Roman" panose="02020603050405020304" pitchFamily="18" charset="0"/>
                <a:cs typeface="Times New Roman" panose="02020603050405020304" pitchFamily="18" charset="0"/>
              </a:rPr>
              <a:t>292,730 m</a:t>
            </a:r>
            <a:r>
              <a:rPr lang="en-US" sz="2400" b="1" baseline="30000" dirty="0" smtClean="0">
                <a:latin typeface="Times New Roman" panose="02020603050405020304" pitchFamily="18" charset="0"/>
                <a:cs typeface="Times New Roman" panose="02020603050405020304" pitchFamily="18" charset="0"/>
              </a:rPr>
              <a:t>3</a:t>
            </a:r>
            <a:r>
              <a:rPr lang="en-US" sz="2400" b="1" dirty="0" smtClean="0">
                <a:latin typeface="Times New Roman" panose="02020603050405020304" pitchFamily="18" charset="0"/>
                <a:cs typeface="Times New Roman" panose="02020603050405020304" pitchFamily="18" charset="0"/>
              </a:rPr>
              <a:t>/year</a:t>
            </a:r>
            <a:endParaRPr lang="en-US" sz="2400" b="1" dirty="0">
              <a:latin typeface="Times New Roman" panose="02020603050405020304" pitchFamily="18" charset="0"/>
              <a:cs typeface="Times New Roman" panose="02020603050405020304" pitchFamily="18" charset="0"/>
            </a:endParaRPr>
          </a:p>
          <a:p>
            <a:pPr marL="1149350" lvl="2" algn="just"/>
            <a:endParaRPr lang="en-US" sz="2400" dirty="0">
              <a:latin typeface="Times New Roman" panose="02020603050405020304" pitchFamily="18" charset="0"/>
              <a:cs typeface="Times New Roman" panose="02020603050405020304" pitchFamily="18" charset="0"/>
            </a:endParaRPr>
          </a:p>
        </p:txBody>
      </p:sp>
      <p:sp>
        <p:nvSpPr>
          <p:cNvPr id="6" name="Title 1"/>
          <p:cNvSpPr>
            <a:spLocks noGrp="1"/>
          </p:cNvSpPr>
          <p:nvPr>
            <p:ph type="title"/>
          </p:nvPr>
        </p:nvSpPr>
        <p:spPr>
          <a:xfrm>
            <a:off x="538482" y="-46038"/>
            <a:ext cx="7081518" cy="1341438"/>
          </a:xfrm>
        </p:spPr>
        <p:txBody>
          <a:bodyPr>
            <a:noAutofit/>
          </a:bodyPr>
          <a:lstStyle/>
          <a:p>
            <a:pPr algn="l"/>
            <a:r>
              <a:rPr lang="en-US" sz="2800" b="1" dirty="0" smtClean="0">
                <a:latin typeface="Times New Roman" panose="02020603050405020304" pitchFamily="18" charset="0"/>
                <a:cs typeface="Times New Roman" panose="02020603050405020304" pitchFamily="18" charset="0"/>
              </a:rPr>
              <a:t>Amendment Application before the Board</a:t>
            </a:r>
            <a:br>
              <a:rPr lang="en-US" sz="2800" b="1" dirty="0" smtClean="0">
                <a:latin typeface="Times New Roman" panose="02020603050405020304" pitchFamily="18" charset="0"/>
                <a:cs typeface="Times New Roman" panose="02020603050405020304" pitchFamily="18" charset="0"/>
              </a:rPr>
            </a:br>
            <a:r>
              <a:rPr lang="en-US" sz="2800" b="1" dirty="0">
                <a:latin typeface="Times New Roman" panose="02020603050405020304" pitchFamily="18" charset="0"/>
                <a:cs typeface="Times New Roman" panose="02020603050405020304" pitchFamily="18" charset="0"/>
              </a:rPr>
              <a:t>Type “A” </a:t>
            </a:r>
            <a:r>
              <a:rPr lang="en-US" sz="2800" b="1" dirty="0" smtClean="0">
                <a:latin typeface="Times New Roman" panose="02020603050405020304" pitchFamily="18" charset="0"/>
                <a:cs typeface="Times New Roman" panose="02020603050405020304" pitchFamily="18" charset="0"/>
              </a:rPr>
              <a:t>3AM-GRA1015 </a:t>
            </a:r>
            <a:r>
              <a:rPr lang="en-US" sz="2800" b="1" dirty="0">
                <a:latin typeface="Times New Roman" panose="02020603050405020304" pitchFamily="18" charset="0"/>
                <a:cs typeface="Times New Roman" panose="02020603050405020304" pitchFamily="18" charset="0"/>
              </a:rPr>
              <a:t>Water Licence</a:t>
            </a:r>
          </a:p>
        </p:txBody>
      </p:sp>
    </p:spTree>
    <p:extLst>
      <p:ext uri="{BB962C8B-B14F-4D97-AF65-F5344CB8AC3E}">
        <p14:creationId xmlns:p14="http://schemas.microsoft.com/office/powerpoint/2010/main" val="2446446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Footer Placeholder 10"/>
          <p:cNvSpPr txBox="1">
            <a:spLocks/>
          </p:cNvSpPr>
          <p:nvPr/>
        </p:nvSpPr>
        <p:spPr>
          <a:xfrm>
            <a:off x="2667000" y="6492875"/>
            <a:ext cx="39624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smtClean="0">
                <a:solidFill>
                  <a:schemeClr val="tx1"/>
                </a:solidFill>
                <a:latin typeface="Times New Roman" pitchFamily="18" charset="0"/>
                <a:cs typeface="Times New Roman" pitchFamily="18" charset="0"/>
              </a:rPr>
              <a:t> Community Session – January 14, 2014</a:t>
            </a:r>
            <a:endParaRPr lang="en-US" dirty="0">
              <a:solidFill>
                <a:schemeClr val="tx1"/>
              </a:solidFill>
              <a:latin typeface="Times New Roman" pitchFamily="18" charset="0"/>
              <a:cs typeface="Times New Roman" pitchFamily="18" charset="0"/>
            </a:endParaRPr>
          </a:p>
        </p:txBody>
      </p:sp>
      <p:sp>
        <p:nvSpPr>
          <p:cNvPr id="11" name="Title 1"/>
          <p:cNvSpPr txBox="1">
            <a:spLocks/>
          </p:cNvSpPr>
          <p:nvPr/>
        </p:nvSpPr>
        <p:spPr>
          <a:xfrm>
            <a:off x="228600" y="152400"/>
            <a:ext cx="7620000" cy="1143000"/>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800" b="1" dirty="0" smtClean="0">
                <a:latin typeface="Times New Roman" panose="02020603050405020304" pitchFamily="18" charset="0"/>
                <a:cs typeface="Times New Roman" panose="02020603050405020304" pitchFamily="18" charset="0"/>
              </a:rPr>
              <a:t>Procedural History of Type “A” 3AM-GRA1015 Water </a:t>
            </a:r>
            <a:r>
              <a:rPr lang="en-US" sz="2800" b="1" dirty="0" err="1" smtClean="0">
                <a:latin typeface="Times New Roman" panose="02020603050405020304" pitchFamily="18" charset="0"/>
                <a:cs typeface="Times New Roman" panose="02020603050405020304" pitchFamily="18" charset="0"/>
              </a:rPr>
              <a:t>Licence</a:t>
            </a:r>
            <a:r>
              <a:rPr lang="en-US" sz="2800" b="1" dirty="0" smtClean="0">
                <a:latin typeface="Times New Roman" panose="02020603050405020304" pitchFamily="18" charset="0"/>
                <a:cs typeface="Times New Roman" panose="02020603050405020304" pitchFamily="18" charset="0"/>
              </a:rPr>
              <a:t> Amendment Application</a:t>
            </a:r>
            <a:endParaRPr lang="en-US" sz="2800" b="1" dirty="0">
              <a:latin typeface="Times New Roman" panose="02020603050405020304" pitchFamily="18" charset="0"/>
              <a:cs typeface="Times New Roman" panose="02020603050405020304" pitchFamily="18" charset="0"/>
            </a:endParaRPr>
          </a:p>
        </p:txBody>
      </p:sp>
      <p:sp>
        <p:nvSpPr>
          <p:cNvPr id="12" name="Rectangle 3"/>
          <p:cNvSpPr txBox="1">
            <a:spLocks noChangeArrowheads="1"/>
          </p:cNvSpPr>
          <p:nvPr/>
        </p:nvSpPr>
        <p:spPr>
          <a:xfrm>
            <a:off x="381000" y="1295401"/>
            <a:ext cx="7005638" cy="4876799"/>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defTabSz="239713">
              <a:lnSpc>
                <a:spcPct val="80000"/>
              </a:lnSpc>
            </a:pPr>
            <a:r>
              <a:rPr lang="en-US" altLang="en-US" sz="2200" b="1" dirty="0" smtClean="0">
                <a:latin typeface="Times New Roman" panose="02020603050405020304" pitchFamily="18" charset="0"/>
                <a:cs typeface="Times New Roman" panose="02020603050405020304" pitchFamily="18" charset="0"/>
              </a:rPr>
              <a:t>August 23, 2013</a:t>
            </a:r>
            <a:r>
              <a:rPr lang="en-US" altLang="en-US" sz="2200" dirty="0" smtClean="0">
                <a:latin typeface="Times New Roman" panose="02020603050405020304" pitchFamily="18" charset="0"/>
                <a:cs typeface="Times New Roman" panose="02020603050405020304" pitchFamily="18" charset="0"/>
              </a:rPr>
              <a:t>	</a:t>
            </a:r>
            <a:r>
              <a:rPr lang="en-US" altLang="en-US" sz="2200" dirty="0">
                <a:latin typeface="Times New Roman" panose="02020603050405020304" pitchFamily="18" charset="0"/>
                <a:cs typeface="Times New Roman" panose="02020603050405020304" pitchFamily="18" charset="0"/>
              </a:rPr>
              <a:t> </a:t>
            </a:r>
            <a:r>
              <a:rPr lang="en-US" altLang="en-US" sz="2200" dirty="0" smtClean="0">
                <a:latin typeface="Times New Roman" panose="02020603050405020304" pitchFamily="18" charset="0"/>
                <a:cs typeface="Times New Roman" panose="02020603050405020304" pitchFamily="18" charset="0"/>
              </a:rPr>
              <a:t> 	</a:t>
            </a:r>
          </a:p>
          <a:p>
            <a:pPr marL="357188" lvl="1" indent="0" defTabSz="225425">
              <a:spcBef>
                <a:spcPts val="0"/>
              </a:spcBef>
              <a:spcAft>
                <a:spcPts val="600"/>
              </a:spcAft>
              <a:buNone/>
            </a:pPr>
            <a:r>
              <a:rPr lang="en-US" altLang="en-US" sz="1800" dirty="0" smtClean="0">
                <a:latin typeface="Times New Roman" panose="02020603050405020304" pitchFamily="18" charset="0"/>
                <a:cs typeface="Times New Roman" panose="02020603050405020304" pitchFamily="18" charset="0"/>
              </a:rPr>
              <a:t>NWB acknowledged receipt of the Application asking parties to review the scope and completeness of information provided and submit their  comments to the NWB by September 13, 2013 extended to September 20, 2013.</a:t>
            </a:r>
          </a:p>
          <a:p>
            <a:pPr defTabSz="239713">
              <a:lnSpc>
                <a:spcPct val="80000"/>
              </a:lnSpc>
            </a:pPr>
            <a:r>
              <a:rPr lang="en-US" altLang="en-US" sz="2200" b="1" dirty="0" smtClean="0">
                <a:latin typeface="Times New Roman" panose="02020603050405020304" pitchFamily="18" charset="0"/>
                <a:cs typeface="Times New Roman" panose="02020603050405020304" pitchFamily="18" charset="0"/>
              </a:rPr>
              <a:t>September 20, 2013</a:t>
            </a:r>
          </a:p>
          <a:p>
            <a:pPr marL="349250" lvl="1" indent="-7938" defTabSz="147638">
              <a:spcBef>
                <a:spcPts val="0"/>
              </a:spcBef>
              <a:spcAft>
                <a:spcPts val="600"/>
              </a:spcAft>
              <a:buNone/>
            </a:pPr>
            <a:r>
              <a:rPr lang="en-US" altLang="en-US" sz="1800" dirty="0" smtClean="0">
                <a:latin typeface="Times New Roman" panose="02020603050405020304" pitchFamily="18" charset="0"/>
                <a:cs typeface="Times New Roman" panose="02020603050405020304" pitchFamily="18" charset="0"/>
              </a:rPr>
              <a:t>NWB received comments and additional information requests from Aboriginal Affairs and Northern </a:t>
            </a:r>
            <a:r>
              <a:rPr lang="en-US" altLang="en-US" sz="1800" dirty="0">
                <a:latin typeface="Times New Roman" panose="02020603050405020304" pitchFamily="18" charset="0"/>
                <a:cs typeface="Times New Roman" panose="02020603050405020304" pitchFamily="18" charset="0"/>
              </a:rPr>
              <a:t>D</a:t>
            </a:r>
            <a:r>
              <a:rPr lang="en-US" altLang="en-US" sz="1800" dirty="0" smtClean="0">
                <a:latin typeface="Times New Roman" panose="02020603050405020304" pitchFamily="18" charset="0"/>
                <a:cs typeface="Times New Roman" panose="02020603050405020304" pitchFamily="18" charset="0"/>
              </a:rPr>
              <a:t>evelopment Canada (AANDC) and Fisheries and Oceans Canada (DFO).</a:t>
            </a:r>
          </a:p>
          <a:p>
            <a:pPr defTabSz="239713">
              <a:lnSpc>
                <a:spcPct val="80000"/>
              </a:lnSpc>
            </a:pPr>
            <a:r>
              <a:rPr lang="en-US" altLang="en-US" sz="2200" b="1" dirty="0" smtClean="0">
                <a:latin typeface="Times New Roman" panose="02020603050405020304" pitchFamily="18" charset="0"/>
                <a:cs typeface="Times New Roman" panose="02020603050405020304" pitchFamily="18" charset="0"/>
              </a:rPr>
              <a:t>October 11, 2013 </a:t>
            </a:r>
          </a:p>
          <a:p>
            <a:pPr marL="357188" lvl="1" indent="0" defTabSz="239713">
              <a:spcBef>
                <a:spcPts val="0"/>
              </a:spcBef>
              <a:spcAft>
                <a:spcPts val="600"/>
              </a:spcAft>
              <a:buNone/>
            </a:pPr>
            <a:r>
              <a:rPr lang="en-US" altLang="en-US" sz="1800" dirty="0" smtClean="0">
                <a:latin typeface="Times New Roman" panose="02020603050405020304" pitchFamily="18" charset="0"/>
                <a:cs typeface="Times New Roman" panose="02020603050405020304" pitchFamily="18" charset="0"/>
              </a:rPr>
              <a:t>Additional Information was provided by </a:t>
            </a:r>
            <a:r>
              <a:rPr lang="en-US" altLang="en-US" sz="1800" dirty="0" err="1" smtClean="0">
                <a:latin typeface="Times New Roman" panose="02020603050405020304" pitchFamily="18" charset="0"/>
                <a:cs typeface="Times New Roman" panose="02020603050405020304" pitchFamily="18" charset="0"/>
              </a:rPr>
              <a:t>Stantec</a:t>
            </a:r>
            <a:r>
              <a:rPr lang="en-US" altLang="en-US" sz="1800" dirty="0" smtClean="0">
                <a:latin typeface="Times New Roman" panose="02020603050405020304" pitchFamily="18" charset="0"/>
                <a:cs typeface="Times New Roman" panose="02020603050405020304" pitchFamily="18" charset="0"/>
              </a:rPr>
              <a:t>, Proponent’s Representative.</a:t>
            </a:r>
          </a:p>
          <a:p>
            <a:pPr marL="344488" lvl="1" defTabSz="239713">
              <a:lnSpc>
                <a:spcPct val="80000"/>
              </a:lnSpc>
              <a:buFont typeface="Arial" pitchFamily="34" charset="0"/>
              <a:buChar char="•"/>
            </a:pPr>
            <a:r>
              <a:rPr lang="en-US" altLang="en-US" sz="2200" b="1" dirty="0" smtClean="0">
                <a:latin typeface="Times New Roman" panose="02020603050405020304" pitchFamily="18" charset="0"/>
                <a:cs typeface="Times New Roman" panose="02020603050405020304" pitchFamily="18" charset="0"/>
              </a:rPr>
              <a:t>November 19, 2013</a:t>
            </a:r>
          </a:p>
          <a:p>
            <a:pPr marL="357188" lvl="1" indent="0" defTabSz="239713">
              <a:lnSpc>
                <a:spcPct val="80000"/>
              </a:lnSpc>
              <a:buNone/>
            </a:pPr>
            <a:r>
              <a:rPr lang="en-US" altLang="en-US" sz="1800" dirty="0" smtClean="0">
                <a:latin typeface="Times New Roman" panose="02020603050405020304" pitchFamily="18" charset="0"/>
                <a:cs typeface="Times New Roman" panose="02020603050405020304" pitchFamily="18" charset="0"/>
              </a:rPr>
              <a:t>NWB determined that the Application could proceed to the next steps in the NWB’s regulatory process and invited parties to complete a full technical assessment of the Application.</a:t>
            </a:r>
          </a:p>
        </p:txBody>
      </p:sp>
    </p:spTree>
    <p:extLst>
      <p:ext uri="{BB962C8B-B14F-4D97-AF65-F5344CB8AC3E}">
        <p14:creationId xmlns:p14="http://schemas.microsoft.com/office/powerpoint/2010/main" val="166341106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Footer Placeholder 10"/>
          <p:cNvSpPr txBox="1">
            <a:spLocks/>
          </p:cNvSpPr>
          <p:nvPr/>
        </p:nvSpPr>
        <p:spPr>
          <a:xfrm>
            <a:off x="2667000" y="6492875"/>
            <a:ext cx="39624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smtClean="0">
                <a:solidFill>
                  <a:schemeClr val="tx1"/>
                </a:solidFill>
                <a:latin typeface="Times New Roman" pitchFamily="18" charset="0"/>
                <a:cs typeface="Times New Roman" pitchFamily="18" charset="0"/>
              </a:rPr>
              <a:t> Community Session – January 14, 2014</a:t>
            </a:r>
            <a:endParaRPr lang="en-US" dirty="0">
              <a:solidFill>
                <a:schemeClr val="tx1"/>
              </a:solidFill>
              <a:latin typeface="Times New Roman" pitchFamily="18" charset="0"/>
              <a:cs typeface="Times New Roman" pitchFamily="18" charset="0"/>
            </a:endParaRPr>
          </a:p>
        </p:txBody>
      </p:sp>
      <p:sp>
        <p:nvSpPr>
          <p:cNvPr id="13" name="Title 1"/>
          <p:cNvSpPr txBox="1">
            <a:spLocks noGrp="1"/>
          </p:cNvSpPr>
          <p:nvPr>
            <p:ph type="ctrTitle"/>
          </p:nvPr>
        </p:nvSpPr>
        <p:spPr>
          <a:xfrm>
            <a:off x="228600" y="-22225"/>
            <a:ext cx="7848600" cy="1241425"/>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800" b="1" dirty="0" smtClean="0">
                <a:latin typeface="Times New Roman" panose="02020603050405020304" pitchFamily="18" charset="0"/>
                <a:cs typeface="Times New Roman" panose="02020603050405020304" pitchFamily="18" charset="0"/>
              </a:rPr>
              <a:t>Procedural History of Type “A” 3AM-GRA1015 Water </a:t>
            </a:r>
            <a:r>
              <a:rPr lang="en-US" sz="2800" b="1" dirty="0" err="1" smtClean="0">
                <a:latin typeface="Times New Roman" panose="02020603050405020304" pitchFamily="18" charset="0"/>
                <a:cs typeface="Times New Roman" panose="02020603050405020304" pitchFamily="18" charset="0"/>
              </a:rPr>
              <a:t>Licence</a:t>
            </a:r>
            <a:r>
              <a:rPr lang="en-US" sz="2800" b="1" dirty="0" smtClean="0">
                <a:latin typeface="Times New Roman" panose="02020603050405020304" pitchFamily="18" charset="0"/>
                <a:cs typeface="Times New Roman" panose="02020603050405020304" pitchFamily="18" charset="0"/>
              </a:rPr>
              <a:t> Amendment Application</a:t>
            </a:r>
            <a:endParaRPr lang="en-US" sz="2800" b="1" dirty="0">
              <a:latin typeface="Times New Roman" panose="02020603050405020304" pitchFamily="18" charset="0"/>
              <a:cs typeface="Times New Roman" panose="02020603050405020304" pitchFamily="18" charset="0"/>
            </a:endParaRPr>
          </a:p>
        </p:txBody>
      </p:sp>
      <p:sp>
        <p:nvSpPr>
          <p:cNvPr id="16" name="Rectangle 3"/>
          <p:cNvSpPr txBox="1">
            <a:spLocks noGrp="1" noChangeArrowheads="1"/>
          </p:cNvSpPr>
          <p:nvPr>
            <p:ph type="subTitle" idx="1"/>
          </p:nvPr>
        </p:nvSpPr>
        <p:spPr>
          <a:xfrm>
            <a:off x="304800" y="1142999"/>
            <a:ext cx="7162800" cy="5181601"/>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defTabSz="239713">
              <a:lnSpc>
                <a:spcPct val="80000"/>
              </a:lnSpc>
            </a:pPr>
            <a:r>
              <a:rPr lang="en-US" altLang="en-US" sz="2200" b="1" dirty="0" smtClean="0">
                <a:latin typeface="Times New Roman" panose="02020603050405020304" pitchFamily="18" charset="0"/>
                <a:cs typeface="Times New Roman" panose="02020603050405020304" pitchFamily="18" charset="0"/>
              </a:rPr>
              <a:t>November 19, 2013</a:t>
            </a:r>
          </a:p>
          <a:p>
            <a:pPr marL="357188" lvl="1" indent="0" defTabSz="225425">
              <a:lnSpc>
                <a:spcPct val="80000"/>
              </a:lnSpc>
              <a:buNone/>
            </a:pPr>
            <a:r>
              <a:rPr lang="en-US" altLang="en-US" sz="1800" dirty="0" smtClean="0">
                <a:latin typeface="Times New Roman" panose="02020603050405020304" pitchFamily="18" charset="0"/>
                <a:cs typeface="Times New Roman" panose="02020603050405020304" pitchFamily="18" charset="0"/>
              </a:rPr>
              <a:t>NWB asked parties to make written representations to the NWB by December </a:t>
            </a:r>
            <a:r>
              <a:rPr lang="en-US" altLang="en-US" sz="1800" dirty="0">
                <a:latin typeface="Times New Roman" panose="02020603050405020304" pitchFamily="18" charset="0"/>
                <a:cs typeface="Times New Roman" panose="02020603050405020304" pitchFamily="18" charset="0"/>
              </a:rPr>
              <a:t>1</a:t>
            </a:r>
            <a:r>
              <a:rPr lang="en-US" altLang="en-US" sz="1800" dirty="0" smtClean="0">
                <a:latin typeface="Times New Roman" panose="02020603050405020304" pitchFamily="18" charset="0"/>
                <a:cs typeface="Times New Roman" panose="02020603050405020304" pitchFamily="18" charset="0"/>
              </a:rPr>
              <a:t>9, 2013</a:t>
            </a:r>
          </a:p>
          <a:p>
            <a:pPr marL="357188" lvl="1" indent="0" defTabSz="225425">
              <a:lnSpc>
                <a:spcPct val="80000"/>
              </a:lnSpc>
              <a:buNone/>
            </a:pPr>
            <a:endParaRPr lang="en-US" altLang="en-US" sz="1800" dirty="0" smtClean="0">
              <a:latin typeface="Times New Roman" panose="02020603050405020304" pitchFamily="18" charset="0"/>
              <a:cs typeface="Times New Roman" panose="02020603050405020304" pitchFamily="18" charset="0"/>
            </a:endParaRPr>
          </a:p>
          <a:p>
            <a:pPr marL="357188" lvl="1" indent="0" defTabSz="239713">
              <a:lnSpc>
                <a:spcPct val="80000"/>
              </a:lnSpc>
              <a:buNone/>
            </a:pPr>
            <a:r>
              <a:rPr lang="en-US" altLang="en-US" sz="1800" dirty="0" smtClean="0">
                <a:latin typeface="Times New Roman" panose="02020603050405020304" pitchFamily="18" charset="0"/>
                <a:cs typeface="Times New Roman" panose="02020603050405020304" pitchFamily="18" charset="0"/>
              </a:rPr>
              <a:t>Week of January 13</a:t>
            </a:r>
            <a:r>
              <a:rPr lang="en-US" altLang="en-US" sz="1800" baseline="30000" dirty="0" smtClean="0">
                <a:latin typeface="Times New Roman" panose="02020603050405020304" pitchFamily="18" charset="0"/>
                <a:cs typeface="Times New Roman" panose="02020603050405020304" pitchFamily="18" charset="0"/>
              </a:rPr>
              <a:t>th</a:t>
            </a:r>
            <a:r>
              <a:rPr lang="en-US" altLang="en-US" sz="1800" dirty="0" smtClean="0">
                <a:latin typeface="Times New Roman" panose="02020603050405020304" pitchFamily="18" charset="0"/>
                <a:cs typeface="Times New Roman" panose="02020603050405020304" pitchFamily="18" charset="0"/>
              </a:rPr>
              <a:t> 2014 was</a:t>
            </a:r>
            <a:r>
              <a:rPr lang="en-US" altLang="en-US" sz="1800" dirty="0">
                <a:latin typeface="Times New Roman" panose="02020603050405020304" pitchFamily="18" charset="0"/>
                <a:cs typeface="Times New Roman" panose="02020603050405020304" pitchFamily="18" charset="0"/>
              </a:rPr>
              <a:t> </a:t>
            </a:r>
            <a:r>
              <a:rPr lang="en-US" altLang="en-US" sz="1800" dirty="0" smtClean="0">
                <a:latin typeface="Times New Roman" panose="02020603050405020304" pitchFamily="18" charset="0"/>
                <a:cs typeface="Times New Roman" panose="02020603050405020304" pitchFamily="18" charset="0"/>
              </a:rPr>
              <a:t>Previously set for a Technical Meeting and Pre-Hearing Conference 	(TM/PHC) in Rankin Inlet </a:t>
            </a:r>
            <a:endParaRPr lang="en-US" altLang="en-US" sz="1900" dirty="0" smtClean="0">
              <a:latin typeface="Times New Roman" panose="02020603050405020304" pitchFamily="18" charset="0"/>
              <a:cs typeface="Times New Roman" panose="02020603050405020304" pitchFamily="18" charset="0"/>
            </a:endParaRPr>
          </a:p>
          <a:p>
            <a:pPr defTabSz="239713">
              <a:lnSpc>
                <a:spcPct val="80000"/>
              </a:lnSpc>
            </a:pPr>
            <a:endParaRPr lang="en-US" altLang="en-US" sz="2200" dirty="0" smtClean="0">
              <a:latin typeface="Times New Roman" panose="02020603050405020304" pitchFamily="18" charset="0"/>
              <a:cs typeface="Times New Roman" panose="02020603050405020304" pitchFamily="18" charset="0"/>
            </a:endParaRPr>
          </a:p>
          <a:p>
            <a:pPr defTabSz="239713">
              <a:lnSpc>
                <a:spcPct val="80000"/>
              </a:lnSpc>
            </a:pPr>
            <a:r>
              <a:rPr lang="en-US" altLang="en-US" sz="2200" b="1" dirty="0" smtClean="0">
                <a:latin typeface="Times New Roman" panose="02020603050405020304" pitchFamily="18" charset="0"/>
                <a:cs typeface="Times New Roman" panose="02020603050405020304" pitchFamily="18" charset="0"/>
              </a:rPr>
              <a:t>December 18, 2013</a:t>
            </a:r>
          </a:p>
          <a:p>
            <a:pPr marL="357188" lvl="1" indent="0" defTabSz="239713">
              <a:spcBef>
                <a:spcPts val="0"/>
              </a:spcBef>
              <a:spcAft>
                <a:spcPts val="600"/>
              </a:spcAft>
              <a:buNone/>
            </a:pPr>
            <a:r>
              <a:rPr lang="en-US" altLang="en-US" sz="1800" dirty="0" smtClean="0">
                <a:latin typeface="Times New Roman" panose="02020603050405020304" pitchFamily="18" charset="0"/>
                <a:cs typeface="Times New Roman" panose="02020603050405020304" pitchFamily="18" charset="0"/>
              </a:rPr>
              <a:t>NWB received comments from AANDC </a:t>
            </a:r>
            <a:endParaRPr lang="en-US" altLang="en-US" sz="1900" dirty="0" smtClean="0">
              <a:latin typeface="Times New Roman" panose="02020603050405020304" pitchFamily="18" charset="0"/>
              <a:cs typeface="Times New Roman" panose="02020603050405020304" pitchFamily="18" charset="0"/>
            </a:endParaRPr>
          </a:p>
          <a:p>
            <a:pPr defTabSz="239713">
              <a:lnSpc>
                <a:spcPct val="80000"/>
              </a:lnSpc>
            </a:pPr>
            <a:r>
              <a:rPr lang="en-US" altLang="en-US" sz="2200" b="1" dirty="0" smtClean="0">
                <a:latin typeface="Times New Roman" panose="02020603050405020304" pitchFamily="18" charset="0"/>
                <a:cs typeface="Times New Roman" panose="02020603050405020304" pitchFamily="18" charset="0"/>
              </a:rPr>
              <a:t>December 20, 2013</a:t>
            </a:r>
          </a:p>
          <a:p>
            <a:pPr marL="357188" lvl="1" indent="0" defTabSz="239713">
              <a:lnSpc>
                <a:spcPct val="80000"/>
              </a:lnSpc>
              <a:buNone/>
            </a:pPr>
            <a:r>
              <a:rPr lang="en-US" altLang="en-US" sz="1800" dirty="0" smtClean="0">
                <a:latin typeface="Times New Roman" panose="02020603050405020304" pitchFamily="18" charset="0"/>
                <a:cs typeface="Times New Roman" panose="02020603050405020304" pitchFamily="18" charset="0"/>
              </a:rPr>
              <a:t>NWB confirmed the dates for TM/PHC as January 14 &amp; 15 in Rankin Inlet</a:t>
            </a:r>
            <a:endParaRPr lang="en-US" altLang="en-US" sz="1800" dirty="0">
              <a:latin typeface="Times New Roman" panose="02020603050405020304" pitchFamily="18" charset="0"/>
              <a:cs typeface="Times New Roman" panose="02020603050405020304" pitchFamily="18" charset="0"/>
            </a:endParaRPr>
          </a:p>
          <a:p>
            <a:pPr marL="357188" lvl="1" indent="0" defTabSz="239713">
              <a:spcBef>
                <a:spcPts val="0"/>
              </a:spcBef>
              <a:spcAft>
                <a:spcPts val="600"/>
              </a:spcAft>
              <a:buNone/>
            </a:pPr>
            <a:r>
              <a:rPr lang="en-US" altLang="en-US" sz="1800" dirty="0" smtClean="0">
                <a:latin typeface="Times New Roman" panose="02020603050405020304" pitchFamily="18" charset="0"/>
                <a:cs typeface="Times New Roman" panose="02020603050405020304" pitchFamily="18" charset="0"/>
              </a:rPr>
              <a:t>Parties were asked to confirm their attendance at 	the TM/PHC by January 9, 2014</a:t>
            </a:r>
            <a:endParaRPr lang="en-US" altLang="en-US" sz="1900" dirty="0" smtClean="0">
              <a:latin typeface="Times New Roman" panose="02020603050405020304" pitchFamily="18" charset="0"/>
              <a:cs typeface="Times New Roman" panose="02020603050405020304" pitchFamily="18" charset="0"/>
            </a:endParaRPr>
          </a:p>
          <a:p>
            <a:pPr defTabSz="239713">
              <a:lnSpc>
                <a:spcPct val="80000"/>
              </a:lnSpc>
            </a:pPr>
            <a:r>
              <a:rPr lang="en-US" altLang="en-US" sz="2200" b="1" dirty="0" smtClean="0">
                <a:latin typeface="Times New Roman" panose="02020603050405020304" pitchFamily="18" charset="0"/>
                <a:cs typeface="Times New Roman" panose="02020603050405020304" pitchFamily="18" charset="0"/>
              </a:rPr>
              <a:t>January 9, 2014  </a:t>
            </a:r>
          </a:p>
          <a:p>
            <a:pPr marL="357188" lvl="1" indent="0" defTabSz="239713">
              <a:lnSpc>
                <a:spcPct val="80000"/>
              </a:lnSpc>
              <a:buNone/>
            </a:pPr>
            <a:r>
              <a:rPr lang="en-US" altLang="en-US" sz="1800" dirty="0" smtClean="0">
                <a:latin typeface="Times New Roman" panose="02020603050405020304" pitchFamily="18" charset="0"/>
                <a:cs typeface="Times New Roman" panose="02020603050405020304" pitchFamily="18" charset="0"/>
              </a:rPr>
              <a:t>AANDC confirmed its attendance</a:t>
            </a:r>
          </a:p>
        </p:txBody>
      </p:sp>
    </p:spTree>
    <p:extLst>
      <p:ext uri="{BB962C8B-B14F-4D97-AF65-F5344CB8AC3E}">
        <p14:creationId xmlns:p14="http://schemas.microsoft.com/office/powerpoint/2010/main" val="17329496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Footer Placeholder 10"/>
          <p:cNvSpPr txBox="1">
            <a:spLocks/>
          </p:cNvSpPr>
          <p:nvPr/>
        </p:nvSpPr>
        <p:spPr>
          <a:xfrm>
            <a:off x="2667000" y="6492875"/>
            <a:ext cx="39624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smtClean="0">
                <a:solidFill>
                  <a:schemeClr val="tx1"/>
                </a:solidFill>
                <a:latin typeface="Times New Roman" pitchFamily="18" charset="0"/>
                <a:cs typeface="Times New Roman" pitchFamily="18" charset="0"/>
              </a:rPr>
              <a:t> Community Session – January 14, 2014</a:t>
            </a:r>
            <a:endParaRPr lang="en-US" dirty="0">
              <a:solidFill>
                <a:schemeClr val="tx1"/>
              </a:solidFill>
              <a:latin typeface="Times New Roman" pitchFamily="18" charset="0"/>
              <a:cs typeface="Times New Roman" pitchFamily="18" charset="0"/>
            </a:endParaRPr>
          </a:p>
        </p:txBody>
      </p:sp>
      <p:sp>
        <p:nvSpPr>
          <p:cNvPr id="13" name="Title 1"/>
          <p:cNvSpPr txBox="1">
            <a:spLocks noGrp="1"/>
          </p:cNvSpPr>
          <p:nvPr>
            <p:ph type="ctrTitle"/>
          </p:nvPr>
        </p:nvSpPr>
        <p:spPr>
          <a:xfrm>
            <a:off x="228600" y="0"/>
            <a:ext cx="7696200" cy="1317625"/>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800" b="1" dirty="0" smtClean="0">
                <a:latin typeface="Times New Roman" panose="02020603050405020304" pitchFamily="18" charset="0"/>
                <a:cs typeface="Times New Roman" panose="02020603050405020304" pitchFamily="18" charset="0"/>
              </a:rPr>
              <a:t>Procedural History of Type “A” 3AM-GRA1015 Water </a:t>
            </a:r>
            <a:r>
              <a:rPr lang="en-US" sz="2800" b="1" dirty="0" err="1" smtClean="0">
                <a:latin typeface="Times New Roman" panose="02020603050405020304" pitchFamily="18" charset="0"/>
                <a:cs typeface="Times New Roman" panose="02020603050405020304" pitchFamily="18" charset="0"/>
              </a:rPr>
              <a:t>Licence</a:t>
            </a:r>
            <a:r>
              <a:rPr lang="en-US" sz="2800" b="1" dirty="0">
                <a:latin typeface="Times New Roman" panose="02020603050405020304" pitchFamily="18" charset="0"/>
                <a:cs typeface="Times New Roman" panose="02020603050405020304" pitchFamily="18" charset="0"/>
              </a:rPr>
              <a:t> </a:t>
            </a:r>
            <a:r>
              <a:rPr lang="en-US" sz="2800" b="1" dirty="0" smtClean="0">
                <a:latin typeface="Times New Roman" panose="02020603050405020304" pitchFamily="18" charset="0"/>
                <a:cs typeface="Times New Roman" panose="02020603050405020304" pitchFamily="18" charset="0"/>
              </a:rPr>
              <a:t>Amendment Application</a:t>
            </a:r>
            <a:endParaRPr lang="en-US" sz="2800" b="1" dirty="0">
              <a:latin typeface="Times New Roman" panose="02020603050405020304" pitchFamily="18" charset="0"/>
              <a:cs typeface="Times New Roman" panose="02020603050405020304" pitchFamily="18" charset="0"/>
            </a:endParaRPr>
          </a:p>
        </p:txBody>
      </p:sp>
      <p:sp>
        <p:nvSpPr>
          <p:cNvPr id="14" name="Rectangle 3"/>
          <p:cNvSpPr txBox="1">
            <a:spLocks noGrp="1" noChangeArrowheads="1"/>
          </p:cNvSpPr>
          <p:nvPr>
            <p:ph type="subTitle" idx="1"/>
          </p:nvPr>
        </p:nvSpPr>
        <p:spPr>
          <a:xfrm>
            <a:off x="304800" y="1981200"/>
            <a:ext cx="8001000" cy="3886200"/>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defTabSz="239713">
              <a:lnSpc>
                <a:spcPct val="80000"/>
              </a:lnSpc>
            </a:pPr>
            <a:r>
              <a:rPr lang="en-US" altLang="en-US" sz="2400" b="1" dirty="0" smtClean="0">
                <a:latin typeface="Times New Roman" panose="02020603050405020304" pitchFamily="18" charset="0"/>
                <a:cs typeface="Times New Roman" panose="02020603050405020304" pitchFamily="18" charset="0"/>
              </a:rPr>
              <a:t>January 14, 2014 </a:t>
            </a:r>
          </a:p>
          <a:p>
            <a:pPr marL="349250" indent="0" defTabSz="239713">
              <a:lnSpc>
                <a:spcPct val="80000"/>
              </a:lnSpc>
              <a:buNone/>
            </a:pPr>
            <a:r>
              <a:rPr lang="en-US" altLang="en-US" sz="2400" dirty="0" smtClean="0">
                <a:latin typeface="Times New Roman" panose="02020603050405020304" pitchFamily="18" charset="0"/>
                <a:cs typeface="Times New Roman" panose="02020603050405020304" pitchFamily="18" charset="0"/>
              </a:rPr>
              <a:t>NWB held the Technical Meeting</a:t>
            </a:r>
          </a:p>
          <a:p>
            <a:pPr marL="0" indent="0" algn="just" defTabSz="239713">
              <a:lnSpc>
                <a:spcPct val="80000"/>
              </a:lnSpc>
              <a:buNone/>
            </a:pPr>
            <a:endParaRPr lang="en-US" altLang="en-US" sz="2400" dirty="0">
              <a:solidFill>
                <a:srgbClr val="FFFF00"/>
              </a:solidFill>
              <a:latin typeface="Times New Roman" panose="02020603050405020304" pitchFamily="18" charset="0"/>
              <a:cs typeface="Times New Roman" panose="02020603050405020304" pitchFamily="18" charset="0"/>
            </a:endParaRPr>
          </a:p>
          <a:p>
            <a:pPr defTabSz="239713">
              <a:lnSpc>
                <a:spcPct val="80000"/>
              </a:lnSpc>
            </a:pPr>
            <a:r>
              <a:rPr lang="en-US" altLang="en-US" sz="2400" b="1" dirty="0" smtClean="0">
                <a:solidFill>
                  <a:srgbClr val="FF0000"/>
                </a:solidFill>
                <a:latin typeface="Times New Roman" panose="02020603050405020304" pitchFamily="18" charset="0"/>
                <a:cs typeface="Times New Roman" panose="02020603050405020304" pitchFamily="18" charset="0"/>
              </a:rPr>
              <a:t>January 14, 2014</a:t>
            </a:r>
          </a:p>
          <a:p>
            <a:pPr marL="349250" indent="0" defTabSz="239713">
              <a:lnSpc>
                <a:spcPct val="80000"/>
              </a:lnSpc>
              <a:buNone/>
            </a:pPr>
            <a:r>
              <a:rPr lang="en-US" altLang="en-US" sz="2400" dirty="0" smtClean="0">
                <a:solidFill>
                  <a:srgbClr val="FF0000"/>
                </a:solidFill>
                <a:latin typeface="Times New Roman" panose="02020603050405020304" pitchFamily="18" charset="0"/>
                <a:cs typeface="Times New Roman" panose="02020603050405020304" pitchFamily="18" charset="0"/>
              </a:rPr>
              <a:t>NWB is holding this Community Meeting</a:t>
            </a:r>
            <a:endParaRPr lang="en-US" altLang="en-US" sz="2400" dirty="0">
              <a:solidFill>
                <a:srgbClr val="FF0000"/>
              </a:solidFill>
              <a:latin typeface="Times New Roman" panose="02020603050405020304" pitchFamily="18" charset="0"/>
              <a:cs typeface="Times New Roman" panose="02020603050405020304" pitchFamily="18" charset="0"/>
            </a:endParaRPr>
          </a:p>
          <a:p>
            <a:pPr marL="0" indent="0" algn="just" defTabSz="239713">
              <a:lnSpc>
                <a:spcPct val="80000"/>
              </a:lnSpc>
              <a:buNone/>
            </a:pPr>
            <a:endParaRPr lang="en-US" altLang="en-US" sz="2400" dirty="0" smtClean="0">
              <a:latin typeface="Times New Roman" panose="02020603050405020304" pitchFamily="18" charset="0"/>
              <a:cs typeface="Times New Roman" panose="02020603050405020304" pitchFamily="18" charset="0"/>
            </a:endParaRPr>
          </a:p>
          <a:p>
            <a:pPr defTabSz="239713">
              <a:lnSpc>
                <a:spcPct val="80000"/>
              </a:lnSpc>
            </a:pPr>
            <a:r>
              <a:rPr lang="en-US" altLang="en-US" sz="2400" b="1" dirty="0" smtClean="0">
                <a:latin typeface="Times New Roman" panose="02020603050405020304" pitchFamily="18" charset="0"/>
                <a:cs typeface="Times New Roman" panose="02020603050405020304" pitchFamily="18" charset="0"/>
              </a:rPr>
              <a:t>January 15, 2014</a:t>
            </a:r>
          </a:p>
          <a:p>
            <a:pPr marL="349250" indent="0" defTabSz="239713">
              <a:lnSpc>
                <a:spcPct val="80000"/>
              </a:lnSpc>
              <a:buNone/>
            </a:pPr>
            <a:r>
              <a:rPr lang="en-US" altLang="en-US" sz="2400" dirty="0" smtClean="0">
                <a:latin typeface="Times New Roman" panose="02020603050405020304" pitchFamily="18" charset="0"/>
                <a:cs typeface="Times New Roman" panose="02020603050405020304" pitchFamily="18" charset="0"/>
              </a:rPr>
              <a:t>NWB will be holding the Pre-Hearing Conference tomorrow morning</a:t>
            </a:r>
            <a:endParaRPr lang="en-US" alt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11474648"/>
      </p:ext>
    </p:extLst>
  </p:cSld>
  <p:clrMapOvr>
    <a:masterClrMapping/>
  </p:clrMapOvr>
  <p:timing>
    <p:tnLst>
      <p:par>
        <p:cTn id="1" dur="indefinite" restart="never" nodeType="tmRoot"/>
      </p:par>
    </p:tnLst>
  </p:timing>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50800">
          <a:solidFill>
            <a:schemeClr val="bg1"/>
          </a:solidFill>
          <a:round/>
          <a:headEnd/>
          <a:tailEnd type="triangle" w="med" len="med"/>
        </a:ln>
        <a:extLst>
          <a:ext uri="{909E8E84-426E-40DD-AFC4-6F175D3DCCD1}">
            <a14:hiddenFill xmlns:a14="http://schemas.microsoft.com/office/drawing/2010/main">
              <a:noFill/>
            </a14:hiddenFill>
          </a:ext>
        </a:extLst>
      </a:spPr>
      <a:bodyPr vert="horz" wrap="square" lIns="91440" tIns="45720" rIns="91440" bIns="45720" numCol="1" anchor="t" anchorCtr="0" compatLnSpc="1">
        <a:prstTxWarp prst="textNoShape">
          <a:avLst/>
        </a:prstTxWarp>
      </a:bodyPr>
      <a:lstStyle>
        <a:defPPr>
          <a:defRPr/>
        </a:defPPr>
      </a:lstStyle>
    </a:spDef>
  </a:objectDefaults>
  <a:extraClrScheme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5705</TotalTime>
  <Words>1144</Words>
  <Application>Microsoft Office PowerPoint</Application>
  <PresentationFormat>On-screen Show (4:3)</PresentationFormat>
  <Paragraphs>177</Paragraphs>
  <Slides>19</Slides>
  <Notes>0</Notes>
  <HiddenSlides>0</HiddenSlides>
  <MMClips>0</MMClips>
  <ScaleCrop>false</ScaleCrop>
  <HeadingPairs>
    <vt:vector size="4" baseType="variant">
      <vt:variant>
        <vt:lpstr>Theme</vt:lpstr>
      </vt:variant>
      <vt:variant>
        <vt:i4>2</vt:i4>
      </vt:variant>
      <vt:variant>
        <vt:lpstr>Slide Titles</vt:lpstr>
      </vt:variant>
      <vt:variant>
        <vt:i4>19</vt:i4>
      </vt:variant>
    </vt:vector>
  </HeadingPairs>
  <TitlesOfParts>
    <vt:vector size="21" baseType="lpstr">
      <vt:lpstr>Custom Design</vt:lpstr>
      <vt:lpstr>1_Custom Design</vt:lpstr>
      <vt:lpstr>PowerPoint Presentation</vt:lpstr>
      <vt:lpstr>Introduction to the  Nunavut Water Board (NWB)</vt:lpstr>
      <vt:lpstr>GN-CGS Hamlet of Rankin Inlet Type “A” 3AM-GRA1015 Water Licence</vt:lpstr>
      <vt:lpstr>GN-CGS Hamlet of Rankin Inlet Type “A” 3AM-GRA1015 Water Licence</vt:lpstr>
      <vt:lpstr>Amendment Application before the Board Type “A” 3AM-GRA1015 Water Licence</vt:lpstr>
      <vt:lpstr>Amendment Application before the Board Type “A” 3AM-GRA1015 Water Licence</vt:lpstr>
      <vt:lpstr>PowerPoint Presentation</vt:lpstr>
      <vt:lpstr>Procedural History of Type “A” 3AM-GRA1015 Water Licence Amendment Application</vt:lpstr>
      <vt:lpstr>Procedural History of Type “A” 3AM-GRA1015 Water Licence Amendment Application</vt:lpstr>
      <vt:lpstr>PowerPoint Presentation</vt:lpstr>
      <vt:lpstr>PowerPoint Presentation</vt:lpstr>
      <vt:lpstr>PowerPoint Presentation</vt:lpstr>
      <vt:lpstr>Next Steps in the NWB Process </vt:lpstr>
      <vt:lpstr>Objectives of Tonight’s Community Meeting</vt:lpstr>
      <vt:lpstr>PowerPoint Presentation</vt:lpstr>
      <vt:lpstr>PowerPoint Presentation</vt:lpstr>
      <vt:lpstr>PowerPoint Presentation</vt:lpstr>
      <vt:lpstr>Contact Information</vt:lpstr>
      <vt:lpstr>Questions?   Comments? Thank You</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Damien Cote</dc:creator>
  <cp:lastModifiedBy>Licence Administrator Assistant</cp:lastModifiedBy>
  <cp:revision>194</cp:revision>
  <cp:lastPrinted>2013-06-21T04:11:48Z</cp:lastPrinted>
  <dcterms:created xsi:type="dcterms:W3CDTF">2013-02-20T03:28:26Z</dcterms:created>
  <dcterms:modified xsi:type="dcterms:W3CDTF">2014-01-10T20:45:13Z</dcterms:modified>
</cp:coreProperties>
</file>