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5" r:id="rId4"/>
    <p:sldId id="272" r:id="rId5"/>
    <p:sldId id="258" r:id="rId6"/>
    <p:sldId id="260" r:id="rId7"/>
    <p:sldId id="261" r:id="rId8"/>
    <p:sldId id="271" r:id="rId9"/>
    <p:sldId id="269" r:id="rId10"/>
    <p:sldId id="263" r:id="rId11"/>
    <p:sldId id="276" r:id="rId12"/>
    <p:sldId id="274" r:id="rId13"/>
    <p:sldId id="264" r:id="rId1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p:cViewPr varScale="1">
        <p:scale>
          <a:sx n="89" d="100"/>
          <a:sy n="89" d="100"/>
        </p:scale>
        <p:origin x="22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2021-02-18</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2</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12</a:t>
            </a:fld>
            <a:endParaRPr lang="en-CA"/>
          </a:p>
        </p:txBody>
      </p:sp>
    </p:spTree>
    <p:extLst>
      <p:ext uri="{BB962C8B-B14F-4D97-AF65-F5344CB8AC3E}">
        <p14:creationId xmlns:p14="http://schemas.microsoft.com/office/powerpoint/2010/main" val="202507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800" b="0" i="0" u="none" strike="noStrike" baseline="0" dirty="0">
                <a:latin typeface="Arial" panose="020B0604020202020204" pitchFamily="34" charset="0"/>
              </a:rPr>
              <a:t>A water supply pipeline from the nearby Char River to augment water supplies in </a:t>
            </a:r>
            <a:r>
              <a:rPr lang="en-CA" sz="1800" b="0" i="0" u="none" strike="noStrike" baseline="0" dirty="0" err="1">
                <a:latin typeface="Arial" panose="020B0604020202020204" pitchFamily="34" charset="0"/>
              </a:rPr>
              <a:t>Nipissar</a:t>
            </a:r>
            <a:r>
              <a:rPr lang="en-CA" sz="1800" b="0" i="0" u="none" strike="noStrike" baseline="0" dirty="0">
                <a:latin typeface="Arial" panose="020B0604020202020204" pitchFamily="34" charset="0"/>
              </a:rPr>
              <a:t> Lake was consequently constructed; however, concerns regarding the viability of this secondary supply source have been expressed in light of sustainable flow and water depth objectives imposed by the Nunavut Water Board (NWB) and Canada Department of Fisheries and Oceans (DFO).</a:t>
            </a:r>
          </a:p>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a:p>
        </p:txBody>
      </p:sp>
    </p:spTree>
    <p:extLst>
      <p:ext uri="{BB962C8B-B14F-4D97-AF65-F5344CB8AC3E}">
        <p14:creationId xmlns:p14="http://schemas.microsoft.com/office/powerpoint/2010/main" val="153203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Lower Landing Lake and Char River are part of the same watershed. Water quality has been annually monitored in both water bodies (GRA‐6, GRA‐7), along with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(GRA‐1), since 2014. </a:t>
            </a:r>
          </a:p>
          <a:p>
            <a:pPr marL="0" indent="0">
              <a:buFont typeface="Arial" panose="020B0604020202020204" pitchFamily="34" charset="0"/>
              <a:buNone/>
            </a:pPr>
            <a:endParaRPr lang="en-CA"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water chemistry for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Char River and Lower Landing Lake is very similar. </a:t>
            </a:r>
          </a:p>
          <a:p>
            <a:pPr marL="0" indent="0">
              <a:buFont typeface="Arial" panose="020B0604020202020204" pitchFamily="34" charset="0"/>
              <a:buNone/>
            </a:pPr>
            <a:endParaRPr lang="en-CA"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No impacts on the water quality of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have been apparent or are anticipated. </a:t>
            </a:r>
            <a:endParaRPr lang="en-CA" sz="1800" dirty="0"/>
          </a:p>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Golder Associates included water level data dating back to 1994 in their 2016 Water Balance Assessment Study, that displaced continual dropping of the water level in </a:t>
            </a:r>
            <a:r>
              <a:rPr lang="en-CA" dirty="0" err="1"/>
              <a:t>Nipissar</a:t>
            </a:r>
            <a:r>
              <a:rPr lang="en-CA" dirty="0"/>
              <a:t> Lake. This indicated that the natural recharge within the watershed to </a:t>
            </a:r>
            <a:r>
              <a:rPr lang="en-CA" dirty="0" err="1"/>
              <a:t>Nipissar</a:t>
            </a:r>
            <a:r>
              <a:rPr lang="en-CA" dirty="0"/>
              <a:t> Lake was inadequate to meet the domestic water demand in the community. Water level measurements taken by CGS over the past 5 years continue to display this pattern, even while supplementing using Char River. This is due to the significant challenges associated with pumping from the River, which flows fullest during freshet, and then lessons throughout the season. </a:t>
            </a: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233383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*May not keep this slide… not really meaningful</a:t>
            </a: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346585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In 2018 an amendment to the licence to move pumping locations was commenced, but then was delayed due to unknown reasons. Extremely low water levels within the lake under the ice, prior to melt, contributed to high turbidity in the drinking water and to concerns of water shortages. </a:t>
            </a:r>
            <a:r>
              <a:rPr lang="en-CA" sz="1200" dirty="0"/>
              <a:t>The Chief Public Health Officer directed CGS to move the resupply to Lower Landing Lake, and sent a letter to the NWB informing the board on July 24, 2018</a:t>
            </a:r>
            <a:endParaRPr lang="en-CA" sz="1200" b="0" i="0" u="none" strike="noStrike" baseline="0" dirty="0">
              <a:solidFill>
                <a:srgbClr val="000000"/>
              </a:solidFill>
              <a:latin typeface="Calibri" panose="020F0502020204030204" pitchFamily="34" charset="0"/>
            </a:endParaRPr>
          </a:p>
          <a:p>
            <a:endParaRPr lang="en-CA" dirty="0"/>
          </a:p>
          <a:p>
            <a:r>
              <a:rPr lang="en-CA" dirty="0"/>
              <a:t>- Additional public health concerns include the usage of Lower Landing Lake for recreational purposes, which has always been a risk to the water supply for Rankin Inlet. The use if Lower Landing Lake for float planes and refueling planes and boats may need to be discussed with the Hamlet and with the Public. This has not changed due to the relocation, as the risk was just a significant when Char River was the supply location. </a:t>
            </a: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same equipment is currently used for the seasonal transfer of water from Lower Landing Lake to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as was used at the Char River location.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floating intake with fish screen is used along with the same pump and generator within the relocated sea can.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An extension of approximately 200 m to the 4.05 km overland pipeline was installed to bring the pipeline from Char River to Lower Landing Lake. </a:t>
            </a: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97283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200" b="0" i="0" u="none" strike="noStrike" baseline="0" dirty="0">
                <a:latin typeface="Arial" panose="020B0604020202020204" pitchFamily="34" charset="0"/>
              </a:rPr>
              <a:t>The recommended water taking limit is of 10% of the total annual flow in the Char River. Water taking under this approach would take place following the spring freshet and continue until lake freeze up. This option allows water taking to be carried out with a steady pumping rate. Water taking under this second approach would reduce Lower Landing Lake water levels through the end of the open water season, with flow from the following spring melt contributing to fill Lower Landing Lake and drive the spring freshet hydrograph in the Char River.</a:t>
            </a:r>
            <a:endParaRPr lang="en-CA" dirty="0"/>
          </a:p>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137755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Along with the maximum daily pumping request, CGS is open to an annual limit on pumping volume (700,000 – 800,000). The 10,000 m3/day aims to allow for unplanned challenges such as equipment failures, shortened season due to weather etc. The 10,000 m3/day allows CGS to remain in compliance with the licence, while not impacting the river (as per the water balance assessment) and ensuring </a:t>
            </a:r>
            <a:r>
              <a:rPr lang="en-CA" dirty="0" err="1"/>
              <a:t>Nipissar</a:t>
            </a:r>
            <a:r>
              <a:rPr lang="en-CA" dirty="0"/>
              <a:t> is </a:t>
            </a:r>
            <a:r>
              <a:rPr lang="en-CA"/>
              <a:t>adequately supplemented. </a:t>
            </a:r>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84553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2021-02-18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2021-02-18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2021-02-18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2021-02-18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80928"/>
            <a:ext cx="7772400" cy="1470025"/>
          </a:xfrm>
        </p:spPr>
        <p:txBody>
          <a:bodyPr>
            <a:normAutofit fontScale="90000"/>
          </a:bodyPr>
          <a:lstStyle/>
          <a:p>
            <a:pPr algn="l"/>
            <a:r>
              <a:rPr lang="en-CA" sz="4800" b="1" dirty="0">
                <a:solidFill>
                  <a:schemeClr val="bg1"/>
                </a:solidFill>
                <a:latin typeface="Arial" pitchFamily="34" charset="0"/>
                <a:cs typeface="Arial" pitchFamily="34" charset="0"/>
              </a:rPr>
              <a:t>Nunavut Water Board </a:t>
            </a:r>
            <a:br>
              <a:rPr lang="en-CA" sz="4800" b="1" dirty="0">
                <a:solidFill>
                  <a:schemeClr val="bg1"/>
                </a:solidFill>
                <a:latin typeface="Arial" pitchFamily="34" charset="0"/>
                <a:cs typeface="Arial" pitchFamily="34" charset="0"/>
              </a:rPr>
            </a:br>
            <a:r>
              <a:rPr lang="en-CA" sz="4800" b="1" dirty="0">
                <a:solidFill>
                  <a:schemeClr val="bg1"/>
                </a:solidFill>
                <a:latin typeface="Arial" pitchFamily="34" charset="0"/>
                <a:cs typeface="Arial" pitchFamily="34" charset="0"/>
              </a:rPr>
              <a:t>Public Meeting</a:t>
            </a:r>
          </a:p>
        </p:txBody>
      </p:sp>
      <p:sp>
        <p:nvSpPr>
          <p:cNvPr id="3" name="Subtitle 2"/>
          <p:cNvSpPr>
            <a:spLocks noGrp="1"/>
          </p:cNvSpPr>
          <p:nvPr>
            <p:ph type="subTitle" idx="1"/>
          </p:nvPr>
        </p:nvSpPr>
        <p:spPr>
          <a:xfrm>
            <a:off x="179512" y="4653136"/>
            <a:ext cx="6400800" cy="1752600"/>
          </a:xfrm>
        </p:spPr>
        <p:txBody>
          <a:bodyPr/>
          <a:lstStyle/>
          <a:p>
            <a:pPr algn="l"/>
            <a:r>
              <a:rPr lang="en-CA" dirty="0">
                <a:solidFill>
                  <a:schemeClr val="bg1"/>
                </a:solidFill>
                <a:latin typeface="Arial" pitchFamily="34" charset="0"/>
                <a:cs typeface="Arial" pitchFamily="34" charset="0"/>
              </a:rPr>
              <a:t>Water Licence Amendment </a:t>
            </a:r>
          </a:p>
          <a:p>
            <a:pPr algn="l"/>
            <a:r>
              <a:rPr lang="en-US" dirty="0">
                <a:solidFill>
                  <a:schemeClr val="bg1"/>
                </a:solidFill>
                <a:latin typeface="Arial" pitchFamily="34" charset="0"/>
                <a:cs typeface="Arial" pitchFamily="34" charset="0"/>
              </a:rPr>
              <a:t>Rankin Inlet 3AM-GRA-1624</a:t>
            </a:r>
          </a:p>
          <a:p>
            <a:pPr algn="l"/>
            <a:r>
              <a:rPr lang="en-CA" dirty="0">
                <a:solidFill>
                  <a:schemeClr val="bg1"/>
                </a:solidFill>
                <a:latin typeface="Arial" pitchFamily="34" charset="0"/>
                <a:cs typeface="Arial" pitchFamily="34" charset="0"/>
              </a:rPr>
              <a:t>February 18, 2021</a:t>
            </a: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B2633-48C7-4624-BD86-9C910C4868FA}"/>
              </a:ext>
            </a:extLst>
          </p:cNvPr>
          <p:cNvSpPr>
            <a:spLocks noGrp="1"/>
          </p:cNvSpPr>
          <p:nvPr>
            <p:ph type="title"/>
          </p:nvPr>
        </p:nvSpPr>
        <p:spPr>
          <a:xfrm>
            <a:off x="457200" y="274638"/>
            <a:ext cx="8229600" cy="1570186"/>
          </a:xfrm>
        </p:spPr>
        <p:txBody>
          <a:bodyPr>
            <a:normAutofit fontScale="90000"/>
          </a:bodyPr>
          <a:lstStyle/>
          <a:p>
            <a:r>
              <a:rPr lang="en-CA" b="1" dirty="0">
                <a:solidFill>
                  <a:schemeClr val="accent6">
                    <a:lumMod val="75000"/>
                  </a:schemeClr>
                </a:solidFill>
                <a:latin typeface="Arial" pitchFamily="34" charset="0"/>
                <a:cs typeface="Arial" pitchFamily="34" charset="0"/>
              </a:rPr>
              <a:t>Water Balance Assessment Recommendations</a:t>
            </a:r>
            <a:br>
              <a:rPr lang="en-CA" b="1" dirty="0">
                <a:solidFill>
                  <a:schemeClr val="accent6">
                    <a:lumMod val="75000"/>
                  </a:schemeClr>
                </a:solidFill>
                <a:latin typeface="Arial" pitchFamily="34" charset="0"/>
                <a:cs typeface="Arial" pitchFamily="34" charset="0"/>
              </a:rPr>
            </a:br>
            <a:r>
              <a:rPr lang="en-CA" sz="1600" dirty="0">
                <a:latin typeface="Arial" panose="020B0604020202020204" pitchFamily="34" charset="0"/>
              </a:rPr>
              <a:t>(Golder and Associates, 2016)</a:t>
            </a:r>
            <a:br>
              <a:rPr lang="en-CA" sz="1600" dirty="0">
                <a:latin typeface="Arial" panose="020B0604020202020204" pitchFamily="34" charset="0"/>
              </a:rPr>
            </a:br>
            <a:endParaRPr lang="en-CA" sz="1600" dirty="0"/>
          </a:p>
        </p:txBody>
      </p:sp>
      <p:sp>
        <p:nvSpPr>
          <p:cNvPr id="4" name="Content Placeholder 3">
            <a:extLst>
              <a:ext uri="{FF2B5EF4-FFF2-40B4-BE49-F238E27FC236}">
                <a16:creationId xmlns:a16="http://schemas.microsoft.com/office/drawing/2014/main" id="{3E7F1A57-F88B-4F25-AC78-4515D8F576F6}"/>
              </a:ext>
            </a:extLst>
          </p:cNvPr>
          <p:cNvSpPr>
            <a:spLocks noGrp="1"/>
          </p:cNvSpPr>
          <p:nvPr>
            <p:ph idx="1"/>
          </p:nvPr>
        </p:nvSpPr>
        <p:spPr>
          <a:xfrm>
            <a:off x="457200" y="1844824"/>
            <a:ext cx="8229600" cy="4281339"/>
          </a:xfrm>
        </p:spPr>
        <p:txBody>
          <a:bodyPr>
            <a:normAutofit/>
          </a:bodyPr>
          <a:lstStyle/>
          <a:p>
            <a:pPr lvl="1">
              <a:buFont typeface="Arial" panose="020B0604020202020204" pitchFamily="34" charset="0"/>
              <a:buChar char="•"/>
            </a:pPr>
            <a:r>
              <a:rPr lang="en-CA" sz="2000" dirty="0">
                <a:latin typeface="Arial" panose="020B0604020202020204" pitchFamily="34" charset="0"/>
              </a:rPr>
              <a:t>Recommended water taking limit is 10% of the total annual flow in the Char River, all occurring after freshet</a:t>
            </a:r>
          </a:p>
          <a:p>
            <a:pPr lvl="2"/>
            <a:r>
              <a:rPr lang="en-CA" sz="1600" dirty="0">
                <a:latin typeface="Arial" panose="020B0604020202020204" pitchFamily="34" charset="0"/>
              </a:rPr>
              <a:t>Allows pumping to be carried out at a steady rate.</a:t>
            </a:r>
          </a:p>
          <a:p>
            <a:pPr lvl="2"/>
            <a:r>
              <a:rPr lang="en-CA" sz="1600" dirty="0">
                <a:latin typeface="Arial" panose="020B0604020202020204" pitchFamily="34" charset="0"/>
              </a:rPr>
              <a:t>Reduction of water levels in Lower Landing Lake at end of season.</a:t>
            </a:r>
          </a:p>
          <a:p>
            <a:pPr lvl="2"/>
            <a:r>
              <a:rPr lang="en-CA" sz="1600" dirty="0">
                <a:latin typeface="Arial" panose="020B0604020202020204" pitchFamily="34" charset="0"/>
              </a:rPr>
              <a:t>Allows the spring melt to continue to drive the Char River Hydrograph.</a:t>
            </a:r>
          </a:p>
          <a:p>
            <a:pPr lvl="2"/>
            <a:r>
              <a:rPr lang="en-CA" sz="1600" dirty="0">
                <a:latin typeface="Arial" panose="020B0604020202020204" pitchFamily="34" charset="0"/>
              </a:rPr>
              <a:t>Recommended water taking limit: 0.202 m</a:t>
            </a:r>
            <a:r>
              <a:rPr lang="en-CA" sz="1600" b="0" i="0" u="none" strike="noStrike" baseline="30000" dirty="0">
                <a:solidFill>
                  <a:srgbClr val="000000"/>
                </a:solidFill>
                <a:latin typeface="Calibri" panose="020F0502020204030204" pitchFamily="34" charset="0"/>
              </a:rPr>
              <a:t>3</a:t>
            </a:r>
            <a:r>
              <a:rPr lang="en-CA" sz="1600" dirty="0">
                <a:latin typeface="Arial" panose="020B0604020202020204" pitchFamily="34" charset="0"/>
              </a:rPr>
              <a:t>/s (17,452.8 m</a:t>
            </a:r>
            <a:r>
              <a:rPr lang="en-CA" sz="1600" b="0" i="0" u="none" strike="noStrike" baseline="30000" dirty="0">
                <a:solidFill>
                  <a:srgbClr val="000000"/>
                </a:solidFill>
                <a:latin typeface="Calibri" panose="020F0502020204030204" pitchFamily="34" charset="0"/>
              </a:rPr>
              <a:t>3</a:t>
            </a:r>
            <a:r>
              <a:rPr lang="en-CA" sz="1600" dirty="0">
                <a:latin typeface="Arial" panose="020B0604020202020204" pitchFamily="34" charset="0"/>
              </a:rPr>
              <a:t>/day), taken until freeze-up or Lake is filled.</a:t>
            </a:r>
          </a:p>
          <a:p>
            <a:pPr lvl="2"/>
            <a:endParaRPr lang="en-CA" sz="1600" dirty="0">
              <a:latin typeface="Arial" panose="020B0604020202020204" pitchFamily="34" charset="0"/>
            </a:endParaRPr>
          </a:p>
          <a:p>
            <a:pPr lvl="1">
              <a:buFont typeface="Arial" panose="020B0604020202020204" pitchFamily="34" charset="0"/>
              <a:buChar char="•"/>
            </a:pPr>
            <a:r>
              <a:rPr lang="en-CA" sz="2000" b="0" i="0" u="none" strike="noStrike" baseline="0" dirty="0">
                <a:latin typeface="Arial" panose="020B0604020202020204" pitchFamily="34" charset="0"/>
              </a:rPr>
              <a:t>Monitor water levels in Lower Landing Lake and </a:t>
            </a:r>
            <a:r>
              <a:rPr lang="en-CA" sz="2000" b="0" i="0" u="none" strike="noStrike" baseline="0" dirty="0" err="1">
                <a:latin typeface="Arial" panose="020B0604020202020204" pitchFamily="34" charset="0"/>
              </a:rPr>
              <a:t>Nipissar</a:t>
            </a:r>
            <a:r>
              <a:rPr lang="en-CA" sz="2000" b="0" i="0" u="none" strike="noStrike" baseline="0" dirty="0">
                <a:latin typeface="Arial" panose="020B0604020202020204" pitchFamily="34" charset="0"/>
              </a:rPr>
              <a:t> Lake.</a:t>
            </a:r>
          </a:p>
        </p:txBody>
      </p:sp>
    </p:spTree>
    <p:extLst>
      <p:ext uri="{BB962C8B-B14F-4D97-AF65-F5344CB8AC3E}">
        <p14:creationId xmlns:p14="http://schemas.microsoft.com/office/powerpoint/2010/main" val="302091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Requested Amendments to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997813524"/>
              </p:ext>
            </p:extLst>
          </p:nvPr>
        </p:nvGraphicFramePr>
        <p:xfrm>
          <a:off x="539552" y="1417639"/>
          <a:ext cx="8280920" cy="4447933"/>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417551">
                <a:tc>
                  <a:txBody>
                    <a:bodyPr/>
                    <a:lstStyle/>
                    <a:p>
                      <a:r>
                        <a:rPr lang="en-CA" dirty="0"/>
                        <a:t>Requested Amendment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720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u="none" strike="noStrike" baseline="0" dirty="0">
                          <a:solidFill>
                            <a:srgbClr val="000000"/>
                          </a:solidFill>
                        </a:rPr>
                        <a:t>Relocate </a:t>
                      </a:r>
                      <a:r>
                        <a:rPr lang="en-CA" sz="1800" dirty="0">
                          <a:solidFill>
                            <a:srgbClr val="000000"/>
                          </a:solidFill>
                        </a:rPr>
                        <a:t>resupply to </a:t>
                      </a:r>
                      <a:r>
                        <a:rPr lang="en-CA" sz="1800" b="0" u="none" strike="noStrike" baseline="0" dirty="0">
                          <a:solidFill>
                            <a:srgbClr val="000000"/>
                          </a:solidFill>
                        </a:rPr>
                        <a:t>Lower Landing Lake</a:t>
                      </a:r>
                    </a:p>
                    <a:p>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a:t>Watershed remains the same as in Char River, optimizes pumping season.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1605045">
                <a:tc>
                  <a:txBody>
                    <a:bodyPr/>
                    <a:lstStyle/>
                    <a:p>
                      <a:r>
                        <a:rPr lang="en-CA" sz="1800" dirty="0">
                          <a:solidFill>
                            <a:srgbClr val="000000"/>
                          </a:solidFill>
                        </a:rPr>
                        <a:t>I</a:t>
                      </a:r>
                      <a:r>
                        <a:rPr lang="en-CA" sz="1800" b="0" u="none" strike="noStrike" baseline="0" dirty="0">
                          <a:solidFill>
                            <a:srgbClr val="000000"/>
                          </a:solidFill>
                        </a:rPr>
                        <a:t>ncrease the maximum daily pumping volume from 3,485 m</a:t>
                      </a:r>
                      <a:r>
                        <a:rPr lang="en-CA" sz="1800" b="0" u="none" strike="noStrike" baseline="30000" dirty="0">
                          <a:solidFill>
                            <a:srgbClr val="000000"/>
                          </a:solidFill>
                        </a:rPr>
                        <a:t>3</a:t>
                      </a:r>
                      <a:r>
                        <a:rPr lang="en-CA" sz="1800" b="0" u="none" strike="noStrike" baseline="0" dirty="0">
                          <a:solidFill>
                            <a:srgbClr val="000000"/>
                          </a:solidFill>
                        </a:rPr>
                        <a:t>/day to 10,000 m</a:t>
                      </a:r>
                      <a:r>
                        <a:rPr lang="en-CA" sz="1800" b="0" u="none" strike="noStrike" baseline="30000" dirty="0">
                          <a:solidFill>
                            <a:srgbClr val="000000"/>
                          </a:solidFill>
                        </a:rPr>
                        <a:t>3</a:t>
                      </a:r>
                      <a:r>
                        <a:rPr lang="en-CA" sz="1800" b="0" u="none" strike="noStrike" dirty="0">
                          <a:solidFill>
                            <a:srgbClr val="000000"/>
                          </a:solidFill>
                        </a:rPr>
                        <a:t>/day </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a:t>Water Balance Assessment indicated that a daily maximum of up to 17,452 </a:t>
                      </a:r>
                      <a:r>
                        <a:rPr lang="en-CA" sz="1800" b="0" u="none" strike="noStrike" baseline="0" dirty="0">
                          <a:solidFill>
                            <a:srgbClr val="000000"/>
                          </a:solidFill>
                        </a:rPr>
                        <a:t>m</a:t>
                      </a:r>
                      <a:r>
                        <a:rPr lang="en-CA" sz="1800" b="0" u="none" strike="noStrike" baseline="30000" dirty="0">
                          <a:solidFill>
                            <a:srgbClr val="000000"/>
                          </a:solidFill>
                        </a:rPr>
                        <a:t>3</a:t>
                      </a:r>
                      <a:r>
                        <a:rPr lang="en-CA" sz="1800" b="0" u="none" strike="noStrike" dirty="0">
                          <a:solidFill>
                            <a:srgbClr val="000000"/>
                          </a:solidFill>
                        </a:rPr>
                        <a:t>/day is sustainable, and below 10% of the annual flow to Char River; allows for adequate supplementation of </a:t>
                      </a:r>
                      <a:r>
                        <a:rPr lang="en-CA" sz="1800" b="0" u="none" strike="noStrike" dirty="0" err="1">
                          <a:solidFill>
                            <a:srgbClr val="000000"/>
                          </a:solidFill>
                        </a:rPr>
                        <a:t>Nipissar</a:t>
                      </a:r>
                      <a:r>
                        <a:rPr lang="en-CA" sz="1800" b="0" u="none" strike="noStrike" dirty="0">
                          <a:solidFill>
                            <a:srgbClr val="000000"/>
                          </a:solidFill>
                        </a:rPr>
                        <a:t> Lake.</a:t>
                      </a:r>
                      <a:endParaRPr lang="en-CA"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017197"/>
                  </a:ext>
                </a:extLst>
              </a:tr>
              <a:tr h="1572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rPr>
                        <a:t>T</a:t>
                      </a:r>
                      <a:r>
                        <a:rPr lang="en-CA" sz="1800" b="0" u="none" strike="noStrike" baseline="0" dirty="0">
                          <a:solidFill>
                            <a:srgbClr val="000000"/>
                          </a:solidFill>
                        </a:rPr>
                        <a:t>he removal of </a:t>
                      </a:r>
                      <a:r>
                        <a:rPr lang="en-CA" sz="1800" dirty="0">
                          <a:solidFill>
                            <a:srgbClr val="000000"/>
                          </a:solidFill>
                        </a:rPr>
                        <a:t>the quarterly reporting required by the current Water License</a:t>
                      </a:r>
                      <a:endParaRPr lang="en-CA" sz="1800" dirty="0">
                        <a:solidFill>
                          <a:srgbClr val="000000"/>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a:t>Not required.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068153-410D-480F-872F-952CEDC098AA}"/>
              </a:ext>
            </a:extLst>
          </p:cNvPr>
          <p:cNvSpPr txBox="1">
            <a:spLocks/>
          </p:cNvSpPr>
          <p:nvPr/>
        </p:nvSpPr>
        <p:spPr>
          <a:xfrm>
            <a:off x="0" y="332656"/>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Requested Amendments to the Water License</a:t>
            </a:r>
          </a:p>
        </p:txBody>
      </p:sp>
      <p:graphicFrame>
        <p:nvGraphicFramePr>
          <p:cNvPr id="7" name="Table 5">
            <a:extLst>
              <a:ext uri="{FF2B5EF4-FFF2-40B4-BE49-F238E27FC236}">
                <a16:creationId xmlns:a16="http://schemas.microsoft.com/office/drawing/2014/main" id="{862B4297-6726-4AD8-B6D3-885F99FEAEC7}"/>
              </a:ext>
            </a:extLst>
          </p:cNvPr>
          <p:cNvGraphicFramePr>
            <a:graphicFrameLocks noGrp="1"/>
          </p:cNvGraphicFramePr>
          <p:nvPr>
            <p:extLst>
              <p:ext uri="{D42A27DB-BD31-4B8C-83A1-F6EECF244321}">
                <p14:modId xmlns:p14="http://schemas.microsoft.com/office/powerpoint/2010/main" val="2761742872"/>
              </p:ext>
            </p:extLst>
          </p:nvPr>
        </p:nvGraphicFramePr>
        <p:xfrm>
          <a:off x="431540" y="1628801"/>
          <a:ext cx="8280920" cy="3271135"/>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390627">
                <a:tc>
                  <a:txBody>
                    <a:bodyPr/>
                    <a:lstStyle/>
                    <a:p>
                      <a:r>
                        <a:rPr lang="en-CA" dirty="0"/>
                        <a:t>Requested Amendment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409572">
                <a:tc>
                  <a:txBody>
                    <a:bodyPr/>
                    <a:lstStyle/>
                    <a:p>
                      <a:r>
                        <a:rPr lang="en-CA" dirty="0"/>
                        <a:t>Updated Pumping Plan to be submitted within 6 months, and then only updated when required based on operational or regulatory changes.</a:t>
                      </a:r>
                    </a:p>
                  </a:txBody>
                  <a:tcPr>
                    <a:lnL w="12700" cap="flat" cmpd="sng" algn="ctr">
                      <a:solidFill>
                        <a:schemeClr val="tx1"/>
                      </a:solidFill>
                      <a:prstDash val="solid"/>
                      <a:round/>
                      <a:headEnd type="none" w="med" len="med"/>
                      <a:tailEnd type="none" w="med" len="med"/>
                    </a:lnL>
                  </a:tcPr>
                </a:tc>
                <a:tc>
                  <a:txBody>
                    <a:bodyPr/>
                    <a:lstStyle/>
                    <a:p>
                      <a:r>
                        <a:rPr lang="en-CA" dirty="0"/>
                        <a:t>Will be based on recommendations from Water Balance Assessment, and field observations.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1470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R</a:t>
                      </a:r>
                      <a:r>
                        <a:rPr lang="en-CA" sz="1800" b="0" i="0" u="none" strike="noStrike" baseline="0" dirty="0">
                          <a:solidFill>
                            <a:srgbClr val="000000"/>
                          </a:solidFill>
                          <a:latin typeface="Calibri" panose="020F0502020204030204" pitchFamily="34" charset="0"/>
                        </a:rPr>
                        <a:t>emoval of compliance point GRA-6 (NWB Monitoring Program Station at Char River)</a:t>
                      </a:r>
                      <a:endParaRPr lang="en-CA"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a:t>Water level and quality will be taken within Lower Landing Lake and </a:t>
                      </a:r>
                      <a:r>
                        <a:rPr lang="en-CA" dirty="0" err="1"/>
                        <a:t>Nipissar</a:t>
                      </a:r>
                      <a:r>
                        <a:rPr lang="en-CA" dirty="0"/>
                        <a:t> Lake.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294754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69D45A6-103A-44F6-8882-45E5AA20C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94" y="836712"/>
            <a:ext cx="7308812" cy="5481609"/>
          </a:xfrm>
          <a:prstGeom prst="rect">
            <a:avLst/>
          </a:prstGeom>
        </p:spPr>
      </p:pic>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The End</a:t>
            </a:r>
          </a:p>
        </p:txBody>
      </p:sp>
    </p:spTree>
    <p:extLst>
      <p:ext uri="{BB962C8B-B14F-4D97-AF65-F5344CB8AC3E}">
        <p14:creationId xmlns:p14="http://schemas.microsoft.com/office/powerpoint/2010/main" val="249157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normAutofit/>
          </a:bodyPr>
          <a:lstStyle/>
          <a:p>
            <a:r>
              <a:rPr lang="en-CA" b="1" dirty="0">
                <a:solidFill>
                  <a:srgbClr val="D8491F"/>
                </a:solidFill>
                <a:latin typeface="Arial" pitchFamily="34" charset="0"/>
                <a:cs typeface="Arial" pitchFamily="34" charset="0"/>
              </a:rPr>
              <a:t>Water Licence: 3AM-1624 </a:t>
            </a: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algn="l"/>
            <a:r>
              <a:rPr lang="en-CA" sz="2000" dirty="0"/>
              <a:t>Date of Licence Issuance: May 2, 2016</a:t>
            </a:r>
          </a:p>
          <a:p>
            <a:pPr algn="l"/>
            <a:r>
              <a:rPr lang="en-CA" sz="2000" dirty="0"/>
              <a:t>Expiry of Licence: May 1, 2024</a:t>
            </a:r>
          </a:p>
          <a:p>
            <a:pPr algn="l"/>
            <a:r>
              <a:rPr lang="en-CA" sz="2000" dirty="0"/>
              <a:t>Scope of Licence:</a:t>
            </a:r>
          </a:p>
          <a:p>
            <a:pPr algn="l"/>
            <a:endParaRPr lang="en-CA" sz="2000" dirty="0"/>
          </a:p>
          <a:p>
            <a:pPr marL="0" indent="0" algn="ctr">
              <a:buNone/>
            </a:pPr>
            <a:r>
              <a:rPr lang="en-CA" sz="2000" b="0" i="1" u="none" strike="noStrike" baseline="0" dirty="0">
                <a:solidFill>
                  <a:srgbClr val="000000"/>
                </a:solidFill>
                <a:latin typeface="Calibri" panose="020F0502020204030204" pitchFamily="34" charset="0"/>
                <a:cs typeface="Calibri" panose="020F0502020204030204" pitchFamily="34" charset="0"/>
              </a:rPr>
              <a:t>“</a:t>
            </a:r>
            <a:r>
              <a:rPr lang="en-CA" sz="1800" b="0" i="1" u="none" strike="noStrike" baseline="0" dirty="0">
                <a:solidFill>
                  <a:srgbClr val="000000"/>
                </a:solidFill>
                <a:latin typeface="Calibri" panose="020F0502020204030204" pitchFamily="34" charset="0"/>
                <a:cs typeface="Calibri" panose="020F0502020204030204" pitchFamily="34" charset="0"/>
              </a:rPr>
              <a:t>This Licence allows for the use of Water and operation of the Water Supply Facilities, Utilidor and Sewage Treatment Facility by the Government of Nunavut, Department of Community and Government Services”</a:t>
            </a:r>
          </a:p>
          <a:p>
            <a:pPr marL="0" indent="0">
              <a:buNone/>
            </a:pPr>
            <a:endParaRPr lang="en-CA" sz="1800" b="0" i="1" u="none" strike="noStrike" baseline="0" dirty="0">
              <a:solidFill>
                <a:srgbClr val="000000"/>
              </a:solidFill>
              <a:latin typeface="Calibri" panose="020F0502020204030204" pitchFamily="34" charset="0"/>
              <a:cs typeface="Calibri" panose="020F0502020204030204" pitchFamily="34" charset="0"/>
            </a:endParaRPr>
          </a:p>
          <a:p>
            <a:pPr algn="l"/>
            <a:r>
              <a:rPr lang="en-CA" sz="2000" dirty="0"/>
              <a:t>Current application is for an amendment to the existing water licence, in relation to the water supply intake location and water transfer quantity.</a:t>
            </a:r>
          </a:p>
        </p:txBody>
      </p:sp>
    </p:spTree>
    <p:extLst>
      <p:ext uri="{BB962C8B-B14F-4D97-AF65-F5344CB8AC3E}">
        <p14:creationId xmlns:p14="http://schemas.microsoft.com/office/powerpoint/2010/main" val="24762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lstStyle/>
          <a:p>
            <a:r>
              <a:rPr lang="en-CA" b="1" dirty="0">
                <a:solidFill>
                  <a:srgbClr val="D8491F"/>
                </a:solidFill>
                <a:latin typeface="Arial" pitchFamily="34" charset="0"/>
                <a:cs typeface="Arial" pitchFamily="34" charset="0"/>
              </a:rPr>
              <a:t>Background </a:t>
            </a: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algn="l"/>
            <a:r>
              <a:rPr lang="en-CA" sz="2000" dirty="0" err="1"/>
              <a:t>Nipissar</a:t>
            </a:r>
            <a:r>
              <a:rPr lang="en-CA" sz="2000" dirty="0"/>
              <a:t> Lake is the domestic water supply for the community of Rankin Inlet, approximate population of 2,842 (2016 Census)</a:t>
            </a:r>
          </a:p>
          <a:p>
            <a:pPr marL="0" indent="0" algn="l">
              <a:buNone/>
            </a:pPr>
            <a:endParaRPr lang="en-CA" sz="2000" b="0" i="0" u="none" strike="noStrike" baseline="0" dirty="0"/>
          </a:p>
          <a:p>
            <a:pPr algn="l"/>
            <a:r>
              <a:rPr lang="en-CA" sz="2000" b="0" i="0" u="none" strike="noStrike" baseline="0" dirty="0"/>
              <a:t>The watershed is frozen for seven to nine months a year; therefore, the lake must be adequately supplied prior to freeze-up each year.</a:t>
            </a:r>
          </a:p>
          <a:p>
            <a:pPr marL="0" indent="0" algn="l">
              <a:buNone/>
            </a:pPr>
            <a:endParaRPr lang="en-CA" sz="2000" b="0" i="0" u="none" strike="noStrike" baseline="0" dirty="0"/>
          </a:p>
          <a:p>
            <a:r>
              <a:rPr lang="en-US" sz="2000" dirty="0"/>
              <a:t>In 2009, Elders and community members expressed concern to the Hamlet and Department of Community and Government Services that the water levels in </a:t>
            </a:r>
            <a:r>
              <a:rPr lang="en-US" sz="2000" dirty="0" err="1"/>
              <a:t>Nipissar</a:t>
            </a:r>
            <a:r>
              <a:rPr lang="en-US" sz="2000" dirty="0"/>
              <a:t> Lake were dramatically falling. </a:t>
            </a:r>
          </a:p>
          <a:p>
            <a:endParaRPr lang="en-CA" sz="2000" dirty="0"/>
          </a:p>
          <a:p>
            <a:pPr algn="l"/>
            <a:r>
              <a:rPr lang="en-CA" sz="2000" dirty="0"/>
              <a:t>A 2009 study concluded that the water consumption of the community was greater than the natural recharge of </a:t>
            </a:r>
            <a:r>
              <a:rPr lang="en-CA" sz="2000" dirty="0" err="1"/>
              <a:t>Nipissar</a:t>
            </a:r>
            <a:r>
              <a:rPr lang="en-CA" sz="2000" dirty="0"/>
              <a:t> Lake.</a:t>
            </a:r>
          </a:p>
          <a:p>
            <a:pPr marL="0" indent="0" algn="l">
              <a:buNone/>
            </a:pPr>
            <a:endParaRPr lang="en-CA" sz="2000" dirty="0"/>
          </a:p>
        </p:txBody>
      </p:sp>
    </p:spTree>
    <p:extLst>
      <p:ext uri="{BB962C8B-B14F-4D97-AF65-F5344CB8AC3E}">
        <p14:creationId xmlns:p14="http://schemas.microsoft.com/office/powerpoint/2010/main" val="387293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lstStyle/>
          <a:p>
            <a:r>
              <a:rPr lang="en-CA" b="1" dirty="0">
                <a:solidFill>
                  <a:srgbClr val="D8491F"/>
                </a:solidFill>
                <a:latin typeface="Arial" pitchFamily="34" charset="0"/>
                <a:cs typeface="Arial" pitchFamily="34" charset="0"/>
              </a:rPr>
              <a:t>Background </a:t>
            </a:r>
          </a:p>
        </p:txBody>
      </p:sp>
      <p:sp>
        <p:nvSpPr>
          <p:cNvPr id="6" name="Content Placeholder 5"/>
          <p:cNvSpPr>
            <a:spLocks noGrp="1"/>
          </p:cNvSpPr>
          <p:nvPr>
            <p:ph idx="1"/>
          </p:nvPr>
        </p:nvSpPr>
        <p:spPr>
          <a:xfrm>
            <a:off x="611560" y="1340768"/>
            <a:ext cx="7654861" cy="4958011"/>
          </a:xfrm>
        </p:spPr>
        <p:txBody>
          <a:bodyPr>
            <a:normAutofit fontScale="92500" lnSpcReduction="20000"/>
          </a:bodyPr>
          <a:lstStyle/>
          <a:p>
            <a:pPr marL="0" indent="0" algn="l">
              <a:buNone/>
            </a:pPr>
            <a:endParaRPr lang="en-US" sz="2000" dirty="0"/>
          </a:p>
          <a:p>
            <a:pPr algn="l"/>
            <a:r>
              <a:rPr lang="en-CA" sz="2000" dirty="0"/>
              <a:t>A water supply line pipeline to Char River was constructed in 2012 to recharge </a:t>
            </a:r>
            <a:r>
              <a:rPr lang="en-CA" sz="2000" dirty="0" err="1"/>
              <a:t>Nipissar</a:t>
            </a:r>
            <a:r>
              <a:rPr lang="en-CA" sz="2000" dirty="0"/>
              <a:t> Lake, which utilizes a diesel pump that must be refuelled and checked daily.</a:t>
            </a:r>
          </a:p>
          <a:p>
            <a:pPr marL="0" indent="0" algn="l">
              <a:buNone/>
            </a:pPr>
            <a:endParaRPr lang="en-CA" sz="2000" dirty="0"/>
          </a:p>
          <a:p>
            <a:pPr algn="l"/>
            <a:r>
              <a:rPr lang="en-CA" sz="2000" dirty="0"/>
              <a:t>There have been ongoing concerns of the viability of this source due to flow objectives of the river throughout the pumping season.</a:t>
            </a:r>
          </a:p>
          <a:p>
            <a:pPr marL="0" indent="0" algn="l">
              <a:buNone/>
            </a:pPr>
            <a:endParaRPr lang="en-CA" sz="2000" dirty="0"/>
          </a:p>
          <a:p>
            <a:r>
              <a:rPr lang="en-US" sz="2000" dirty="0">
                <a:cs typeface="Arial" pitchFamily="34" charset="0"/>
              </a:rPr>
              <a:t>The typical pumping season extends over a maximum of 3 months each year, from Mid June to Mid September. </a:t>
            </a:r>
          </a:p>
          <a:p>
            <a:endParaRPr lang="en-US" sz="2000" dirty="0">
              <a:cs typeface="Arial" pitchFamily="34" charset="0"/>
            </a:endParaRPr>
          </a:p>
          <a:p>
            <a:r>
              <a:rPr lang="en-US" sz="2000" dirty="0"/>
              <a:t>A review of nearby lakes using bathymetric survey techniques found that Lower Landing Lake would be suitable to augment the natural recharge of </a:t>
            </a:r>
            <a:r>
              <a:rPr lang="en-US" sz="2000" dirty="0" err="1"/>
              <a:t>Nipissar</a:t>
            </a:r>
            <a:r>
              <a:rPr lang="en-US" sz="2000" dirty="0"/>
              <a:t> Lake via a pipeline system</a:t>
            </a:r>
          </a:p>
          <a:p>
            <a:pPr algn="l"/>
            <a:endParaRPr lang="en-CA" sz="2000" b="0" i="0" u="none" strike="noStrike" baseline="0" dirty="0">
              <a:solidFill>
                <a:srgbClr val="000000"/>
              </a:solidFill>
            </a:endParaRPr>
          </a:p>
          <a:p>
            <a:r>
              <a:rPr lang="en-CA" sz="2000" b="0" i="0" u="none" strike="noStrike" baseline="0" dirty="0">
                <a:solidFill>
                  <a:srgbClr val="000000"/>
                </a:solidFill>
              </a:rPr>
              <a:t>Lower Landing Lake feeds Char River which then flows into the Hudson Bay. </a:t>
            </a:r>
          </a:p>
          <a:p>
            <a:pPr marL="0" indent="0">
              <a:buNone/>
            </a:pPr>
            <a:endParaRPr lang="en-US" sz="2000" dirty="0">
              <a:cs typeface="Arial" pitchFamily="34" charset="0"/>
            </a:endParaRPr>
          </a:p>
        </p:txBody>
      </p:sp>
    </p:spTree>
    <p:extLst>
      <p:ext uri="{BB962C8B-B14F-4D97-AF65-F5344CB8AC3E}">
        <p14:creationId xmlns:p14="http://schemas.microsoft.com/office/powerpoint/2010/main" val="130293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latin typeface="Arial" pitchFamily="34" charset="0"/>
                <a:cs typeface="Arial" pitchFamily="34" charset="0"/>
              </a:rPr>
              <a:t> Water Level Information</a:t>
            </a:r>
            <a:endParaRPr lang="en-CA" b="1" dirty="0">
              <a:solidFill>
                <a:schemeClr val="accent6">
                  <a:lumMod val="75000"/>
                </a:schemeClr>
              </a:solidFill>
              <a:latin typeface="Arial" pitchFamily="34" charset="0"/>
              <a:cs typeface="Arial" pitchFamily="34" charset="0"/>
            </a:endParaRPr>
          </a:p>
        </p:txBody>
      </p:sp>
      <p:graphicFrame>
        <p:nvGraphicFramePr>
          <p:cNvPr id="5" name="Content Placeholder 4">
            <a:extLst>
              <a:ext uri="{FF2B5EF4-FFF2-40B4-BE49-F238E27FC236}">
                <a16:creationId xmlns:a16="http://schemas.microsoft.com/office/drawing/2014/main" id="{83847B6F-F1A0-400C-B37A-74A6FDD42BD0}"/>
              </a:ext>
            </a:extLst>
          </p:cNvPr>
          <p:cNvGraphicFramePr>
            <a:graphicFrameLocks noGrp="1"/>
          </p:cNvGraphicFramePr>
          <p:nvPr>
            <p:ph idx="1"/>
            <p:extLst>
              <p:ext uri="{D42A27DB-BD31-4B8C-83A1-F6EECF244321}">
                <p14:modId xmlns:p14="http://schemas.microsoft.com/office/powerpoint/2010/main" val="1607376919"/>
              </p:ext>
            </p:extLst>
          </p:nvPr>
        </p:nvGraphicFramePr>
        <p:xfrm>
          <a:off x="457200" y="1700808"/>
          <a:ext cx="8229600" cy="3614952"/>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1523340480"/>
                    </a:ext>
                  </a:extLst>
                </a:gridCol>
                <a:gridCol w="4114800">
                  <a:extLst>
                    <a:ext uri="{9D8B030D-6E8A-4147-A177-3AD203B41FA5}">
                      <a16:colId xmlns:a16="http://schemas.microsoft.com/office/drawing/2014/main" val="3638021827"/>
                    </a:ext>
                  </a:extLst>
                </a:gridCol>
              </a:tblGrid>
              <a:tr h="458400">
                <a:tc>
                  <a:txBody>
                    <a:bodyPr/>
                    <a:lstStyle/>
                    <a:p>
                      <a:pPr algn="ctr" fontAlgn="b"/>
                      <a:r>
                        <a:rPr lang="en-CA" sz="2800" b="1" u="none" strike="noStrike" dirty="0">
                          <a:effectLst/>
                        </a:rPr>
                        <a:t>Year</a:t>
                      </a:r>
                      <a:endParaRPr lang="en-CA"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b="1" u="none" strike="noStrike" dirty="0">
                          <a:effectLst/>
                        </a:rPr>
                        <a:t>*</a:t>
                      </a:r>
                      <a:r>
                        <a:rPr lang="en-CA" sz="2800" b="1" u="none" strike="noStrike" dirty="0" err="1">
                          <a:effectLst/>
                        </a:rPr>
                        <a:t>Nipissar</a:t>
                      </a:r>
                      <a:r>
                        <a:rPr lang="en-CA" sz="2800" b="1" u="none" strike="noStrike" dirty="0">
                          <a:effectLst/>
                        </a:rPr>
                        <a:t> Lake Water Levels</a:t>
                      </a:r>
                      <a:endParaRPr lang="en-CA"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555575"/>
                  </a:ext>
                </a:extLst>
              </a:tr>
              <a:tr h="526092">
                <a:tc>
                  <a:txBody>
                    <a:bodyPr/>
                    <a:lstStyle/>
                    <a:p>
                      <a:pPr algn="ctr" fontAlgn="ctr"/>
                      <a:r>
                        <a:rPr lang="en-CA" sz="1400" u="none" strike="noStrike" dirty="0">
                          <a:effectLst/>
                        </a:rPr>
                        <a:t>2015</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3657579"/>
                  </a:ext>
                </a:extLst>
              </a:tr>
              <a:tr h="526092">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569430"/>
                  </a:ext>
                </a:extLst>
              </a:tr>
              <a:tr h="526092">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6015405"/>
                  </a:ext>
                </a:extLst>
              </a:tr>
              <a:tr h="526092">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4708912"/>
                  </a:ext>
                </a:extLst>
              </a:tr>
              <a:tr h="526092">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2104030"/>
                  </a:ext>
                </a:extLst>
              </a:tr>
              <a:tr h="526092">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013922"/>
                  </a:ext>
                </a:extLst>
              </a:tr>
            </a:tbl>
          </a:graphicData>
        </a:graphic>
      </p:graphicFrame>
      <p:sp>
        <p:nvSpPr>
          <p:cNvPr id="3" name="TextBox 2">
            <a:extLst>
              <a:ext uri="{FF2B5EF4-FFF2-40B4-BE49-F238E27FC236}">
                <a16:creationId xmlns:a16="http://schemas.microsoft.com/office/drawing/2014/main" id="{FA266E5F-5933-403D-9A18-5DB0E1276129}"/>
              </a:ext>
            </a:extLst>
          </p:cNvPr>
          <p:cNvSpPr txBox="1"/>
          <p:nvPr/>
        </p:nvSpPr>
        <p:spPr>
          <a:xfrm>
            <a:off x="584702" y="5937031"/>
            <a:ext cx="7776864" cy="646331"/>
          </a:xfrm>
          <a:prstGeom prst="rect">
            <a:avLst/>
          </a:prstGeom>
          <a:noFill/>
        </p:spPr>
        <p:txBody>
          <a:bodyPr wrap="square" rtlCol="0">
            <a:spAutoFit/>
          </a:bodyPr>
          <a:lstStyle/>
          <a:p>
            <a:r>
              <a:rPr lang="en-CA" dirty="0"/>
              <a:t>Golder Associates (2016) displayed constant annual drop within </a:t>
            </a:r>
            <a:r>
              <a:rPr lang="en-CA" dirty="0" err="1"/>
              <a:t>Nipissar</a:t>
            </a:r>
            <a:r>
              <a:rPr lang="en-CA" dirty="0"/>
              <a:t> Lake dating back to 1994. This trend has continued with use of Char River for Resupply</a:t>
            </a:r>
          </a:p>
        </p:txBody>
      </p:sp>
      <p:sp>
        <p:nvSpPr>
          <p:cNvPr id="6" name="TextBox 5">
            <a:extLst>
              <a:ext uri="{FF2B5EF4-FFF2-40B4-BE49-F238E27FC236}">
                <a16:creationId xmlns:a16="http://schemas.microsoft.com/office/drawing/2014/main" id="{2AA9B2D5-0810-45E5-85BC-70C0EE8BE2F3}"/>
              </a:ext>
            </a:extLst>
          </p:cNvPr>
          <p:cNvSpPr txBox="1"/>
          <p:nvPr/>
        </p:nvSpPr>
        <p:spPr>
          <a:xfrm>
            <a:off x="4471087" y="2203516"/>
            <a:ext cx="4114800" cy="369332"/>
          </a:xfrm>
          <a:prstGeom prst="rect">
            <a:avLst/>
          </a:prstGeom>
          <a:noFill/>
        </p:spPr>
        <p:txBody>
          <a:bodyPr wrap="square" rtlCol="0">
            <a:spAutoFit/>
          </a:bodyPr>
          <a:lstStyle/>
          <a:p>
            <a:pPr algn="ctr"/>
            <a:r>
              <a:rPr lang="en-CA" dirty="0"/>
              <a:t>3.1464 m</a:t>
            </a:r>
          </a:p>
        </p:txBody>
      </p:sp>
      <p:sp>
        <p:nvSpPr>
          <p:cNvPr id="7" name="TextBox 6">
            <a:extLst>
              <a:ext uri="{FF2B5EF4-FFF2-40B4-BE49-F238E27FC236}">
                <a16:creationId xmlns:a16="http://schemas.microsoft.com/office/drawing/2014/main" id="{FC5EE31C-BBB3-4069-B428-EB9CCEE84B46}"/>
              </a:ext>
            </a:extLst>
          </p:cNvPr>
          <p:cNvSpPr txBox="1"/>
          <p:nvPr/>
        </p:nvSpPr>
        <p:spPr>
          <a:xfrm>
            <a:off x="4473134" y="2749944"/>
            <a:ext cx="4114800" cy="369332"/>
          </a:xfrm>
          <a:prstGeom prst="rect">
            <a:avLst/>
          </a:prstGeom>
          <a:noFill/>
        </p:spPr>
        <p:txBody>
          <a:bodyPr wrap="square" rtlCol="0">
            <a:spAutoFit/>
          </a:bodyPr>
          <a:lstStyle/>
          <a:p>
            <a:pPr algn="ctr"/>
            <a:r>
              <a:rPr lang="en-CA" dirty="0"/>
              <a:t>2.9718 m</a:t>
            </a:r>
          </a:p>
        </p:txBody>
      </p:sp>
      <p:sp>
        <p:nvSpPr>
          <p:cNvPr id="8" name="TextBox 7">
            <a:extLst>
              <a:ext uri="{FF2B5EF4-FFF2-40B4-BE49-F238E27FC236}">
                <a16:creationId xmlns:a16="http://schemas.microsoft.com/office/drawing/2014/main" id="{DD9BF1EB-5386-4673-B151-A342A195E7F9}"/>
              </a:ext>
            </a:extLst>
          </p:cNvPr>
          <p:cNvSpPr txBox="1"/>
          <p:nvPr/>
        </p:nvSpPr>
        <p:spPr>
          <a:xfrm>
            <a:off x="4499992" y="3306676"/>
            <a:ext cx="4114800" cy="369332"/>
          </a:xfrm>
          <a:prstGeom prst="rect">
            <a:avLst/>
          </a:prstGeom>
          <a:noFill/>
        </p:spPr>
        <p:txBody>
          <a:bodyPr wrap="square" rtlCol="0">
            <a:spAutoFit/>
          </a:bodyPr>
          <a:lstStyle/>
          <a:p>
            <a:pPr algn="ctr"/>
            <a:r>
              <a:rPr lang="en-CA" dirty="0"/>
              <a:t>3.2449 m</a:t>
            </a:r>
          </a:p>
        </p:txBody>
      </p:sp>
      <p:sp>
        <p:nvSpPr>
          <p:cNvPr id="9" name="TextBox 8">
            <a:extLst>
              <a:ext uri="{FF2B5EF4-FFF2-40B4-BE49-F238E27FC236}">
                <a16:creationId xmlns:a16="http://schemas.microsoft.com/office/drawing/2014/main" id="{34B0E041-1D38-4902-B2EF-62DF77CAE2DE}"/>
              </a:ext>
            </a:extLst>
          </p:cNvPr>
          <p:cNvSpPr txBox="1"/>
          <p:nvPr/>
        </p:nvSpPr>
        <p:spPr>
          <a:xfrm>
            <a:off x="4499992" y="3859406"/>
            <a:ext cx="4114800" cy="369332"/>
          </a:xfrm>
          <a:prstGeom prst="rect">
            <a:avLst/>
          </a:prstGeom>
          <a:noFill/>
        </p:spPr>
        <p:txBody>
          <a:bodyPr wrap="square" rtlCol="0">
            <a:spAutoFit/>
          </a:bodyPr>
          <a:lstStyle/>
          <a:p>
            <a:pPr algn="ctr"/>
            <a:r>
              <a:rPr lang="en-CA" dirty="0"/>
              <a:t>2.9972 m</a:t>
            </a:r>
          </a:p>
        </p:txBody>
      </p:sp>
      <p:sp>
        <p:nvSpPr>
          <p:cNvPr id="10" name="TextBox 9">
            <a:extLst>
              <a:ext uri="{FF2B5EF4-FFF2-40B4-BE49-F238E27FC236}">
                <a16:creationId xmlns:a16="http://schemas.microsoft.com/office/drawing/2014/main" id="{A5B54026-58F6-47B0-A1EB-DFEEA8E02F89}"/>
              </a:ext>
            </a:extLst>
          </p:cNvPr>
          <p:cNvSpPr txBox="1"/>
          <p:nvPr/>
        </p:nvSpPr>
        <p:spPr>
          <a:xfrm>
            <a:off x="4512564" y="4346479"/>
            <a:ext cx="4114800" cy="369332"/>
          </a:xfrm>
          <a:prstGeom prst="rect">
            <a:avLst/>
          </a:prstGeom>
          <a:noFill/>
        </p:spPr>
        <p:txBody>
          <a:bodyPr wrap="square" rtlCol="0">
            <a:spAutoFit/>
          </a:bodyPr>
          <a:lstStyle/>
          <a:p>
            <a:pPr algn="ctr"/>
            <a:r>
              <a:rPr lang="en-CA" dirty="0"/>
              <a:t>2.7209 m</a:t>
            </a:r>
          </a:p>
        </p:txBody>
      </p:sp>
      <p:sp>
        <p:nvSpPr>
          <p:cNvPr id="11" name="TextBox 10">
            <a:extLst>
              <a:ext uri="{FF2B5EF4-FFF2-40B4-BE49-F238E27FC236}">
                <a16:creationId xmlns:a16="http://schemas.microsoft.com/office/drawing/2014/main" id="{B378EDEA-EDC6-497C-A763-4F3BE86C7245}"/>
              </a:ext>
            </a:extLst>
          </p:cNvPr>
          <p:cNvSpPr txBox="1"/>
          <p:nvPr/>
        </p:nvSpPr>
        <p:spPr>
          <a:xfrm>
            <a:off x="4538551" y="4857396"/>
            <a:ext cx="4114800" cy="369332"/>
          </a:xfrm>
          <a:prstGeom prst="rect">
            <a:avLst/>
          </a:prstGeom>
          <a:noFill/>
        </p:spPr>
        <p:txBody>
          <a:bodyPr wrap="square" rtlCol="0">
            <a:spAutoFit/>
          </a:bodyPr>
          <a:lstStyle/>
          <a:p>
            <a:pPr algn="ctr"/>
            <a:r>
              <a:rPr lang="en-CA" dirty="0"/>
              <a:t>2.5337 m</a:t>
            </a:r>
          </a:p>
        </p:txBody>
      </p:sp>
      <p:sp>
        <p:nvSpPr>
          <p:cNvPr id="12" name="TextBox 11">
            <a:extLst>
              <a:ext uri="{FF2B5EF4-FFF2-40B4-BE49-F238E27FC236}">
                <a16:creationId xmlns:a16="http://schemas.microsoft.com/office/drawing/2014/main" id="{069C054F-23C5-4FCE-A658-CFC4F64DAC84}"/>
              </a:ext>
            </a:extLst>
          </p:cNvPr>
          <p:cNvSpPr txBox="1"/>
          <p:nvPr/>
        </p:nvSpPr>
        <p:spPr>
          <a:xfrm>
            <a:off x="457200" y="5445224"/>
            <a:ext cx="8686800" cy="276999"/>
          </a:xfrm>
          <a:prstGeom prst="rect">
            <a:avLst/>
          </a:prstGeom>
          <a:noFill/>
        </p:spPr>
        <p:txBody>
          <a:bodyPr wrap="square" rtlCol="0">
            <a:spAutoFit/>
          </a:bodyPr>
          <a:lstStyle/>
          <a:p>
            <a:r>
              <a:rPr lang="en-CA" sz="1200" dirty="0"/>
              <a:t>*</a:t>
            </a:r>
            <a:r>
              <a:rPr lang="en-CA" sz="1200" dirty="0">
                <a:effectLst/>
                <a:latin typeface="Calibri" panose="020F0502020204030204" pitchFamily="34" charset="0"/>
                <a:ea typeface="Calibri" panose="020F0502020204030204" pitchFamily="34" charset="0"/>
              </a:rPr>
              <a:t>Please note that water levels are measured down from a datum location, therefore larger numbers indicate a lower water level</a:t>
            </a:r>
            <a:endParaRPr lang="en-CA" sz="1200" dirty="0"/>
          </a:p>
        </p:txBody>
      </p:sp>
    </p:spTree>
    <p:extLst>
      <p:ext uri="{BB962C8B-B14F-4D97-AF65-F5344CB8AC3E}">
        <p14:creationId xmlns:p14="http://schemas.microsoft.com/office/powerpoint/2010/main" val="226105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solidFill>
                  <a:schemeClr val="accent6">
                    <a:lumMod val="75000"/>
                  </a:schemeClr>
                </a:solidFill>
                <a:latin typeface="Arial" pitchFamily="34" charset="0"/>
                <a:cs typeface="Arial" pitchFamily="34" charset="0"/>
              </a:rPr>
              <a:t>Community Water Usage Summary</a:t>
            </a:r>
            <a:endParaRPr lang="en-CA" b="1" dirty="0">
              <a:solidFill>
                <a:schemeClr val="accent6">
                  <a:lumMod val="75000"/>
                </a:schemeClr>
              </a:solidFill>
              <a:latin typeface="Arial" pitchFamily="34" charset="0"/>
              <a:cs typeface="Arial" pitchFamily="34" charset="0"/>
            </a:endParaRPr>
          </a:p>
        </p:txBody>
      </p:sp>
      <p:graphicFrame>
        <p:nvGraphicFramePr>
          <p:cNvPr id="4" name="Content Placeholder 3">
            <a:extLst>
              <a:ext uri="{FF2B5EF4-FFF2-40B4-BE49-F238E27FC236}">
                <a16:creationId xmlns:a16="http://schemas.microsoft.com/office/drawing/2014/main" id="{B5C4558E-897F-458D-BDA4-CD70FAC081B7}"/>
              </a:ext>
            </a:extLst>
          </p:cNvPr>
          <p:cNvGraphicFramePr>
            <a:graphicFrameLocks noGrp="1"/>
          </p:cNvGraphicFramePr>
          <p:nvPr>
            <p:ph idx="1"/>
            <p:extLst>
              <p:ext uri="{D42A27DB-BD31-4B8C-83A1-F6EECF244321}">
                <p14:modId xmlns:p14="http://schemas.microsoft.com/office/powerpoint/2010/main" val="3428392544"/>
              </p:ext>
            </p:extLst>
          </p:nvPr>
        </p:nvGraphicFramePr>
        <p:xfrm>
          <a:off x="323528" y="1700808"/>
          <a:ext cx="8424936" cy="3048184"/>
        </p:xfrm>
        <a:graphic>
          <a:graphicData uri="http://schemas.openxmlformats.org/drawingml/2006/table">
            <a:tbl>
              <a:tblPr>
                <a:tableStyleId>{5C22544A-7EE6-4342-B048-85BDC9FD1C3A}</a:tableStyleId>
              </a:tblPr>
              <a:tblGrid>
                <a:gridCol w="4212468">
                  <a:extLst>
                    <a:ext uri="{9D8B030D-6E8A-4147-A177-3AD203B41FA5}">
                      <a16:colId xmlns:a16="http://schemas.microsoft.com/office/drawing/2014/main" val="4172686021"/>
                    </a:ext>
                  </a:extLst>
                </a:gridCol>
                <a:gridCol w="4212468">
                  <a:extLst>
                    <a:ext uri="{9D8B030D-6E8A-4147-A177-3AD203B41FA5}">
                      <a16:colId xmlns:a16="http://schemas.microsoft.com/office/drawing/2014/main" val="2948045363"/>
                    </a:ext>
                  </a:extLst>
                </a:gridCol>
              </a:tblGrid>
              <a:tr h="462464">
                <a:tc>
                  <a:txBody>
                    <a:bodyPr/>
                    <a:lstStyle/>
                    <a:p>
                      <a:pPr algn="ctr" fontAlgn="b"/>
                      <a:r>
                        <a:rPr lang="en-CA" sz="2800" b="1" u="none" strike="noStrike" dirty="0">
                          <a:effectLst/>
                        </a:rPr>
                        <a:t>Year</a:t>
                      </a:r>
                      <a:endParaRPr lang="en-CA"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b="1" u="none" strike="noStrike" dirty="0">
                          <a:effectLst/>
                        </a:rPr>
                        <a:t>Water Usage Summary*</a:t>
                      </a:r>
                      <a:endParaRPr lang="en-CA"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083587"/>
                  </a:ext>
                </a:extLst>
              </a:tr>
              <a:tr h="517144">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350570"/>
                  </a:ext>
                </a:extLst>
              </a:tr>
              <a:tr h="517144">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265659"/>
                  </a:ext>
                </a:extLst>
              </a:tr>
              <a:tr h="517144">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0729712"/>
                  </a:ext>
                </a:extLst>
              </a:tr>
              <a:tr h="517144">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400410"/>
                  </a:ext>
                </a:extLst>
              </a:tr>
              <a:tr h="517144">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highlight>
                            <a:srgbClr val="FFFF00"/>
                          </a:highlight>
                        </a:rPr>
                        <a:t> </a:t>
                      </a:r>
                      <a:endParaRPr lang="en-CA"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1430300965"/>
                  </a:ext>
                </a:extLst>
              </a:tr>
            </a:tbl>
          </a:graphicData>
        </a:graphic>
      </p:graphicFrame>
      <p:sp>
        <p:nvSpPr>
          <p:cNvPr id="3" name="TextBox 2">
            <a:extLst>
              <a:ext uri="{FF2B5EF4-FFF2-40B4-BE49-F238E27FC236}">
                <a16:creationId xmlns:a16="http://schemas.microsoft.com/office/drawing/2014/main" id="{A31B58FC-F347-4978-B039-A79CDE8AF246}"/>
              </a:ext>
            </a:extLst>
          </p:cNvPr>
          <p:cNvSpPr txBox="1"/>
          <p:nvPr/>
        </p:nvSpPr>
        <p:spPr>
          <a:xfrm>
            <a:off x="323528" y="4866454"/>
            <a:ext cx="7776864" cy="369332"/>
          </a:xfrm>
          <a:prstGeom prst="rect">
            <a:avLst/>
          </a:prstGeom>
          <a:noFill/>
        </p:spPr>
        <p:txBody>
          <a:bodyPr wrap="square" rtlCol="0">
            <a:spAutoFit/>
          </a:bodyPr>
          <a:lstStyle/>
          <a:p>
            <a:r>
              <a:rPr lang="en-CA" dirty="0"/>
              <a:t>*</a:t>
            </a:r>
            <a:r>
              <a:rPr lang="en-CA" sz="1200" dirty="0"/>
              <a:t>Subject to inconsistencies caused by operational challenges.</a:t>
            </a:r>
          </a:p>
        </p:txBody>
      </p:sp>
      <p:sp>
        <p:nvSpPr>
          <p:cNvPr id="5" name="TextBox 4">
            <a:extLst>
              <a:ext uri="{FF2B5EF4-FFF2-40B4-BE49-F238E27FC236}">
                <a16:creationId xmlns:a16="http://schemas.microsoft.com/office/drawing/2014/main" id="{C5BE6271-3A6B-40BF-A78F-75D1A699E374}"/>
              </a:ext>
            </a:extLst>
          </p:cNvPr>
          <p:cNvSpPr txBox="1"/>
          <p:nvPr/>
        </p:nvSpPr>
        <p:spPr>
          <a:xfrm>
            <a:off x="4427984" y="2276872"/>
            <a:ext cx="4104456" cy="369332"/>
          </a:xfrm>
          <a:prstGeom prst="rect">
            <a:avLst/>
          </a:prstGeom>
          <a:noFill/>
        </p:spPr>
        <p:txBody>
          <a:bodyPr wrap="square" rtlCol="0">
            <a:spAutoFit/>
          </a:bodyPr>
          <a:lstStyle/>
          <a:p>
            <a:pPr algn="ctr"/>
            <a:r>
              <a:rPr lang="en-CA" dirty="0"/>
              <a:t>650,020m</a:t>
            </a:r>
            <a:r>
              <a:rPr lang="en-CA" baseline="30000" dirty="0"/>
              <a:t>3</a:t>
            </a:r>
          </a:p>
        </p:txBody>
      </p:sp>
      <p:sp>
        <p:nvSpPr>
          <p:cNvPr id="6" name="TextBox 5">
            <a:extLst>
              <a:ext uri="{FF2B5EF4-FFF2-40B4-BE49-F238E27FC236}">
                <a16:creationId xmlns:a16="http://schemas.microsoft.com/office/drawing/2014/main" id="{FADDB0D1-0EBE-4F13-82FE-2E6226937465}"/>
              </a:ext>
            </a:extLst>
          </p:cNvPr>
          <p:cNvSpPr txBox="1"/>
          <p:nvPr/>
        </p:nvSpPr>
        <p:spPr>
          <a:xfrm>
            <a:off x="4427984" y="2744708"/>
            <a:ext cx="4104456" cy="369332"/>
          </a:xfrm>
          <a:prstGeom prst="rect">
            <a:avLst/>
          </a:prstGeom>
          <a:noFill/>
        </p:spPr>
        <p:txBody>
          <a:bodyPr wrap="square" rtlCol="0">
            <a:spAutoFit/>
          </a:bodyPr>
          <a:lstStyle/>
          <a:p>
            <a:pPr algn="ctr"/>
            <a:r>
              <a:rPr lang="en-CA" dirty="0"/>
              <a:t>713,911m</a:t>
            </a:r>
            <a:r>
              <a:rPr lang="en-CA" baseline="30000" dirty="0"/>
              <a:t>3</a:t>
            </a:r>
          </a:p>
        </p:txBody>
      </p:sp>
      <p:sp>
        <p:nvSpPr>
          <p:cNvPr id="7" name="TextBox 6">
            <a:extLst>
              <a:ext uri="{FF2B5EF4-FFF2-40B4-BE49-F238E27FC236}">
                <a16:creationId xmlns:a16="http://schemas.microsoft.com/office/drawing/2014/main" id="{06EA4ADA-FA8F-478A-84F4-BDC85F153144}"/>
              </a:ext>
            </a:extLst>
          </p:cNvPr>
          <p:cNvSpPr txBox="1"/>
          <p:nvPr/>
        </p:nvSpPr>
        <p:spPr>
          <a:xfrm>
            <a:off x="4438437" y="3282769"/>
            <a:ext cx="4104456" cy="369332"/>
          </a:xfrm>
          <a:prstGeom prst="rect">
            <a:avLst/>
          </a:prstGeom>
          <a:noFill/>
        </p:spPr>
        <p:txBody>
          <a:bodyPr wrap="square" rtlCol="0">
            <a:spAutoFit/>
          </a:bodyPr>
          <a:lstStyle/>
          <a:p>
            <a:pPr algn="ctr"/>
            <a:r>
              <a:rPr lang="en-CA" dirty="0"/>
              <a:t>732,412m</a:t>
            </a:r>
            <a:r>
              <a:rPr lang="en-CA" baseline="30000" dirty="0"/>
              <a:t>3</a:t>
            </a:r>
          </a:p>
        </p:txBody>
      </p:sp>
      <p:sp>
        <p:nvSpPr>
          <p:cNvPr id="8" name="TextBox 7">
            <a:extLst>
              <a:ext uri="{FF2B5EF4-FFF2-40B4-BE49-F238E27FC236}">
                <a16:creationId xmlns:a16="http://schemas.microsoft.com/office/drawing/2014/main" id="{3689E6E7-699D-4E2F-BCA1-57BC1766A476}"/>
              </a:ext>
            </a:extLst>
          </p:cNvPr>
          <p:cNvSpPr txBox="1"/>
          <p:nvPr/>
        </p:nvSpPr>
        <p:spPr>
          <a:xfrm>
            <a:off x="4427984" y="3781762"/>
            <a:ext cx="4104456" cy="369332"/>
          </a:xfrm>
          <a:prstGeom prst="rect">
            <a:avLst/>
          </a:prstGeom>
          <a:noFill/>
        </p:spPr>
        <p:txBody>
          <a:bodyPr wrap="square" rtlCol="0">
            <a:spAutoFit/>
          </a:bodyPr>
          <a:lstStyle/>
          <a:p>
            <a:pPr algn="ctr"/>
            <a:r>
              <a:rPr lang="en-CA" dirty="0"/>
              <a:t>690,169m</a:t>
            </a:r>
            <a:r>
              <a:rPr lang="en-CA" baseline="30000" dirty="0"/>
              <a:t>3</a:t>
            </a:r>
          </a:p>
        </p:txBody>
      </p:sp>
      <p:sp>
        <p:nvSpPr>
          <p:cNvPr id="10" name="TextBox 9">
            <a:extLst>
              <a:ext uri="{FF2B5EF4-FFF2-40B4-BE49-F238E27FC236}">
                <a16:creationId xmlns:a16="http://schemas.microsoft.com/office/drawing/2014/main" id="{C1EBEF54-08C9-4CC4-B703-B9B674E73006}"/>
              </a:ext>
            </a:extLst>
          </p:cNvPr>
          <p:cNvSpPr txBox="1"/>
          <p:nvPr/>
        </p:nvSpPr>
        <p:spPr>
          <a:xfrm>
            <a:off x="4421770" y="4264588"/>
            <a:ext cx="4104456" cy="369332"/>
          </a:xfrm>
          <a:prstGeom prst="rect">
            <a:avLst/>
          </a:prstGeom>
          <a:noFill/>
        </p:spPr>
        <p:txBody>
          <a:bodyPr wrap="square" rtlCol="0">
            <a:spAutoFit/>
          </a:bodyPr>
          <a:lstStyle/>
          <a:p>
            <a:pPr algn="ctr"/>
            <a:r>
              <a:rPr lang="en-CA" dirty="0"/>
              <a:t>776,956m</a:t>
            </a:r>
            <a:r>
              <a:rPr lang="en-CA" baseline="30000" dirty="0"/>
              <a:t>3</a:t>
            </a:r>
            <a:endParaRPr lang="en-CA" dirty="0"/>
          </a:p>
        </p:txBody>
      </p:sp>
    </p:spTree>
    <p:extLst>
      <p:ext uri="{BB962C8B-B14F-4D97-AF65-F5344CB8AC3E}">
        <p14:creationId xmlns:p14="http://schemas.microsoft.com/office/powerpoint/2010/main" val="103056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Public Health Concerns</a:t>
            </a:r>
          </a:p>
        </p:txBody>
      </p:sp>
      <p:sp>
        <p:nvSpPr>
          <p:cNvPr id="3" name="Content Placeholder 2"/>
          <p:cNvSpPr>
            <a:spLocks noGrp="1"/>
          </p:cNvSpPr>
          <p:nvPr>
            <p:ph idx="1"/>
          </p:nvPr>
        </p:nvSpPr>
        <p:spPr/>
        <p:txBody>
          <a:bodyPr>
            <a:normAutofit fontScale="92500"/>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The previously approved pumping location and duration at Char River provides inadequate quantities of water to meet the community’s growing demand. </a:t>
            </a:r>
          </a:p>
          <a:p>
            <a:pPr marL="0" indent="0">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effectLst/>
                <a:latin typeface="Calibri" panose="020F0502020204030204" pitchFamily="34" charset="0"/>
                <a:ea typeface="Times New Roman" panose="02020603050405020304" pitchFamily="18" charset="0"/>
                <a:cs typeface="Calibri" panose="020F0502020204030204" pitchFamily="34" charset="0"/>
              </a:rPr>
              <a:t>This contributed to the high turbidity that began occurring in the treated water in the spring, leading to boil water advisories and concerns of water shortage in the community prior to spring breakup.</a:t>
            </a:r>
          </a:p>
          <a:p>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CA" sz="2000" dirty="0">
                <a:solidFill>
                  <a:srgbClr val="000000"/>
                </a:solidFill>
                <a:latin typeface="+mj-lt"/>
              </a:rPr>
              <a:t>A</a:t>
            </a:r>
            <a:r>
              <a:rPr lang="en-CA" sz="2000" b="0" i="0" u="none" strike="noStrike" baseline="0" dirty="0">
                <a:solidFill>
                  <a:srgbClr val="000000"/>
                </a:solidFill>
                <a:latin typeface="+mj-lt"/>
              </a:rPr>
              <a:t>pproved by the CPHO in the summer of 2018 on an emergency basis, the pump from Char River has been moved into Lower Landing Lake for pumping to </a:t>
            </a:r>
            <a:r>
              <a:rPr lang="en-CA" sz="2000" b="0" i="0" u="none" strike="noStrike" baseline="0" dirty="0" err="1">
                <a:solidFill>
                  <a:srgbClr val="000000"/>
                </a:solidFill>
                <a:latin typeface="+mj-lt"/>
              </a:rPr>
              <a:t>Nipissar</a:t>
            </a:r>
            <a:r>
              <a:rPr lang="en-CA" sz="2000" b="0" i="0" u="none" strike="noStrike" baseline="0" dirty="0">
                <a:solidFill>
                  <a:srgbClr val="000000"/>
                </a:solidFill>
                <a:latin typeface="+mj-lt"/>
              </a:rPr>
              <a:t> Lake during the open water season</a:t>
            </a:r>
            <a:endParaRPr lang="en-US" sz="2000" dirty="0">
              <a:latin typeface="+mj-lt"/>
            </a:endParaRPr>
          </a:p>
          <a:p>
            <a:pPr marL="0" indent="0">
              <a:buNone/>
            </a:pPr>
            <a:endParaRPr lang="en-CA"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effectLst/>
                <a:latin typeface="Calibri" panose="020F0502020204030204" pitchFamily="34" charset="0"/>
                <a:ea typeface="Times New Roman" panose="02020603050405020304" pitchFamily="18" charset="0"/>
                <a:cs typeface="Calibri" panose="020F0502020204030204" pitchFamily="34" charset="0"/>
              </a:rPr>
              <a:t>Lower Landing Lake is used for recreational purposes, including fishing, boating and for float planes. This has always posed a level of risk to the drinking water supply, in case of a fuel spill occurring within the watershed.</a:t>
            </a:r>
            <a:endParaRPr lang="en-CA"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b="1" dirty="0"/>
          </a:p>
        </p:txBody>
      </p:sp>
    </p:spTree>
    <p:extLst>
      <p:ext uri="{BB962C8B-B14F-4D97-AF65-F5344CB8AC3E}">
        <p14:creationId xmlns:p14="http://schemas.microsoft.com/office/powerpoint/2010/main" val="274468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DFFF4E-0045-4CC2-ADA1-EE18BBFFA9C2}"/>
              </a:ext>
            </a:extLst>
          </p:cNvPr>
          <p:cNvSpPr txBox="1"/>
          <p:nvPr/>
        </p:nvSpPr>
        <p:spPr>
          <a:xfrm>
            <a:off x="107504" y="958081"/>
            <a:ext cx="3312368" cy="5324535"/>
          </a:xfrm>
          <a:prstGeom prst="rect">
            <a:avLst/>
          </a:prstGeom>
          <a:noFill/>
        </p:spPr>
        <p:txBody>
          <a:bodyPr wrap="square" rtlCol="0">
            <a:spAutoFit/>
          </a:bodyPr>
          <a:lstStyle/>
          <a:p>
            <a:pPr marL="285750" indent="-285750">
              <a:buFont typeface="Arial" panose="020B0604020202020204" pitchFamily="34" charset="0"/>
              <a:buChar char="•"/>
            </a:pPr>
            <a:r>
              <a:rPr lang="en-CA" sz="2000" b="0" i="0" u="none" strike="noStrike" baseline="0" dirty="0">
                <a:solidFill>
                  <a:srgbClr val="000000"/>
                </a:solidFill>
              </a:rPr>
              <a:t>The authorized Char River pumping location is at the beginning of Char River near Lower Landing Lake.</a:t>
            </a:r>
          </a:p>
          <a:p>
            <a:endParaRPr lang="en-CA" sz="2000" b="0" i="0" u="none" strike="noStrike" baseline="0" dirty="0">
              <a:solidFill>
                <a:srgbClr val="000000"/>
              </a:solidFill>
            </a:endParaRPr>
          </a:p>
          <a:p>
            <a:pPr marL="285750" indent="-285750">
              <a:buFont typeface="Arial" panose="020B0604020202020204" pitchFamily="34" charset="0"/>
              <a:buChar char="•"/>
            </a:pPr>
            <a:r>
              <a:rPr lang="en-CA" sz="2000" dirty="0">
                <a:solidFill>
                  <a:srgbClr val="000000"/>
                </a:solidFill>
              </a:rPr>
              <a:t>The new pumping location is approximately 200 m NW, at Lower Landing Lake.</a:t>
            </a:r>
          </a:p>
          <a:p>
            <a:pPr marL="285750" indent="-285750">
              <a:buFont typeface="Arial" panose="020B0604020202020204" pitchFamily="34" charset="0"/>
              <a:buChar char="•"/>
            </a:pPr>
            <a:endParaRPr lang="en-CA" sz="2000" dirty="0">
              <a:solidFill>
                <a:srgbClr val="000000"/>
              </a:solidFill>
            </a:endParaRPr>
          </a:p>
          <a:p>
            <a:pPr marL="285750" indent="-285750">
              <a:buFont typeface="Arial" panose="020B0604020202020204" pitchFamily="34" charset="0"/>
              <a:buChar char="•"/>
            </a:pPr>
            <a:r>
              <a:rPr lang="en-CA" sz="2000" dirty="0">
                <a:solidFill>
                  <a:srgbClr val="000000"/>
                </a:solidFill>
              </a:rPr>
              <a:t>A 12 inch steel carrier pipe was extended across Char River.</a:t>
            </a:r>
          </a:p>
          <a:p>
            <a:pPr marL="285750" indent="-285750">
              <a:buFont typeface="Arial" panose="020B0604020202020204" pitchFamily="34" charset="0"/>
              <a:buChar char="•"/>
            </a:pPr>
            <a:endParaRPr lang="en-CA" sz="2000" dirty="0">
              <a:solidFill>
                <a:srgbClr val="000000"/>
              </a:solidFill>
            </a:endParaRPr>
          </a:p>
          <a:p>
            <a:pPr marL="285750" indent="-285750">
              <a:buFont typeface="Arial" panose="020B0604020202020204" pitchFamily="34" charset="0"/>
              <a:buChar char="•"/>
            </a:pPr>
            <a:r>
              <a:rPr lang="en-CA" sz="2000" dirty="0">
                <a:solidFill>
                  <a:srgbClr val="000000"/>
                </a:solidFill>
              </a:rPr>
              <a:t>The 10 inch resupply pipe is fed through the carrier each year, not impacting the river banks.</a:t>
            </a:r>
          </a:p>
        </p:txBody>
      </p:sp>
      <p:sp>
        <p:nvSpPr>
          <p:cNvPr id="7" name="Title 1">
            <a:extLst>
              <a:ext uri="{FF2B5EF4-FFF2-40B4-BE49-F238E27FC236}">
                <a16:creationId xmlns:a16="http://schemas.microsoft.com/office/drawing/2014/main" id="{8238D058-4E33-4F1F-95F2-95BAA2501D61}"/>
              </a:ext>
            </a:extLst>
          </p:cNvPr>
          <p:cNvSpPr txBox="1">
            <a:spLocks/>
          </p:cNvSpPr>
          <p:nvPr/>
        </p:nvSpPr>
        <p:spPr>
          <a:xfrm>
            <a:off x="457200" y="11663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Resupply Location</a:t>
            </a:r>
          </a:p>
        </p:txBody>
      </p:sp>
      <p:pic>
        <p:nvPicPr>
          <p:cNvPr id="12" name="Picture 11" descr="Map&#10;&#10;Description automatically generated">
            <a:extLst>
              <a:ext uri="{FF2B5EF4-FFF2-40B4-BE49-F238E27FC236}">
                <a16:creationId xmlns:a16="http://schemas.microsoft.com/office/drawing/2014/main" id="{7A08863A-01AC-440E-870D-5AC88AEA0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60086"/>
            <a:ext cx="4680520" cy="5881282"/>
          </a:xfrm>
          <a:prstGeom prst="rect">
            <a:avLst/>
          </a:prstGeom>
        </p:spPr>
      </p:pic>
    </p:spTree>
    <p:extLst>
      <p:ext uri="{BB962C8B-B14F-4D97-AF65-F5344CB8AC3E}">
        <p14:creationId xmlns:p14="http://schemas.microsoft.com/office/powerpoint/2010/main" val="319948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CA" dirty="0"/>
          </a:p>
        </p:txBody>
      </p:sp>
      <p:pic>
        <p:nvPicPr>
          <p:cNvPr id="5" name="Picture 4">
            <a:extLst>
              <a:ext uri="{FF2B5EF4-FFF2-40B4-BE49-F238E27FC236}">
                <a16:creationId xmlns:a16="http://schemas.microsoft.com/office/drawing/2014/main" id="{350DBE6E-177A-4E6B-8669-E3C7782F542F}"/>
              </a:ext>
            </a:extLst>
          </p:cNvPr>
          <p:cNvPicPr>
            <a:picLocks noChangeAspect="1"/>
          </p:cNvPicPr>
          <p:nvPr/>
        </p:nvPicPr>
        <p:blipFill>
          <a:blip r:embed="rId3"/>
          <a:stretch>
            <a:fillRect/>
          </a:stretch>
        </p:blipFill>
        <p:spPr>
          <a:xfrm>
            <a:off x="1018712" y="2420888"/>
            <a:ext cx="7125586" cy="3705275"/>
          </a:xfrm>
          <a:prstGeom prst="rect">
            <a:avLst/>
          </a:prstGeom>
        </p:spPr>
      </p:pic>
      <p:pic>
        <p:nvPicPr>
          <p:cNvPr id="7" name="Picture 6">
            <a:extLst>
              <a:ext uri="{FF2B5EF4-FFF2-40B4-BE49-F238E27FC236}">
                <a16:creationId xmlns:a16="http://schemas.microsoft.com/office/drawing/2014/main" id="{86598C76-3170-48B7-AA33-4F975FB5FA0C}"/>
              </a:ext>
            </a:extLst>
          </p:cNvPr>
          <p:cNvPicPr>
            <a:picLocks noChangeAspect="1"/>
          </p:cNvPicPr>
          <p:nvPr/>
        </p:nvPicPr>
        <p:blipFill>
          <a:blip r:embed="rId4"/>
          <a:stretch>
            <a:fillRect/>
          </a:stretch>
        </p:blipFill>
        <p:spPr>
          <a:xfrm>
            <a:off x="2203540" y="3933056"/>
            <a:ext cx="1676832" cy="1728192"/>
          </a:xfrm>
          <a:prstGeom prst="rect">
            <a:avLst/>
          </a:prstGeom>
        </p:spPr>
      </p:pic>
      <p:pic>
        <p:nvPicPr>
          <p:cNvPr id="9" name="Picture 8">
            <a:extLst>
              <a:ext uri="{FF2B5EF4-FFF2-40B4-BE49-F238E27FC236}">
                <a16:creationId xmlns:a16="http://schemas.microsoft.com/office/drawing/2014/main" id="{AB56776A-393A-417C-8B70-B69D26D74053}"/>
              </a:ext>
            </a:extLst>
          </p:cNvPr>
          <p:cNvPicPr>
            <a:picLocks noChangeAspect="1"/>
          </p:cNvPicPr>
          <p:nvPr/>
        </p:nvPicPr>
        <p:blipFill>
          <a:blip r:embed="rId4"/>
          <a:stretch>
            <a:fillRect/>
          </a:stretch>
        </p:blipFill>
        <p:spPr>
          <a:xfrm>
            <a:off x="5510619" y="1196752"/>
            <a:ext cx="2890970" cy="2991604"/>
          </a:xfrm>
          <a:prstGeom prst="rect">
            <a:avLst/>
          </a:prstGeom>
        </p:spPr>
      </p:pic>
      <p:pic>
        <p:nvPicPr>
          <p:cNvPr id="11" name="Picture 10">
            <a:extLst>
              <a:ext uri="{FF2B5EF4-FFF2-40B4-BE49-F238E27FC236}">
                <a16:creationId xmlns:a16="http://schemas.microsoft.com/office/drawing/2014/main" id="{B759070A-0818-4C25-B62F-658117175F2B}"/>
              </a:ext>
            </a:extLst>
          </p:cNvPr>
          <p:cNvPicPr>
            <a:picLocks noChangeAspect="1"/>
          </p:cNvPicPr>
          <p:nvPr/>
        </p:nvPicPr>
        <p:blipFill>
          <a:blip r:embed="rId5"/>
          <a:stretch>
            <a:fillRect/>
          </a:stretch>
        </p:blipFill>
        <p:spPr>
          <a:xfrm>
            <a:off x="986026" y="1988840"/>
            <a:ext cx="2419399" cy="1594604"/>
          </a:xfrm>
          <a:prstGeom prst="rect">
            <a:avLst/>
          </a:prstGeom>
        </p:spPr>
      </p:pic>
      <p:sp>
        <p:nvSpPr>
          <p:cNvPr id="8" name="Title 1">
            <a:extLst>
              <a:ext uri="{FF2B5EF4-FFF2-40B4-BE49-F238E27FC236}">
                <a16:creationId xmlns:a16="http://schemas.microsoft.com/office/drawing/2014/main" id="{B5CA3FB5-26BC-4D4B-9668-C2CA3BD23855}"/>
              </a:ext>
            </a:extLst>
          </p:cNvPr>
          <p:cNvSpPr>
            <a:spLocks noGrp="1"/>
          </p:cNvSpPr>
          <p:nvPr>
            <p:ph type="title"/>
          </p:nvPr>
        </p:nvSpPr>
        <p:spPr>
          <a:xfrm>
            <a:off x="457200" y="274638"/>
            <a:ext cx="8229600" cy="1143000"/>
          </a:xfrm>
        </p:spPr>
        <p:txBody>
          <a:bodyPr>
            <a:normAutofit/>
          </a:bodyPr>
          <a:lstStyle/>
          <a:p>
            <a:r>
              <a:rPr lang="en-CA" b="1" dirty="0">
                <a:solidFill>
                  <a:schemeClr val="accent6">
                    <a:lumMod val="75000"/>
                  </a:schemeClr>
                </a:solidFill>
                <a:latin typeface="Arial" pitchFamily="34" charset="0"/>
                <a:cs typeface="Arial" pitchFamily="34" charset="0"/>
              </a:rPr>
              <a:t>Resupply Location</a:t>
            </a:r>
          </a:p>
        </p:txBody>
      </p:sp>
    </p:spTree>
    <p:extLst>
      <p:ext uri="{BB962C8B-B14F-4D97-AF65-F5344CB8AC3E}">
        <p14:creationId xmlns:p14="http://schemas.microsoft.com/office/powerpoint/2010/main" val="108826005"/>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Powerpoint CGS</Template>
  <TotalTime>2020</TotalTime>
  <Words>1605</Words>
  <Application>Microsoft Office PowerPoint</Application>
  <PresentationFormat>On-screen Show (4:3)</PresentationFormat>
  <Paragraphs>142</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GN Powerpoint CGS</vt:lpstr>
      <vt:lpstr>Nunavut Water Board  Public Meeting</vt:lpstr>
      <vt:lpstr>Water Licence: 3AM-1624 </vt:lpstr>
      <vt:lpstr>Background </vt:lpstr>
      <vt:lpstr>Background </vt:lpstr>
      <vt:lpstr> Water Level Information</vt:lpstr>
      <vt:lpstr>Community Water Usage Summary</vt:lpstr>
      <vt:lpstr>Public Health Concerns</vt:lpstr>
      <vt:lpstr>PowerPoint Presentation</vt:lpstr>
      <vt:lpstr>Resupply Location</vt:lpstr>
      <vt:lpstr>Water Balance Assessment Recommendations (Golder and Associates, 2016) </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Sarah Collins</cp:lastModifiedBy>
  <cp:revision>71</cp:revision>
  <cp:lastPrinted>2012-06-13T22:26:17Z</cp:lastPrinted>
  <dcterms:created xsi:type="dcterms:W3CDTF">2014-01-14T23:28:13Z</dcterms:created>
  <dcterms:modified xsi:type="dcterms:W3CDTF">2021-02-18T14:23:50Z</dcterms:modified>
</cp:coreProperties>
</file>