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5" r:id="rId4"/>
    <p:sldId id="272" r:id="rId5"/>
    <p:sldId id="258" r:id="rId6"/>
    <p:sldId id="260" r:id="rId7"/>
    <p:sldId id="261" r:id="rId8"/>
    <p:sldId id="271" r:id="rId9"/>
    <p:sldId id="269" r:id="rId10"/>
    <p:sldId id="263" r:id="rId11"/>
    <p:sldId id="276" r:id="rId12"/>
    <p:sldId id="274" r:id="rId13"/>
    <p:sldId id="264" r:id="rId1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491F"/>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13" autoAdjust="0"/>
  </p:normalViewPr>
  <p:slideViewPr>
    <p:cSldViewPr>
      <p:cViewPr varScale="1">
        <p:scale>
          <a:sx n="89" d="100"/>
          <a:sy n="89" d="100"/>
        </p:scale>
        <p:origin x="224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04581CEE-22B7-4448-9AE9-06DBD7A1EB41}" type="datetimeFigureOut">
              <a:rPr lang="en-CA" smtClean="0"/>
              <a:t>2021-02-18</a:t>
            </a:fld>
            <a:endParaRPr lang="en-CA"/>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B0A21360-F632-412E-845D-6D0FEDE6BCA0}" type="slidenum">
              <a:rPr lang="en-CA" smtClean="0"/>
              <a:t>‹#›</a:t>
            </a:fld>
            <a:endParaRPr lang="en-CA"/>
          </a:p>
        </p:txBody>
      </p:sp>
    </p:spTree>
    <p:extLst>
      <p:ext uri="{BB962C8B-B14F-4D97-AF65-F5344CB8AC3E}">
        <p14:creationId xmlns:p14="http://schemas.microsoft.com/office/powerpoint/2010/main" val="316678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2</a:t>
            </a:fld>
            <a:endParaRPr lang="en-CA" dirty="0"/>
          </a:p>
        </p:txBody>
      </p:sp>
    </p:spTree>
    <p:extLst>
      <p:ext uri="{BB962C8B-B14F-4D97-AF65-F5344CB8AC3E}">
        <p14:creationId xmlns:p14="http://schemas.microsoft.com/office/powerpoint/2010/main" val="3561301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12</a:t>
            </a:fld>
            <a:endParaRPr lang="en-CA"/>
          </a:p>
        </p:txBody>
      </p:sp>
    </p:spTree>
    <p:extLst>
      <p:ext uri="{BB962C8B-B14F-4D97-AF65-F5344CB8AC3E}">
        <p14:creationId xmlns:p14="http://schemas.microsoft.com/office/powerpoint/2010/main" val="202507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CA" sz="1800" b="0" i="0" u="none" strike="noStrike" baseline="0" dirty="0">
                <a:latin typeface="Arial" panose="020B0604020202020204" pitchFamily="34" charset="0"/>
              </a:rPr>
              <a:t>A water supply pipeline from the nearby Char River to augment water supplies in </a:t>
            </a:r>
            <a:r>
              <a:rPr lang="en-CA" sz="1800" b="0" i="0" u="none" strike="noStrike" baseline="0" dirty="0" err="1">
                <a:latin typeface="Arial" panose="020B0604020202020204" pitchFamily="34" charset="0"/>
              </a:rPr>
              <a:t>Nipissar</a:t>
            </a:r>
            <a:r>
              <a:rPr lang="en-CA" sz="1800" b="0" i="0" u="none" strike="noStrike" baseline="0" dirty="0">
                <a:latin typeface="Arial" panose="020B0604020202020204" pitchFamily="34" charset="0"/>
              </a:rPr>
              <a:t> Lake was consequently constructed; however, concerns regarding the viability of this secondary supply source have been expressed in light of sustainable flow and water depth objectives imposed by the Nunavut Water Board (NWB) and Canada Department of Fisheries and Oceans (DFO).</a:t>
            </a:r>
          </a:p>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3</a:t>
            </a:fld>
            <a:endParaRPr lang="en-CA"/>
          </a:p>
        </p:txBody>
      </p:sp>
    </p:spTree>
    <p:extLst>
      <p:ext uri="{BB962C8B-B14F-4D97-AF65-F5344CB8AC3E}">
        <p14:creationId xmlns:p14="http://schemas.microsoft.com/office/powerpoint/2010/main" val="153203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Lower Landing Lake and Char River are part of the same watershed. Water quality has been annually monitored in both water bodies (GRA‐6, GRA‐7), along with </a:t>
            </a:r>
            <a:r>
              <a:rPr lang="en-CA" sz="1800" b="0" i="0" u="none" strike="noStrike" baseline="0" dirty="0" err="1">
                <a:solidFill>
                  <a:srgbClr val="000000"/>
                </a:solidFill>
                <a:latin typeface="Calibri" panose="020F0502020204030204" pitchFamily="34" charset="0"/>
              </a:rPr>
              <a:t>Nipissar</a:t>
            </a:r>
            <a:r>
              <a:rPr lang="en-CA" sz="1800" b="0" i="0" u="none" strike="noStrike" baseline="0" dirty="0">
                <a:solidFill>
                  <a:srgbClr val="000000"/>
                </a:solidFill>
                <a:latin typeface="Calibri" panose="020F0502020204030204" pitchFamily="34" charset="0"/>
              </a:rPr>
              <a:t> Lake (GRA‐1), since 2014. </a:t>
            </a:r>
          </a:p>
          <a:p>
            <a:pPr marL="0" indent="0">
              <a:buFont typeface="Arial" panose="020B0604020202020204" pitchFamily="34" charset="0"/>
              <a:buNone/>
            </a:pPr>
            <a:endParaRPr lang="en-CA"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The water chemistry for </a:t>
            </a:r>
            <a:r>
              <a:rPr lang="en-CA" sz="1800" b="0" i="0" u="none" strike="noStrike" baseline="0" dirty="0" err="1">
                <a:solidFill>
                  <a:srgbClr val="000000"/>
                </a:solidFill>
                <a:latin typeface="Calibri" panose="020F0502020204030204" pitchFamily="34" charset="0"/>
              </a:rPr>
              <a:t>Nipissar</a:t>
            </a:r>
            <a:r>
              <a:rPr lang="en-CA" sz="1800" b="0" i="0" u="none" strike="noStrike" baseline="0" dirty="0">
                <a:solidFill>
                  <a:srgbClr val="000000"/>
                </a:solidFill>
                <a:latin typeface="Calibri" panose="020F0502020204030204" pitchFamily="34" charset="0"/>
              </a:rPr>
              <a:t> Lake, Char River and Lower Landing Lake is very similar. </a:t>
            </a:r>
          </a:p>
          <a:p>
            <a:pPr marL="0" indent="0">
              <a:buFont typeface="Arial" panose="020B0604020202020204" pitchFamily="34" charset="0"/>
              <a:buNone/>
            </a:pPr>
            <a:endParaRPr lang="en-CA"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No impacts on the water quality of </a:t>
            </a:r>
            <a:r>
              <a:rPr lang="en-CA" sz="1800" b="0" i="0" u="none" strike="noStrike" baseline="0" dirty="0" err="1">
                <a:solidFill>
                  <a:srgbClr val="000000"/>
                </a:solidFill>
                <a:latin typeface="Calibri" panose="020F0502020204030204" pitchFamily="34" charset="0"/>
              </a:rPr>
              <a:t>Nipissar</a:t>
            </a:r>
            <a:r>
              <a:rPr lang="en-CA" sz="1800" b="0" i="0" u="none" strike="noStrike" baseline="0" dirty="0">
                <a:solidFill>
                  <a:srgbClr val="000000"/>
                </a:solidFill>
                <a:latin typeface="Calibri" panose="020F0502020204030204" pitchFamily="34" charset="0"/>
              </a:rPr>
              <a:t> Lake have been apparent or are anticipated. </a:t>
            </a:r>
            <a:endParaRPr lang="en-CA" sz="1800" dirty="0"/>
          </a:p>
          <a:p>
            <a:pPr marL="0" indent="0" algn="l">
              <a:buFont typeface="Arial" panose="020B0604020202020204" pitchFamily="34" charset="0"/>
              <a:buNone/>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4</a:t>
            </a:fld>
            <a:endParaRPr lang="en-CA"/>
          </a:p>
        </p:txBody>
      </p:sp>
    </p:spTree>
    <p:extLst>
      <p:ext uri="{BB962C8B-B14F-4D97-AF65-F5344CB8AC3E}">
        <p14:creationId xmlns:p14="http://schemas.microsoft.com/office/powerpoint/2010/main" val="214794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Golder Associates included water level data dating back to 1994 in their 2016 Water Balance Assessment Study, that displaced continual dropping of the water level in </a:t>
            </a:r>
            <a:r>
              <a:rPr lang="en-CA" dirty="0" err="1"/>
              <a:t>Nipissar</a:t>
            </a:r>
            <a:r>
              <a:rPr lang="en-CA" dirty="0"/>
              <a:t> Lake. This indicated that the natural recharge within the watershed to </a:t>
            </a:r>
            <a:r>
              <a:rPr lang="en-CA" dirty="0" err="1"/>
              <a:t>Nipissar</a:t>
            </a:r>
            <a:r>
              <a:rPr lang="en-CA" dirty="0"/>
              <a:t> Lake was inadequate to meet the domestic water demand in the community. Water level measurements taken by CGS over the past 5 years continue to display this pattern, even while supplementing using Char River. This is due to the significant challenges associated with pumping from the River, which flows fullest during freshet, and then lessons throughout the season. </a:t>
            </a:r>
          </a:p>
        </p:txBody>
      </p:sp>
      <p:sp>
        <p:nvSpPr>
          <p:cNvPr id="4" name="Slide Number Placeholder 3"/>
          <p:cNvSpPr>
            <a:spLocks noGrp="1"/>
          </p:cNvSpPr>
          <p:nvPr>
            <p:ph type="sldNum" sz="quarter" idx="5"/>
          </p:nvPr>
        </p:nvSpPr>
        <p:spPr/>
        <p:txBody>
          <a:bodyPr/>
          <a:lstStyle/>
          <a:p>
            <a:fld id="{B0A21360-F632-412E-845D-6D0FEDE6BCA0}" type="slidenum">
              <a:rPr lang="en-CA" smtClean="0"/>
              <a:t>5</a:t>
            </a:fld>
            <a:endParaRPr lang="en-CA"/>
          </a:p>
        </p:txBody>
      </p:sp>
    </p:spTree>
    <p:extLst>
      <p:ext uri="{BB962C8B-B14F-4D97-AF65-F5344CB8AC3E}">
        <p14:creationId xmlns:p14="http://schemas.microsoft.com/office/powerpoint/2010/main" val="233383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*May not keep this slide… not really meaningful</a:t>
            </a:r>
          </a:p>
        </p:txBody>
      </p:sp>
      <p:sp>
        <p:nvSpPr>
          <p:cNvPr id="4" name="Slide Number Placeholder 3"/>
          <p:cNvSpPr>
            <a:spLocks noGrp="1"/>
          </p:cNvSpPr>
          <p:nvPr>
            <p:ph type="sldNum" sz="quarter" idx="5"/>
          </p:nvPr>
        </p:nvSpPr>
        <p:spPr/>
        <p:txBody>
          <a:bodyPr/>
          <a:lstStyle/>
          <a:p>
            <a:fld id="{B0A21360-F632-412E-845D-6D0FEDE6BCA0}" type="slidenum">
              <a:rPr lang="en-CA" smtClean="0"/>
              <a:t>6</a:t>
            </a:fld>
            <a:endParaRPr lang="en-CA"/>
          </a:p>
        </p:txBody>
      </p:sp>
    </p:spTree>
    <p:extLst>
      <p:ext uri="{BB962C8B-B14F-4D97-AF65-F5344CB8AC3E}">
        <p14:creationId xmlns:p14="http://schemas.microsoft.com/office/powerpoint/2010/main" val="346585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a:t>In 2018 an amendment to the licence to move pumping locations was commenced, but then was delayed due to unknown reasons. Extremely low water levels within the lake under the ice, prior to melt, contributed to high turbidity in the drinking water and to concerns of water shortages. </a:t>
            </a:r>
            <a:r>
              <a:rPr lang="en-CA" sz="1200" dirty="0"/>
              <a:t>The Chief Public Health Officer directed CGS to move the resupply to Lower Landing Lake, and sent a letter to the NWB informing the board on July 24, 2018</a:t>
            </a:r>
            <a:endParaRPr lang="en-CA" sz="1200" b="0" i="0" u="none" strike="noStrike" baseline="0" dirty="0">
              <a:solidFill>
                <a:srgbClr val="000000"/>
              </a:solidFill>
              <a:latin typeface="Calibri" panose="020F0502020204030204" pitchFamily="34" charset="0"/>
            </a:endParaRPr>
          </a:p>
          <a:p>
            <a:endParaRPr lang="en-CA" dirty="0"/>
          </a:p>
          <a:p>
            <a:r>
              <a:rPr lang="en-CA" dirty="0"/>
              <a:t>- Additional public health concerns include the usage of Lower Landing Lake for recreational purposes, which has always been a risk to the water supply for Rankin Inlet. The use if Lower Landing Lake for float planes and refueling planes and boats may need to be discussed with the Hamlet and with the Public. This has not changed due to the relocation, as the risk was just a significant when Char River was the supply location. </a:t>
            </a:r>
          </a:p>
        </p:txBody>
      </p:sp>
      <p:sp>
        <p:nvSpPr>
          <p:cNvPr id="4" name="Slide Number Placeholder 3"/>
          <p:cNvSpPr>
            <a:spLocks noGrp="1"/>
          </p:cNvSpPr>
          <p:nvPr>
            <p:ph type="sldNum" sz="quarter" idx="5"/>
          </p:nvPr>
        </p:nvSpPr>
        <p:spPr/>
        <p:txBody>
          <a:bodyPr/>
          <a:lstStyle/>
          <a:p>
            <a:fld id="{B0A21360-F632-412E-845D-6D0FEDE6BCA0}" type="slidenum">
              <a:rPr lang="en-CA" smtClean="0"/>
              <a:t>7</a:t>
            </a:fld>
            <a:endParaRPr lang="en-CA"/>
          </a:p>
        </p:txBody>
      </p:sp>
    </p:spTree>
    <p:extLst>
      <p:ext uri="{BB962C8B-B14F-4D97-AF65-F5344CB8AC3E}">
        <p14:creationId xmlns:p14="http://schemas.microsoft.com/office/powerpoint/2010/main" val="300145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The same equipment is currently used for the seasonal transfer of water from Lower Landing Lake to </a:t>
            </a:r>
            <a:r>
              <a:rPr lang="en-CA" sz="1800" b="0" i="0" u="none" strike="noStrike" baseline="0" dirty="0" err="1">
                <a:solidFill>
                  <a:srgbClr val="000000"/>
                </a:solidFill>
                <a:latin typeface="Calibri" panose="020F0502020204030204" pitchFamily="34" charset="0"/>
              </a:rPr>
              <a:t>Nipissar</a:t>
            </a:r>
            <a:r>
              <a:rPr lang="en-CA" sz="1800" b="0" i="0" u="none" strike="noStrike" baseline="0" dirty="0">
                <a:solidFill>
                  <a:srgbClr val="000000"/>
                </a:solidFill>
                <a:latin typeface="Calibri" panose="020F0502020204030204" pitchFamily="34" charset="0"/>
              </a:rPr>
              <a:t> Lake as was used at the Char River location. </a:t>
            </a:r>
          </a:p>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The floating intake with fish screen is used along with the same pump and generator within the relocated sea can. </a:t>
            </a:r>
          </a:p>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An extension of approximately 200 m to the 4.05 km overland pipeline was installed to bring the pipeline from Char River to Lower Landing Lake. </a:t>
            </a: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9</a:t>
            </a:fld>
            <a:endParaRPr lang="en-CA"/>
          </a:p>
        </p:txBody>
      </p:sp>
    </p:spTree>
    <p:extLst>
      <p:ext uri="{BB962C8B-B14F-4D97-AF65-F5344CB8AC3E}">
        <p14:creationId xmlns:p14="http://schemas.microsoft.com/office/powerpoint/2010/main" val="972830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CA" sz="1200" b="0" i="0" u="none" strike="noStrike" baseline="0" dirty="0">
                <a:latin typeface="Arial" panose="020B0604020202020204" pitchFamily="34" charset="0"/>
              </a:rPr>
              <a:t>The recommended water taking limit is of 10% of the total annual flow in the Char River. Water taking under this approach would take place following the spring freshet and continue until lake freeze up. This option allows water taking to be carried out with a steady pumping rate. Water taking under this second approach would reduce Lower Landing Lake water levels through the end of the open water season, with flow from the following spring melt contributing to fill Lower Landing Lake and drive the spring freshet hydrograph in the Char River.</a:t>
            </a:r>
            <a:endParaRPr lang="en-CA" dirty="0"/>
          </a:p>
          <a:p>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10</a:t>
            </a:fld>
            <a:endParaRPr lang="en-CA"/>
          </a:p>
        </p:txBody>
      </p:sp>
    </p:spTree>
    <p:extLst>
      <p:ext uri="{BB962C8B-B14F-4D97-AF65-F5344CB8AC3E}">
        <p14:creationId xmlns:p14="http://schemas.microsoft.com/office/powerpoint/2010/main" val="137755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Along with the maximum daily pumping request, CGS is open to an annual limit on pumping volume (700,000 – 800,000). The 10,000 m3/day aims to allow for unplanned challenges such as equipment failures, shortened season due to weather etc. The 10,000 m3/day allows CGS to remain in compliance with the licence, while not impacting the river (as per the water balance assessment) and ensuring </a:t>
            </a:r>
            <a:r>
              <a:rPr lang="en-CA" dirty="0" err="1"/>
              <a:t>Nipissar</a:t>
            </a:r>
            <a:r>
              <a:rPr lang="en-CA" dirty="0"/>
              <a:t> is </a:t>
            </a:r>
            <a:r>
              <a:rPr lang="en-CA"/>
              <a:t>adequately supplemented. </a:t>
            </a:r>
          </a:p>
          <a:p>
            <a:pPr marL="171450" indent="-171450">
              <a:buFont typeface="Arial" panose="020B0604020202020204" pitchFamily="34" charset="0"/>
              <a:buChar char="•"/>
            </a:pPr>
            <a:endParaRPr lang="en-CA"/>
          </a:p>
        </p:txBody>
      </p:sp>
      <p:sp>
        <p:nvSpPr>
          <p:cNvPr id="4" name="Slide Number Placeholder 3"/>
          <p:cNvSpPr>
            <a:spLocks noGrp="1"/>
          </p:cNvSpPr>
          <p:nvPr>
            <p:ph type="sldNum" sz="quarter" idx="5"/>
          </p:nvPr>
        </p:nvSpPr>
        <p:spPr/>
        <p:txBody>
          <a:bodyPr/>
          <a:lstStyle/>
          <a:p>
            <a:fld id="{B0A21360-F632-412E-845D-6D0FEDE6BCA0}" type="slidenum">
              <a:rPr lang="en-CA" smtClean="0"/>
              <a:t>11</a:t>
            </a:fld>
            <a:endParaRPr lang="en-CA"/>
          </a:p>
        </p:txBody>
      </p:sp>
    </p:spTree>
    <p:extLst>
      <p:ext uri="{BB962C8B-B14F-4D97-AF65-F5344CB8AC3E}">
        <p14:creationId xmlns:p14="http://schemas.microsoft.com/office/powerpoint/2010/main" val="845537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t>2021-02-18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t>2021-02-18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t>2021-02-18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t>2021-02-18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2021-02-18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2021-02-18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t>2021-02-18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780928"/>
            <a:ext cx="7772400" cy="1470025"/>
          </a:xfrm>
        </p:spPr>
        <p:txBody>
          <a:bodyPr>
            <a:normAutofit/>
          </a:bodyPr>
          <a:lstStyle/>
          <a:p>
            <a:pPr algn="l">
              <a:lnSpc>
                <a:spcPct val="107000"/>
              </a:lnSpc>
              <a:spcAft>
                <a:spcPts val="800"/>
              </a:spcAft>
            </a:pPr>
            <a:r>
              <a:rPr lang="en-CA" sz="32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ᓄᓇᕗᒻᒥ</a:t>
            </a:r>
            <a:r>
              <a:rPr lang="en-CA" sz="3200" dirty="0">
                <a:solidFill>
                  <a:schemeClr val="bg1"/>
                </a:solidFill>
                <a:effectLst/>
                <a:latin typeface="Arial" panose="020B0604020202020204" pitchFamily="34" charset="0"/>
                <a:ea typeface="Euphemia" panose="020B0503040102020104" pitchFamily="34" charset="0"/>
                <a:cs typeface="Arial" panose="020B0604020202020204" pitchFamily="34" charset="0"/>
              </a:rPr>
              <a:t> </a:t>
            </a:r>
            <a:r>
              <a:rPr lang="en-CA" sz="32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ᐃᒪᓕᕆᔩᑦ</a:t>
            </a:r>
            <a:r>
              <a:rPr lang="en-CA" sz="3200" dirty="0">
                <a:solidFill>
                  <a:schemeClr val="bg1"/>
                </a:solidFill>
                <a:effectLst/>
                <a:latin typeface="Arial" panose="020B0604020202020204" pitchFamily="34" charset="0"/>
                <a:ea typeface="Euphemia" panose="020B0503040102020104" pitchFamily="34" charset="0"/>
                <a:cs typeface="Arial" panose="020B0604020202020204" pitchFamily="34" charset="0"/>
              </a:rPr>
              <a:t> </a:t>
            </a:r>
            <a:r>
              <a:rPr lang="en-CA" sz="32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ᑲᑎᒪᔨᖏᑕ</a:t>
            </a:r>
            <a:r>
              <a:rPr lang="en-CA" sz="3200" dirty="0">
                <a:solidFill>
                  <a:schemeClr val="bg1"/>
                </a:solidFill>
                <a:effectLst/>
                <a:latin typeface="Arial" panose="020B0604020202020204" pitchFamily="34" charset="0"/>
                <a:ea typeface="Euphemia" panose="020B0503040102020104" pitchFamily="34" charset="0"/>
                <a:cs typeface="Arial" panose="020B0604020202020204" pitchFamily="34" charset="0"/>
              </a:rPr>
              <a:t> </a:t>
            </a:r>
            <a:r>
              <a:rPr lang="en-CA" sz="32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ᑲᑎᒪᓂᖓ</a:t>
            </a:r>
            <a:endParaRPr lang="en-CA"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Subtitle 2"/>
          <p:cNvSpPr>
            <a:spLocks noGrp="1"/>
          </p:cNvSpPr>
          <p:nvPr>
            <p:ph type="subTitle" idx="1"/>
          </p:nvPr>
        </p:nvSpPr>
        <p:spPr>
          <a:xfrm>
            <a:off x="179512" y="4653136"/>
            <a:ext cx="6400800" cy="1752600"/>
          </a:xfrm>
        </p:spPr>
        <p:txBody>
          <a:bodyPr>
            <a:normAutofit fontScale="92500" lnSpcReduction="10000"/>
          </a:bodyPr>
          <a:lstStyle/>
          <a:p>
            <a:pPr algn="l">
              <a:lnSpc>
                <a:spcPct val="107000"/>
              </a:lnSpc>
              <a:spcAft>
                <a:spcPts val="800"/>
              </a:spcAft>
            </a:pPr>
            <a:r>
              <a:rPr lang="en-CA" sz="35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ᐃᒥᕐᒧᑦ</a:t>
            </a:r>
            <a:r>
              <a:rPr lang="en-CA" sz="3500" dirty="0">
                <a:solidFill>
                  <a:schemeClr val="bg1"/>
                </a:solidFill>
                <a:effectLst/>
                <a:latin typeface="Arial" panose="020B0604020202020204" pitchFamily="34" charset="0"/>
                <a:ea typeface="Euphemia" panose="020B0503040102020104" pitchFamily="34" charset="0"/>
                <a:cs typeface="Arial" panose="020B0604020202020204" pitchFamily="34" charset="0"/>
              </a:rPr>
              <a:t> </a:t>
            </a:r>
            <a:r>
              <a:rPr lang="en-CA" sz="35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ᓚᐃᓴᖓᓐᓄ</a:t>
            </a:r>
            <a:r>
              <a:rPr lang="en-CA" sz="3500" dirty="0">
                <a:solidFill>
                  <a:schemeClr val="bg1"/>
                </a:solidFill>
                <a:effectLst/>
                <a:latin typeface="Arial" panose="020B0604020202020204" pitchFamily="34" charset="0"/>
                <a:ea typeface="Euphemia" panose="020B0503040102020104" pitchFamily="34" charset="0"/>
                <a:cs typeface="Arial" panose="020B0604020202020204" pitchFamily="34" charset="0"/>
              </a:rPr>
              <a:t> </a:t>
            </a:r>
            <a:r>
              <a:rPr lang="en-CA" sz="35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ᐋᖅᑭᒋᐊᕈᑦ</a:t>
            </a:r>
            <a:endParaRPr lang="en-CA" sz="3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a:r>
              <a:rPr lang="en-CA" sz="32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ᑲᖏᖅᖠᓂᖅ</a:t>
            </a:r>
            <a:r>
              <a:rPr lang="en-CA" sz="3200" dirty="0">
                <a:solidFill>
                  <a:schemeClr val="bg1"/>
                </a:solidFill>
                <a:effectLst/>
                <a:latin typeface="Arial" panose="020B0604020202020204" pitchFamily="34" charset="0"/>
                <a:ea typeface="Euphemia" panose="020B0503040102020104" pitchFamily="34" charset="0"/>
                <a:cs typeface="Arial" panose="020B0604020202020204" pitchFamily="34" charset="0"/>
              </a:rPr>
              <a:t> </a:t>
            </a:r>
            <a:r>
              <a:rPr lang="en-US" dirty="0">
                <a:solidFill>
                  <a:schemeClr val="bg1"/>
                </a:solidFill>
                <a:latin typeface="Arial" pitchFamily="34" charset="0"/>
                <a:cs typeface="Arial" pitchFamily="34" charset="0"/>
              </a:rPr>
              <a:t>3AM-GRA-1624</a:t>
            </a:r>
          </a:p>
          <a:p>
            <a:pPr algn="l">
              <a:lnSpc>
                <a:spcPct val="107000"/>
              </a:lnSpc>
              <a:spcAft>
                <a:spcPts val="800"/>
              </a:spcAft>
            </a:pPr>
            <a:r>
              <a:rPr lang="en-CA"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ᕕᕗᐊᕆ</a:t>
            </a:r>
            <a:r>
              <a:rPr lang="en-CA" dirty="0">
                <a:solidFill>
                  <a:schemeClr val="bg1"/>
                </a:solidFill>
                <a:effectLst/>
                <a:latin typeface="Arial" panose="020B0604020202020204" pitchFamily="34" charset="0"/>
                <a:ea typeface="Euphemia" panose="020B0503040102020104" pitchFamily="34" charset="0"/>
                <a:cs typeface="Arial" panose="020B0604020202020204" pitchFamily="34" charset="0"/>
              </a:rPr>
              <a:t> 18, 2021</a:t>
            </a:r>
            <a:endParaRPr lang="en-CA"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861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1B2633-48C7-4624-BD86-9C910C4868FA}"/>
              </a:ext>
            </a:extLst>
          </p:cNvPr>
          <p:cNvSpPr>
            <a:spLocks noGrp="1"/>
          </p:cNvSpPr>
          <p:nvPr>
            <p:ph type="title"/>
          </p:nvPr>
        </p:nvSpPr>
        <p:spPr>
          <a:xfrm>
            <a:off x="457200" y="274638"/>
            <a:ext cx="8229600" cy="1570186"/>
          </a:xfrm>
        </p:spPr>
        <p:txBody>
          <a:bodyPr>
            <a:normAutofit fontScale="90000"/>
          </a:bodyPr>
          <a:lstStyle/>
          <a:p>
            <a:r>
              <a:rPr lang="en-CA" sz="40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ᐃᒥᖅ</a:t>
            </a:r>
            <a:r>
              <a:rPr lang="en-CA" sz="40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40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ᓈᒻᒪᓈᖅᓯᒪᔭᕆᐊᖃᕐᓂᖓᓄᑦ</a:t>
            </a:r>
            <a:r>
              <a:rPr lang="en-CA" sz="40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40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ᖃᐅᔨᓴᖅᑕᐅᖁᔨᔾᔪᑎ</a:t>
            </a:r>
            <a:r>
              <a:rPr lang="en-CA" sz="40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br>
              <a:rPr lang="en-CA" b="1" dirty="0">
                <a:solidFill>
                  <a:schemeClr val="accent6">
                    <a:lumMod val="75000"/>
                  </a:schemeClr>
                </a:solidFill>
                <a:latin typeface="Arial" pitchFamily="34" charset="0"/>
                <a:cs typeface="Arial" pitchFamily="34" charset="0"/>
              </a:rPr>
            </a:br>
            <a:r>
              <a:rPr lang="en-CA" sz="1600" b="1" dirty="0">
                <a:effectLst/>
                <a:latin typeface="Arial" panose="020B0604020202020204" pitchFamily="34" charset="0"/>
                <a:ea typeface="Euphemia" panose="020B0503040102020104" pitchFamily="34" charset="0"/>
                <a:cs typeface="Arial" panose="020B0604020202020204" pitchFamily="34" charset="0"/>
              </a:rPr>
              <a:t>(</a:t>
            </a:r>
            <a:r>
              <a:rPr lang="en-CA" sz="1600" b="1" dirty="0" err="1">
                <a:effectLst/>
                <a:latin typeface="Arial" panose="020B0604020202020204" pitchFamily="34" charset="0"/>
                <a:ea typeface="Euphemia" panose="020B0503040102020104" pitchFamily="34" charset="0"/>
                <a:cs typeface="Arial" panose="020B0604020202020204" pitchFamily="34" charset="0"/>
              </a:rPr>
              <a:t>ᒎᑐ</a:t>
            </a:r>
            <a:r>
              <a:rPr lang="en-CA" sz="1600" b="1" dirty="0">
                <a:effectLst/>
                <a:latin typeface="Arial" panose="020B0604020202020204" pitchFamily="34" charset="0"/>
                <a:ea typeface="Euphemia" panose="020B0503040102020104" pitchFamily="34" charset="0"/>
                <a:cs typeface="Arial" panose="020B0604020202020204" pitchFamily="34" charset="0"/>
              </a:rPr>
              <a:t> </a:t>
            </a:r>
            <a:r>
              <a:rPr lang="en-CA" sz="1600" b="1" dirty="0" err="1">
                <a:effectLst/>
                <a:latin typeface="Arial" panose="020B0604020202020204" pitchFamily="34" charset="0"/>
                <a:ea typeface="Euphemia" panose="020B0503040102020104" pitchFamily="34" charset="0"/>
                <a:cs typeface="Arial" panose="020B0604020202020204" pitchFamily="34" charset="0"/>
              </a:rPr>
              <a:t>ᐱᓕᕆᖃᑎᒌᖏᓪᓗ</a:t>
            </a:r>
            <a:r>
              <a:rPr lang="en-CA" sz="1600" b="1" dirty="0">
                <a:effectLst/>
                <a:latin typeface="Arial" panose="020B0604020202020204" pitchFamily="34" charset="0"/>
                <a:ea typeface="Euphemia" panose="020B0503040102020104" pitchFamily="34" charset="0"/>
                <a:cs typeface="Arial" panose="020B0604020202020204" pitchFamily="34" charset="0"/>
              </a:rPr>
              <a:t>, 2016)</a:t>
            </a:r>
            <a:br>
              <a:rPr lang="en-CA" sz="1600" dirty="0">
                <a:latin typeface="Arial" panose="020B0604020202020204" pitchFamily="34" charset="0"/>
              </a:rPr>
            </a:br>
            <a:endParaRPr lang="en-CA" sz="1600" dirty="0"/>
          </a:p>
        </p:txBody>
      </p:sp>
      <p:sp>
        <p:nvSpPr>
          <p:cNvPr id="4" name="Content Placeholder 3">
            <a:extLst>
              <a:ext uri="{FF2B5EF4-FFF2-40B4-BE49-F238E27FC236}">
                <a16:creationId xmlns:a16="http://schemas.microsoft.com/office/drawing/2014/main" id="{3E7F1A57-F88B-4F25-AC78-4515D8F576F6}"/>
              </a:ext>
            </a:extLst>
          </p:cNvPr>
          <p:cNvSpPr>
            <a:spLocks noGrp="1"/>
          </p:cNvSpPr>
          <p:nvPr>
            <p:ph idx="1"/>
          </p:nvPr>
        </p:nvSpPr>
        <p:spPr>
          <a:xfrm>
            <a:off x="457200" y="1844824"/>
            <a:ext cx="8229600" cy="4281339"/>
          </a:xfrm>
        </p:spPr>
        <p:txBody>
          <a:bodyPr>
            <a:normAutofit lnSpcReduction="10000"/>
          </a:bodyPr>
          <a:lstStyle/>
          <a:p>
            <a:pPr marL="742950" lvl="1" indent="-285750">
              <a:lnSpc>
                <a:spcPct val="107000"/>
              </a:lnSpc>
              <a:spcAft>
                <a:spcPts val="800"/>
              </a:spcAft>
              <a:buFont typeface="Arial" panose="020B0604020202020204" pitchFamily="34" charset="0"/>
              <a:buChar char="•"/>
              <a:tabLst>
                <a:tab pos="9144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ᐃᒥᖅᑕᖅᑎᓪᓗᒋᑦ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ᑭᓪᓕᖃᖅᑎᑕᐅᔪᖅ</a:t>
            </a:r>
            <a:r>
              <a:rPr lang="en-CA" sz="1600" dirty="0">
                <a:effectLst/>
                <a:latin typeface="Euphemia" panose="020B0503040102020104" pitchFamily="34" charset="0"/>
                <a:ea typeface="Euphemia" panose="020B0503040102020104" pitchFamily="34" charset="0"/>
                <a:cs typeface="Euphemia" panose="020B0503040102020104" pitchFamily="34" charset="0"/>
              </a:rPr>
              <a:t> 10%ᒥᑦ </a:t>
            </a:r>
            <a:r>
              <a:rPr lang="en-CA" sz="1600" dirty="0" err="1">
                <a:effectLst/>
                <a:latin typeface="Euphemia" panose="020B0503040102020104" pitchFamily="34" charset="0"/>
                <a:ea typeface="Euphemia" panose="020B0503040102020104" pitchFamily="34" charset="0"/>
                <a:cs typeface="Euphemia" panose="020B0503040102020104" pitchFamily="34" charset="0"/>
              </a:rPr>
              <a:t>ᑲᑎᓪᓗᒍ</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ᐊᕐᕌᒍᑕᒫᖅ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ᐃᒻᒪᒍᓐᓇᕐᓂᕆᔭᖓᓐᓂᒃ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ᐃᖃᓗᒑᕐᔪᒻᒥᑦ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ᑕᒪᓐᓇ</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ᐊᑑᑎᖃᑦᑕᖅᑐᖅ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ᑕᑕᓗᐊᕈᑎᓚᐅᖅᑎᓪᓗᒍ</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Arial" panose="020B0604020202020204" pitchFamily="34" charset="0"/>
              <a:buChar char="•"/>
              <a:tabLst>
                <a:tab pos="13716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ᒥᓪᓗᐊᖅᑎᑦᑎᓂᕆᕙᑦᑕᖓᓐᓂᒃ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ᐃᖏᕐᕋᑦᑎᐊᕈᑕᐅᖃᑦᑕᖅᑐᖅ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ᓈᒻᒪᑦᑎᖅᓯᒪᓂᖓ</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ᒪᓕᓪᓗᒍ</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Arial" panose="020B0604020202020204" pitchFamily="34" charset="0"/>
              <a:buChar char="•"/>
              <a:tabLst>
                <a:tab pos="13716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ᑕᓯᕐᒥᑦ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ᐃᒥᖓ</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ᒥᑭᓪᓕᕚᓪᓕᖅᑎᑕᐅᓪᓗᓂ</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ᐊᑦᑎᓂᖅᓴᒥᑦ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ᐊᖅᑯᒑᕐᔪᒃ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ᑕᓯᖓᓂᒃ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ᒥᓪᓗᐊᖅᑎᑦᑎᓐᓇᐅᑉ</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ᐅᓪᓗᖏᑦ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ᐊᓂᒍᖅᑎᓪᓗᒍ</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Arial" panose="020B0604020202020204" pitchFamily="34" charset="0"/>
              <a:buChar char="•"/>
              <a:tabLst>
                <a:tab pos="13716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ᑕᒪᓐᓇ</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ᐱᕕᖃᖅᑎᑦᑎᒍᑕᐅᓪᓗᓂ</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ᐅᐱᕐᖔᒃᑯᑦ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ᐊᐅᐸᓪᓕᐊᓕᖅᑎᓪᓗᒍ</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ᑕᕝᕙᓂ</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ᐃᖃᓗᒑᕐᔪᒃ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ᐃᒪᖓᓂᒃ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ᖃᐅᔨᓴᕈᑎᒥᑦ</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Arial" panose="020B0604020202020204" pitchFamily="34" charset="0"/>
              <a:buChar char="•"/>
              <a:tabLst>
                <a:tab pos="13716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ᐃᒥᖅᑕᕐᕕᐅᓂᖓᑕ</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ᑭᓪᓕᖃᖅᑎᑕᐅᖁᔭᐅᓂᖓ</a:t>
            </a:r>
            <a:r>
              <a:rPr lang="en-CA" sz="1600" dirty="0">
                <a:effectLst/>
                <a:latin typeface="Euphemia" panose="020B0503040102020104" pitchFamily="34" charset="0"/>
                <a:ea typeface="Euphemia" panose="020B0503040102020104" pitchFamily="34" charset="0"/>
                <a:cs typeface="Euphemia" panose="020B0503040102020104" pitchFamily="34" charset="0"/>
              </a:rPr>
              <a:t>: 0.202 </a:t>
            </a:r>
            <a:r>
              <a:rPr lang="en-CA" sz="1600" dirty="0" err="1">
                <a:effectLst/>
                <a:latin typeface="Euphemia" panose="020B0503040102020104" pitchFamily="34" charset="0"/>
                <a:ea typeface="Euphemia" panose="020B0503040102020104" pitchFamily="34" charset="0"/>
                <a:cs typeface="Euphemia" panose="020B0503040102020104" pitchFamily="34" charset="0"/>
              </a:rPr>
              <a:t>ᒦᑕ</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ᐱᖓᓱᐊᖅᑎᓪᓗᒍ</a:t>
            </a:r>
            <a:r>
              <a:rPr lang="en-CA" sz="1600" dirty="0">
                <a:effectLst/>
                <a:latin typeface="Euphemia" panose="020B0503040102020104" pitchFamily="34" charset="0"/>
                <a:ea typeface="Euphemia" panose="020B0503040102020104" pitchFamily="34" charset="0"/>
                <a:cs typeface="Euphemia" panose="020B0503040102020104" pitchFamily="34" charset="0"/>
              </a:rPr>
              <a:t>/s (17,452.8 </a:t>
            </a:r>
            <a:r>
              <a:rPr lang="en-CA" sz="1600" dirty="0" err="1">
                <a:effectLst/>
                <a:latin typeface="Euphemia" panose="020B0503040102020104" pitchFamily="34" charset="0"/>
                <a:ea typeface="Euphemia" panose="020B0503040102020104" pitchFamily="34" charset="0"/>
                <a:cs typeface="Euphemia" panose="020B0503040102020104" pitchFamily="34" charset="0"/>
              </a:rPr>
              <a:t>ᒦᑕ</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ᐱᖓᓱᐊᖅᑎᓪᓗᒍ</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ᐱᔭᐅᓗᓂ</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ᖁᐊᕋᓱᓐᓂᖓᓂᑦ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ᐅᕙᓗ</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ᑕᓯᖅ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ᐃᒻᒪᑦᑕᐅᓯᒪᓕᖅᑎᓪᓗᒍ</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ᓈᒻᒪᑦᑐᒥᑦ</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ᖃᐅᔨᓴᖅᐸᓪᓕᐊᓂᖅ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ᐃᒥᖓᑕ</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ᖃᓄᐃᓕᖓᓕᕐᓂᕆᔭᖓᓐᓂᒃ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ᐊᑦᑎᓂᖅᓴᒥᑦ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ᐊᖅᑯᒑᕐᔪᒃ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ᑕᓯᖓᓂᒃ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ᓂᐱᓴᐅᑉ</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ᑕᓯᖓᓂᒃ</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091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07000"/>
              </a:lnSpc>
              <a:spcAft>
                <a:spcPts val="800"/>
              </a:spcAft>
            </a:pPr>
            <a:r>
              <a:rPr lang="en-CA" sz="40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ᐊᓯᔾᔨᖁᔭᐅᓯᒪᔪᑦ</a:t>
            </a:r>
            <a:r>
              <a:rPr lang="en-CA" sz="40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40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ᐃᒥᕐᒧᑦ</a:t>
            </a:r>
            <a:r>
              <a:rPr lang="en-CA" sz="40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40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ᓚᐃᓴᖓᓐᓂᒃ</a:t>
            </a:r>
            <a:endParaRPr lang="en-CA" sz="4000" dirty="0">
              <a:solidFill>
                <a:srgbClr val="D8491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1746753592"/>
              </p:ext>
            </p:extLst>
          </p:nvPr>
        </p:nvGraphicFramePr>
        <p:xfrm>
          <a:off x="503548" y="1196752"/>
          <a:ext cx="8136904" cy="4762895"/>
        </p:xfrm>
        <a:graphic>
          <a:graphicData uri="http://schemas.openxmlformats.org/drawingml/2006/table">
            <a:tbl>
              <a:tblPr firstRow="1" bandRow="1">
                <a:tableStyleId>{68D230F3-CF80-4859-8CE7-A43EE81993B5}</a:tableStyleId>
              </a:tblPr>
              <a:tblGrid>
                <a:gridCol w="4140460">
                  <a:extLst>
                    <a:ext uri="{9D8B030D-6E8A-4147-A177-3AD203B41FA5}">
                      <a16:colId xmlns:a16="http://schemas.microsoft.com/office/drawing/2014/main" val="3065526445"/>
                    </a:ext>
                  </a:extLst>
                </a:gridCol>
                <a:gridCol w="3996444">
                  <a:extLst>
                    <a:ext uri="{9D8B030D-6E8A-4147-A177-3AD203B41FA5}">
                      <a16:colId xmlns:a16="http://schemas.microsoft.com/office/drawing/2014/main" val="4056868445"/>
                    </a:ext>
                  </a:extLst>
                </a:gridCol>
              </a:tblGrid>
              <a:tr h="373775">
                <a:tc>
                  <a:txBody>
                    <a:bodyPr/>
                    <a:lstStyle/>
                    <a:p>
                      <a:r>
                        <a:rPr lang="en-CA" sz="1800" b="1" kern="1200" dirty="0" err="1">
                          <a:solidFill>
                            <a:schemeClr val="tx1"/>
                          </a:solidFill>
                          <a:effectLst/>
                          <a:latin typeface="+mn-lt"/>
                          <a:ea typeface="+mn-ea"/>
                          <a:cs typeface="+mn-cs"/>
                        </a:rPr>
                        <a:t>ᐊᓯᔾᔨᖁᔭᐅᔪᖅ</a:t>
                      </a:r>
                      <a:endParaRPr lang="en-C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1800" b="1" kern="1200" dirty="0" err="1">
                          <a:solidFill>
                            <a:schemeClr val="tx1"/>
                          </a:solidFill>
                          <a:effectLst/>
                          <a:latin typeface="+mn-lt"/>
                          <a:ea typeface="+mn-ea"/>
                          <a:cs typeface="+mn-cs"/>
                        </a:rPr>
                        <a:t>ᐱᔾᔪᑕᐅᔪᖅ</a:t>
                      </a:r>
                      <a:endParaRPr lang="en-CA"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818534">
                <a:tc>
                  <a:txBody>
                    <a:bodyPr/>
                    <a:lstStyle/>
                    <a:p>
                      <a:r>
                        <a:rPr lang="en-CA" sz="1800" kern="1200" dirty="0" err="1">
                          <a:solidFill>
                            <a:schemeClr val="tx1"/>
                          </a:solidFill>
                          <a:effectLst/>
                          <a:latin typeface="+mn-lt"/>
                          <a:ea typeface="+mn-ea"/>
                          <a:cs typeface="+mn-cs"/>
                        </a:rPr>
                        <a:t>ᓅᑦᑕᐅᓗᓂ</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ᐃᒥᖅᑕᕐᕕᐅᖃᑦᑕᖅᑐᖅ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ᐊᑦᑎᓂᖅᓴᒧᑦ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ᐊᖅᑯᒑᕐᔪᒃ</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ᑕᓯᖓᓄᑦ</a:t>
                      </a:r>
                      <a:endParaRPr lang="en-CA" sz="18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r>
                        <a:rPr lang="en-CA" sz="1800" kern="1200" dirty="0" err="1">
                          <a:solidFill>
                            <a:schemeClr val="tx1"/>
                          </a:solidFill>
                          <a:effectLst/>
                          <a:latin typeface="+mn-lt"/>
                          <a:ea typeface="+mn-ea"/>
                          <a:cs typeface="+mn-cs"/>
                        </a:rPr>
                        <a:t>ᑰᓐᓂᖓ</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ᓱᕐᕋᖏᑦᑐᖅ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ᐃᖃᓗᒑᕐᔪᐃᑦ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ᑰᖓᓂᒃ</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ᑕᒪᓐᓇ</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ᒥᓪᓗᐊᖅᑎᑦᑎᕕᐅᔪᓐᓇᕐᓂᖓᓂᒃ</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ᐊᖏᓪᓕᒋᐊᖅᑎᑦᑎᔪᓐᓇᖅᑐᖅ</a:t>
                      </a:r>
                      <a:r>
                        <a:rPr lang="en-CA" sz="1800" kern="1200" dirty="0">
                          <a:solidFill>
                            <a:schemeClr val="tx1"/>
                          </a:solidFill>
                          <a:effectLst/>
                          <a:latin typeface="+mn-lt"/>
                          <a:ea typeface="+mn-ea"/>
                          <a:cs typeface="+mn-cs"/>
                        </a:rPr>
                        <a:t>.</a:t>
                      </a:r>
                      <a:endParaRPr lang="en-CA"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065562"/>
                  </a:ext>
                </a:extLst>
              </a:tr>
              <a:tr h="2291895">
                <a:tc>
                  <a:txBody>
                    <a:bodyPr/>
                    <a:lstStyle/>
                    <a:p>
                      <a:r>
                        <a:rPr lang="en-CA" sz="1800" kern="1200" dirty="0" err="1">
                          <a:solidFill>
                            <a:schemeClr val="tx1"/>
                          </a:solidFill>
                          <a:effectLst/>
                          <a:latin typeface="+mn-lt"/>
                          <a:ea typeface="+mn-ea"/>
                          <a:cs typeface="+mn-cs"/>
                        </a:rPr>
                        <a:t>ᐊᖏᓪᓕᒋᐊᖅᑕᐅᓗᓂ</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ᐅᓪᓗᑕᒫᖅ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ᒥᓪᓗᐊᖅᑎᑦᑎᓂᐅᖃᑦᑕᖅᑐᖅ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ᐃᒻᒪᓐᓇᑎᒋᐅᒻᒪᑦ</a:t>
                      </a:r>
                      <a:r>
                        <a:rPr lang="en-CA" sz="1800" kern="1200" dirty="0">
                          <a:solidFill>
                            <a:schemeClr val="tx1"/>
                          </a:solidFill>
                          <a:effectLst/>
                          <a:latin typeface="+mn-lt"/>
                          <a:ea typeface="+mn-ea"/>
                          <a:cs typeface="+mn-cs"/>
                        </a:rPr>
                        <a:t> 3,485 </a:t>
                      </a:r>
                      <a:r>
                        <a:rPr lang="en-CA" sz="1800" kern="1200" dirty="0" err="1">
                          <a:solidFill>
                            <a:schemeClr val="tx1"/>
                          </a:solidFill>
                          <a:effectLst/>
                          <a:latin typeface="+mn-lt"/>
                          <a:ea typeface="+mn-ea"/>
                          <a:cs typeface="+mn-cs"/>
                        </a:rPr>
                        <a:t>ᒦᑕ</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ᐱᖓᓱᐃᖅᓱᕐᓗᒍ</a:t>
                      </a:r>
                      <a:r>
                        <a:rPr lang="en-CA" sz="1800" kern="1200" dirty="0">
                          <a:solidFill>
                            <a:schemeClr val="tx1"/>
                          </a:solidFill>
                          <a:effectLst/>
                          <a:latin typeface="+mn-lt"/>
                          <a:ea typeface="+mn-ea"/>
                          <a:cs typeface="+mn-cs"/>
                        </a:rPr>
                        <a:t>/</a:t>
                      </a:r>
                      <a:r>
                        <a:rPr lang="en-CA" sz="1800" kern="1200" dirty="0" err="1">
                          <a:solidFill>
                            <a:schemeClr val="tx1"/>
                          </a:solidFill>
                          <a:effectLst/>
                          <a:latin typeface="+mn-lt"/>
                          <a:ea typeface="+mn-ea"/>
                          <a:cs typeface="+mn-cs"/>
                        </a:rPr>
                        <a:t>ᐅᓪᓗᖅ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ᐃᒻᒪᓐᓇᑎᒋᐅᖔᓕᕐᓗᓂ</a:t>
                      </a:r>
                      <a:r>
                        <a:rPr lang="en-CA" sz="1800" kern="1200" dirty="0">
                          <a:solidFill>
                            <a:schemeClr val="tx1"/>
                          </a:solidFill>
                          <a:effectLst/>
                          <a:latin typeface="+mn-lt"/>
                          <a:ea typeface="+mn-ea"/>
                          <a:cs typeface="+mn-cs"/>
                        </a:rPr>
                        <a:t> 10,000 </a:t>
                      </a:r>
                      <a:r>
                        <a:rPr lang="en-CA" sz="1800" kern="1200" dirty="0" err="1">
                          <a:solidFill>
                            <a:schemeClr val="tx1"/>
                          </a:solidFill>
                          <a:effectLst/>
                          <a:latin typeface="+mn-lt"/>
                          <a:ea typeface="+mn-ea"/>
                          <a:cs typeface="+mn-cs"/>
                        </a:rPr>
                        <a:t>ᒦᑕ</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ᐱᖓᓱᐃᖅᓱᕐᓗᒍ</a:t>
                      </a:r>
                      <a:r>
                        <a:rPr lang="en-CA" sz="1800" kern="1200" dirty="0">
                          <a:solidFill>
                            <a:schemeClr val="tx1"/>
                          </a:solidFill>
                          <a:effectLst/>
                          <a:latin typeface="+mn-lt"/>
                          <a:ea typeface="+mn-ea"/>
                          <a:cs typeface="+mn-cs"/>
                        </a:rPr>
                        <a:t>/</a:t>
                      </a:r>
                      <a:r>
                        <a:rPr lang="en-CA" sz="1800" kern="1200" dirty="0" err="1">
                          <a:solidFill>
                            <a:schemeClr val="tx1"/>
                          </a:solidFill>
                          <a:effectLst/>
                          <a:latin typeface="+mn-lt"/>
                          <a:ea typeface="+mn-ea"/>
                          <a:cs typeface="+mn-cs"/>
                        </a:rPr>
                        <a:t>ᐅᓪᓗᖅ</a:t>
                      </a:r>
                      <a:r>
                        <a:rPr lang="en-CA" sz="1800" kern="1200" dirty="0">
                          <a:solidFill>
                            <a:schemeClr val="tx1"/>
                          </a:solidFill>
                          <a:effectLst/>
                          <a:latin typeface="+mn-lt"/>
                          <a:ea typeface="+mn-ea"/>
                          <a:cs typeface="+mn-cs"/>
                        </a:rPr>
                        <a:t> </a:t>
                      </a:r>
                      <a:endParaRPr lang="en-CA" dirty="0"/>
                    </a:p>
                  </a:txBody>
                  <a:tcPr>
                    <a:lnL w="12700" cap="flat" cmpd="sng" algn="ctr">
                      <a:solidFill>
                        <a:schemeClr val="tx1"/>
                      </a:solidFill>
                      <a:prstDash val="solid"/>
                      <a:round/>
                      <a:headEnd type="none" w="med" len="med"/>
                      <a:tailEnd type="none" w="med" len="med"/>
                    </a:lnL>
                  </a:tcPr>
                </a:tc>
                <a:tc>
                  <a:txBody>
                    <a:bodyPr/>
                    <a:lstStyle/>
                    <a:p>
                      <a:r>
                        <a:rPr lang="en-CA" sz="1800" kern="1200" dirty="0" err="1">
                          <a:solidFill>
                            <a:schemeClr val="tx1"/>
                          </a:solidFill>
                          <a:effectLst/>
                          <a:latin typeface="+mn-lt"/>
                          <a:ea typeface="+mn-ea"/>
                          <a:cs typeface="+mn-cs"/>
                        </a:rPr>
                        <a:t>ᐃᒥᐅᑉ</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ᐊᖏᓂᖓᑕ</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ᖃᓄᐃᓕᖓᓂᖓ</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ᖃᐅᔨᓴᖅᑕᐅᕙᓪᓕᐊᓂᖓ</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ᓇᓗᓇᐃᖅᓯᓯᒪᔪᖅ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ᐅᓪᓗᑕᒫᖅ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ᐊᖏᓛᖑᔪᓐᓇᖅᑐᖅ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ᑎᑭᖅᑲᔪᖅ</a:t>
                      </a:r>
                      <a:r>
                        <a:rPr lang="en-CA" sz="1800" kern="1200" dirty="0">
                          <a:solidFill>
                            <a:schemeClr val="tx1"/>
                          </a:solidFill>
                          <a:effectLst/>
                          <a:latin typeface="+mn-lt"/>
                          <a:ea typeface="+mn-ea"/>
                          <a:cs typeface="+mn-cs"/>
                        </a:rPr>
                        <a:t> 17,452 </a:t>
                      </a:r>
                      <a:r>
                        <a:rPr lang="en-CA" sz="1800" kern="1200" dirty="0" err="1">
                          <a:solidFill>
                            <a:schemeClr val="tx1"/>
                          </a:solidFill>
                          <a:effectLst/>
                          <a:latin typeface="+mn-lt"/>
                          <a:ea typeface="+mn-ea"/>
                          <a:cs typeface="+mn-cs"/>
                        </a:rPr>
                        <a:t>ᒦᑕ</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ᐱᖓᓱᐃᖅᓱᕐᓗᒍ</a:t>
                      </a:r>
                      <a:r>
                        <a:rPr lang="en-CA" sz="1800" kern="1200" dirty="0">
                          <a:solidFill>
                            <a:schemeClr val="tx1"/>
                          </a:solidFill>
                          <a:effectLst/>
                          <a:latin typeface="+mn-lt"/>
                          <a:ea typeface="+mn-ea"/>
                          <a:cs typeface="+mn-cs"/>
                        </a:rPr>
                        <a:t>/</a:t>
                      </a:r>
                      <a:r>
                        <a:rPr lang="en-CA" sz="1800" kern="1200" dirty="0" err="1">
                          <a:solidFill>
                            <a:schemeClr val="tx1"/>
                          </a:solidFill>
                          <a:effectLst/>
                          <a:latin typeface="+mn-lt"/>
                          <a:ea typeface="+mn-ea"/>
                          <a:cs typeface="+mn-cs"/>
                        </a:rPr>
                        <a:t>ᐅᓪᓗᖅ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ᑖᓐᓇ</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ᑲᔪᓯᑦᑎᐊᕈᓐᓇᖅᑐᖅ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ᐊᒻᒪᓗ</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ᐊᑖᓂ</a:t>
                      </a:r>
                      <a:r>
                        <a:rPr lang="en-CA" sz="1800" kern="1200" dirty="0">
                          <a:solidFill>
                            <a:schemeClr val="tx1"/>
                          </a:solidFill>
                          <a:effectLst/>
                          <a:latin typeface="+mn-lt"/>
                          <a:ea typeface="+mn-ea"/>
                          <a:cs typeface="+mn-cs"/>
                        </a:rPr>
                        <a:t> 10% </a:t>
                      </a:r>
                      <a:r>
                        <a:rPr lang="en-CA" sz="1800" kern="1200" dirty="0" err="1">
                          <a:solidFill>
                            <a:schemeClr val="tx1"/>
                          </a:solidFill>
                          <a:effectLst/>
                          <a:latin typeface="+mn-lt"/>
                          <a:ea typeface="+mn-ea"/>
                          <a:cs typeface="+mn-cs"/>
                        </a:rPr>
                        <a:t>ᐊᕐᕌᒍᑕᒫᖅ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ᑰᖃᑦᑕᖅᑐᖅ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ᐃᖃᓗᒑᕐᔫᑉ</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ᑰᖓᓄᑦ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ᑖᓐᓇ</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ᓈᒻᒪᒃᑐᒥᒃ</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ᐱᕕᐅᔪᓐᓇᖅᑐᖅ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ᐃᓚᒋᐊᕈᑎᔅᓴᖓᓐᓂᒃ</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ᑕᓯᐅᑉ</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ᐃᒪᖓᓄᑦ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ᓂᐱᓴᒧᑦ</a:t>
                      </a:r>
                      <a:r>
                        <a:rPr lang="en-CA" sz="1800" kern="1200" dirty="0">
                          <a:solidFill>
                            <a:schemeClr val="tx1"/>
                          </a:solidFill>
                          <a:effectLst/>
                          <a:latin typeface="+mn-lt"/>
                          <a:ea typeface="+mn-ea"/>
                          <a:cs typeface="+mn-cs"/>
                        </a:rPr>
                        <a:t>.</a:t>
                      </a:r>
                      <a:endParaRPr lang="en-CA"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8017197"/>
                  </a:ext>
                </a:extLst>
              </a:tr>
              <a:tr h="899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err="1">
                          <a:solidFill>
                            <a:schemeClr val="tx1"/>
                          </a:solidFill>
                          <a:effectLst/>
                          <a:latin typeface="+mn-lt"/>
                          <a:ea typeface="+mn-ea"/>
                          <a:cs typeface="+mn-cs"/>
                        </a:rPr>
                        <a:t>ᐲᖅᑕᐅᓂᖓ</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ᑕᖅᑮᑦ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ᐱᖓᔪᐊᓐᓂᒃ</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ᐅᓂᒃᑳᓕᐅᕆᐊᖃᕐᓂᖅ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ᒫᓐᓇ</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ᐊᑐᖅᑕᐅᔪᒥᑦ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ᐃᒥᕐᒧᑦ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ᓚᐃᓴᒥᑦ</a:t>
                      </a:r>
                      <a:endParaRPr lang="en-CA" sz="1800" dirty="0">
                        <a:solidFill>
                          <a:srgbClr val="000000"/>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CA" sz="1800" kern="1200" dirty="0" err="1">
                          <a:solidFill>
                            <a:schemeClr val="tx1"/>
                          </a:solidFill>
                          <a:effectLst/>
                          <a:latin typeface="+mn-lt"/>
                          <a:ea typeface="+mn-ea"/>
                          <a:cs typeface="+mn-cs"/>
                        </a:rPr>
                        <a:t>ᐱᔭᕆᐊᖃᙱᑦᑐᖅ</a:t>
                      </a:r>
                      <a:r>
                        <a:rPr lang="en-CA" sz="1800" kern="1200" dirty="0">
                          <a:solidFill>
                            <a:schemeClr val="tx1"/>
                          </a:solidFill>
                          <a:effectLst/>
                          <a:latin typeface="+mn-lt"/>
                          <a:ea typeface="+mn-ea"/>
                          <a:cs typeface="+mn-cs"/>
                        </a:rPr>
                        <a:t>.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93051"/>
                  </a:ext>
                </a:extLst>
              </a:tr>
            </a:tbl>
          </a:graphicData>
        </a:graphic>
      </p:graphicFrame>
    </p:spTree>
    <p:extLst>
      <p:ext uri="{BB962C8B-B14F-4D97-AF65-F5344CB8AC3E}">
        <p14:creationId xmlns:p14="http://schemas.microsoft.com/office/powerpoint/2010/main" val="148951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B068153-410D-480F-872F-952CEDC098AA}"/>
              </a:ext>
            </a:extLst>
          </p:cNvPr>
          <p:cNvSpPr txBox="1">
            <a:spLocks/>
          </p:cNvSpPr>
          <p:nvPr/>
        </p:nvSpPr>
        <p:spPr>
          <a:xfrm>
            <a:off x="0" y="332656"/>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07000"/>
              </a:lnSpc>
              <a:spcAft>
                <a:spcPts val="800"/>
              </a:spcAft>
            </a:pPr>
            <a:r>
              <a:rPr lang="en-CA" sz="44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ᐊᓯᔾᔨᖁᔭᐅᓯᒪᔪᑦ</a:t>
            </a:r>
            <a:r>
              <a:rPr lang="en-CA" sz="44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44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ᐃᒥᕐᒧᑦ</a:t>
            </a:r>
            <a:r>
              <a:rPr lang="en-CA" sz="44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44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ᓚᐃᓴᖓᓐᓂᒃ</a:t>
            </a:r>
            <a:endParaRPr lang="en-CA" sz="4400" dirty="0">
              <a:solidFill>
                <a:srgbClr val="D8491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5">
            <a:extLst>
              <a:ext uri="{FF2B5EF4-FFF2-40B4-BE49-F238E27FC236}">
                <a16:creationId xmlns:a16="http://schemas.microsoft.com/office/drawing/2014/main" id="{862B4297-6726-4AD8-B6D3-885F99FEAEC7}"/>
              </a:ext>
            </a:extLst>
          </p:cNvPr>
          <p:cNvGraphicFramePr>
            <a:graphicFrameLocks noGrp="1"/>
          </p:cNvGraphicFramePr>
          <p:nvPr>
            <p:extLst>
              <p:ext uri="{D42A27DB-BD31-4B8C-83A1-F6EECF244321}">
                <p14:modId xmlns:p14="http://schemas.microsoft.com/office/powerpoint/2010/main" val="3957228688"/>
              </p:ext>
            </p:extLst>
          </p:nvPr>
        </p:nvGraphicFramePr>
        <p:xfrm>
          <a:off x="431540" y="1628801"/>
          <a:ext cx="8280920" cy="3598923"/>
        </p:xfrm>
        <a:graphic>
          <a:graphicData uri="http://schemas.openxmlformats.org/drawingml/2006/table">
            <a:tbl>
              <a:tblPr firstRow="1" bandRow="1">
                <a:tableStyleId>{68D230F3-CF80-4859-8CE7-A43EE81993B5}</a:tableStyleId>
              </a:tblPr>
              <a:tblGrid>
                <a:gridCol w="4140460">
                  <a:extLst>
                    <a:ext uri="{9D8B030D-6E8A-4147-A177-3AD203B41FA5}">
                      <a16:colId xmlns:a16="http://schemas.microsoft.com/office/drawing/2014/main" val="3065526445"/>
                    </a:ext>
                  </a:extLst>
                </a:gridCol>
                <a:gridCol w="4140460">
                  <a:extLst>
                    <a:ext uri="{9D8B030D-6E8A-4147-A177-3AD203B41FA5}">
                      <a16:colId xmlns:a16="http://schemas.microsoft.com/office/drawing/2014/main" val="4056868445"/>
                    </a:ext>
                  </a:extLst>
                </a:gridCol>
              </a:tblGrid>
              <a:tr h="390627">
                <a:tc>
                  <a:txBody>
                    <a:bodyPr/>
                    <a:lstStyle/>
                    <a:p>
                      <a:r>
                        <a:rPr lang="en-CA" sz="1800" b="1" kern="1200" dirty="0" err="1">
                          <a:solidFill>
                            <a:schemeClr val="tx1"/>
                          </a:solidFill>
                          <a:effectLst/>
                          <a:latin typeface="+mn-lt"/>
                          <a:ea typeface="+mn-ea"/>
                          <a:cs typeface="+mn-cs"/>
                        </a:rPr>
                        <a:t>ᐊᓯᔾᔨᖁᔭᐅᔪᖅ</a:t>
                      </a:r>
                      <a:endParaRPr lang="en-C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1800" b="1" kern="1200" dirty="0" err="1">
                          <a:solidFill>
                            <a:schemeClr val="tx1"/>
                          </a:solidFill>
                          <a:effectLst/>
                          <a:latin typeface="+mn-lt"/>
                          <a:ea typeface="+mn-ea"/>
                          <a:cs typeface="+mn-cs"/>
                        </a:rPr>
                        <a:t>ᐱᔾᔪᑕᐅᔪᖅ</a:t>
                      </a:r>
                      <a:endParaRPr lang="en-CA"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1409572">
                <a:tc>
                  <a:txBody>
                    <a:bodyPr/>
                    <a:lstStyle/>
                    <a:p>
                      <a:r>
                        <a:rPr lang="en-CA" sz="1800" kern="1200" dirty="0" err="1">
                          <a:solidFill>
                            <a:schemeClr val="tx1"/>
                          </a:solidFill>
                          <a:effectLst/>
                          <a:latin typeface="+mn-lt"/>
                          <a:ea typeface="+mn-ea"/>
                          <a:cs typeface="+mn-cs"/>
                        </a:rPr>
                        <a:t>ᓄᑖᕈᕆᐊᖅᑕᐅᓯᒪᔪᖅ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ᒥᓪᓗᖅᑎᑦᑎᖃᑦᑕᕐᓂᕐᒧᑦ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ᐸᕐᓇᐅᑎᖓᓐᓂᒃ</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ᑐᓂᔭᐅᓂᐊᖅᑐᖅ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ᑕᖅᑮᑦ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ᐱᖓᓲᔪᖅᑐᑦ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ᓈᑉᐸᑕ</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ᐊᒻᒪᓗ</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ᓄᑖᕈᕆᐊᖅᑕᐅᓕᕐᒥᓗᓂ</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ᑭᓯᐊᓂ</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ᐱᔭᕆᐊᖃᖅᐸᑕ</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ᒪᓕᓪᓗᒋᑦ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ᐊᐅᓚᓂᕐᒧᑦ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ᒪᓕᒐᖏᓐᓂᑦ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ᐊᓯᔾᔨᖅᑐᖃᕐᓂᖅᐸᑦ</a:t>
                      </a:r>
                      <a:r>
                        <a:rPr lang="en-CA" sz="1800" kern="1200" dirty="0">
                          <a:solidFill>
                            <a:schemeClr val="tx1"/>
                          </a:solidFill>
                          <a:effectLst/>
                          <a:latin typeface="+mn-lt"/>
                          <a:ea typeface="+mn-ea"/>
                          <a:cs typeface="+mn-cs"/>
                        </a:rPr>
                        <a:t>.</a:t>
                      </a:r>
                      <a:endParaRPr lang="en-CA" dirty="0"/>
                    </a:p>
                  </a:txBody>
                  <a:tcPr>
                    <a:lnL w="12700" cap="flat" cmpd="sng" algn="ctr">
                      <a:solidFill>
                        <a:schemeClr val="tx1"/>
                      </a:solidFill>
                      <a:prstDash val="solid"/>
                      <a:round/>
                      <a:headEnd type="none" w="med" len="med"/>
                      <a:tailEnd type="none" w="med" len="med"/>
                    </a:lnL>
                  </a:tcPr>
                </a:tc>
                <a:tc>
                  <a:txBody>
                    <a:bodyPr/>
                    <a:lstStyle/>
                    <a:p>
                      <a:r>
                        <a:rPr lang="en-CA" sz="1800" kern="1200" dirty="0" err="1">
                          <a:solidFill>
                            <a:schemeClr val="tx1"/>
                          </a:solidFill>
                          <a:effectLst/>
                          <a:latin typeface="+mn-lt"/>
                          <a:ea typeface="+mn-ea"/>
                          <a:cs typeface="+mn-cs"/>
                        </a:rPr>
                        <a:t>ᐊᑐᖁᔭᐅᔪᓂᑦ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ᒪᓕᓐᓂᐊᖅᑐᑦ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ᑖᓐᓇ</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ᐃᒥᖅ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ᖃᓄᐃᓕᖓᓕᕐᓂᖓᑕ</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ᖃᐅᔨᖅᓴᖅᑕᐅᕙᓪᓕᐊᓂᖓ</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ᒪᓕᓪᓗᒍ</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ᐊᒻᒪᓗ</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ᓄᓇᒥᑦ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ᖃᐅᔨᓴᖅᑎᐅᖃᑦᑕᖅᑐᓄᑦ</a:t>
                      </a:r>
                      <a:r>
                        <a:rPr lang="en-CA" sz="1800" kern="1200" dirty="0">
                          <a:solidFill>
                            <a:schemeClr val="tx1"/>
                          </a:solidFill>
                          <a:effectLst/>
                          <a:latin typeface="+mn-lt"/>
                          <a:ea typeface="+mn-ea"/>
                          <a:cs typeface="+mn-cs"/>
                        </a:rPr>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065562"/>
                  </a:ext>
                </a:extLst>
              </a:tr>
              <a:tr h="1470936">
                <a:tc>
                  <a:txBody>
                    <a:bodyPr/>
                    <a:lstStyle/>
                    <a:p>
                      <a:r>
                        <a:rPr lang="en-CA" sz="1800" kern="1200" dirty="0" err="1">
                          <a:solidFill>
                            <a:schemeClr val="tx1"/>
                          </a:solidFill>
                          <a:effectLst/>
                          <a:latin typeface="+mn-lt"/>
                          <a:ea typeface="+mn-ea"/>
                          <a:cs typeface="+mn-cs"/>
                        </a:rPr>
                        <a:t>ᐲᖅᑕᐅᓂᖓ</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ᒪᓕᑦᑎᐊᕆᐊᖃᕐᓂᖅ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ᐃᓚᖓ</a:t>
                      </a:r>
                      <a:r>
                        <a:rPr lang="en-CA" sz="1800" kern="1200" dirty="0">
                          <a:solidFill>
                            <a:schemeClr val="tx1"/>
                          </a:solidFill>
                          <a:effectLst/>
                          <a:latin typeface="+mn-lt"/>
                          <a:ea typeface="+mn-ea"/>
                          <a:cs typeface="+mn-cs"/>
                        </a:rPr>
                        <a:t> GRA-6 (</a:t>
                      </a:r>
                      <a:r>
                        <a:rPr lang="en-CA" sz="1800" kern="1200" dirty="0" err="1">
                          <a:solidFill>
                            <a:schemeClr val="tx1"/>
                          </a:solidFill>
                          <a:effectLst/>
                          <a:latin typeface="+mn-lt"/>
                          <a:ea typeface="+mn-ea"/>
                          <a:cs typeface="+mn-cs"/>
                        </a:rPr>
                        <a:t>ᓄᓇᕗᒻᒥ</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ᐃᒥᓕᕆᓂᕐᒧᑦ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ᑲᑎᒪᔩᑦ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ᖃᐅᔨᓴᖅᐸᓪᓕᐊᓂᕐᒧᑦ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ᐱᓕᕆᕝᕕᖓ</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ᑕᕝᕙᓂ</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ᐃᖃᓗᒑᕐᔫᑉ</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ᑰᖓᓂᒃ</a:t>
                      </a:r>
                      <a:r>
                        <a:rPr lang="en-CA" sz="1800" kern="1200" dirty="0">
                          <a:solidFill>
                            <a:schemeClr val="tx1"/>
                          </a:solidFill>
                          <a:effectLst/>
                          <a:latin typeface="+mn-lt"/>
                          <a:ea typeface="+mn-ea"/>
                          <a:cs typeface="+mn-cs"/>
                        </a:rPr>
                        <a: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CA" sz="1800" kern="1200" dirty="0" err="1">
                          <a:solidFill>
                            <a:schemeClr val="tx1"/>
                          </a:solidFill>
                          <a:effectLst/>
                          <a:latin typeface="+mn-lt"/>
                          <a:ea typeface="+mn-ea"/>
                          <a:cs typeface="+mn-cs"/>
                        </a:rPr>
                        <a:t>ᐃᒥᖓᑕ</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ᐊᖏᓂᖓ</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ᐊᒻᒪᓗ</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ᐱᐅᓂᖓ</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ᐱᔭᐅᓗᓂ</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ᐊᑦᑎᓂᖅᓴᒥᑦ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ᐊᖅᑯᒑᕐᔪᒃ</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ᑕᓯᖓᓂᒃ</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ᐊᒻᒪᓗ</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ᓂᐱᓴᐅᑉ</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ᑕᓯᖓᓂᒃ</a:t>
                      </a:r>
                      <a:r>
                        <a:rPr lang="en-CA" sz="1800" kern="1200" dirty="0">
                          <a:solidFill>
                            <a:schemeClr val="tx1"/>
                          </a:solidFill>
                          <a:effectLst/>
                          <a:latin typeface="+mn-lt"/>
                          <a:ea typeface="+mn-ea"/>
                          <a:cs typeface="+mn-cs"/>
                        </a:rPr>
                        <a:t>.</a:t>
                      </a:r>
                      <a:endParaRPr lang="en-C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93051"/>
                  </a:ext>
                </a:extLst>
              </a:tr>
            </a:tbl>
          </a:graphicData>
        </a:graphic>
      </p:graphicFrame>
    </p:spTree>
    <p:extLst>
      <p:ext uri="{BB962C8B-B14F-4D97-AF65-F5344CB8AC3E}">
        <p14:creationId xmlns:p14="http://schemas.microsoft.com/office/powerpoint/2010/main" val="2947540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FF795E-9CF7-438F-A8A2-C2BEABC71663}"/>
              </a:ext>
            </a:extLst>
          </p:cNvPr>
          <p:cNvSpPr txBox="1">
            <a:spLocks/>
          </p:cNvSpPr>
          <p:nvPr/>
        </p:nvSpPr>
        <p:spPr>
          <a:xfrm>
            <a:off x="0" y="-99392"/>
            <a:ext cx="9144000" cy="15030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07000"/>
              </a:lnSpc>
              <a:spcAft>
                <a:spcPts val="800"/>
              </a:spcAft>
            </a:pP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ᐃᓱᐊ</a:t>
            </a:r>
            <a:endParaRPr lang="en-CA" dirty="0">
              <a:solidFill>
                <a:srgbClr val="D8491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picture containing diagram&#10;&#10;Description automatically generated">
            <a:extLst>
              <a:ext uri="{FF2B5EF4-FFF2-40B4-BE49-F238E27FC236}">
                <a16:creationId xmlns:a16="http://schemas.microsoft.com/office/drawing/2014/main" id="{985F5B81-8BEB-481F-B06F-6D55F6E8D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21" y="872716"/>
            <a:ext cx="6816758" cy="5112568"/>
          </a:xfrm>
          <a:prstGeom prst="rect">
            <a:avLst/>
          </a:prstGeom>
        </p:spPr>
      </p:pic>
    </p:spTree>
    <p:extLst>
      <p:ext uri="{BB962C8B-B14F-4D97-AF65-F5344CB8AC3E}">
        <p14:creationId xmlns:p14="http://schemas.microsoft.com/office/powerpoint/2010/main" val="249157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7254"/>
            <a:ext cx="9130517" cy="1143000"/>
          </a:xfrm>
        </p:spPr>
        <p:txBody>
          <a:bodyPr>
            <a:normAutofit/>
          </a:bodyPr>
          <a:lstStyle/>
          <a:p>
            <a:r>
              <a:rPr lang="en-CA" b="1" dirty="0" err="1">
                <a:solidFill>
                  <a:srgbClr val="D8491F"/>
                </a:solidFill>
                <a:effectLst/>
                <a:latin typeface="Arial" panose="020B0604020202020204" pitchFamily="34" charset="0"/>
                <a:ea typeface="Euphemia" panose="020B0503040102020104" pitchFamily="34" charset="0"/>
                <a:cs typeface="Arial" panose="020B0604020202020204" pitchFamily="34" charset="0"/>
              </a:rPr>
              <a:t>ᐃᒥᕐᒧᑦ</a:t>
            </a:r>
            <a:r>
              <a:rPr lang="en-CA" b="1" dirty="0">
                <a:solidFill>
                  <a:srgbClr val="D8491F"/>
                </a:solidFill>
                <a:effectLst/>
                <a:latin typeface="Arial" panose="020B0604020202020204" pitchFamily="34" charset="0"/>
                <a:ea typeface="Euphemia" panose="020B0503040102020104" pitchFamily="34" charset="0"/>
                <a:cs typeface="Arial" panose="020B0604020202020204" pitchFamily="34" charset="0"/>
              </a:rPr>
              <a:t> </a:t>
            </a:r>
            <a:r>
              <a:rPr lang="en-CA" b="1" dirty="0" err="1">
                <a:solidFill>
                  <a:srgbClr val="D8491F"/>
                </a:solidFill>
                <a:effectLst/>
                <a:latin typeface="Arial" panose="020B0604020202020204" pitchFamily="34" charset="0"/>
                <a:ea typeface="Euphemia" panose="020B0503040102020104" pitchFamily="34" charset="0"/>
                <a:cs typeface="Arial" panose="020B0604020202020204" pitchFamily="34" charset="0"/>
              </a:rPr>
              <a:t>ᓚᐃᓴᖓ</a:t>
            </a:r>
            <a:r>
              <a:rPr lang="en-CA" b="1" dirty="0">
                <a:solidFill>
                  <a:srgbClr val="D8491F"/>
                </a:solidFill>
                <a:effectLst/>
                <a:latin typeface="Arial" panose="020B0604020202020204" pitchFamily="34" charset="0"/>
                <a:ea typeface="Euphemia" panose="020B0503040102020104" pitchFamily="34" charset="0"/>
                <a:cs typeface="Arial" panose="020B0604020202020204" pitchFamily="34" charset="0"/>
              </a:rPr>
              <a:t>: </a:t>
            </a:r>
            <a:r>
              <a:rPr lang="en-CA" b="1" dirty="0">
                <a:solidFill>
                  <a:srgbClr val="D8491F"/>
                </a:solidFill>
                <a:latin typeface="Arial" pitchFamily="34" charset="0"/>
                <a:cs typeface="Arial" pitchFamily="34" charset="0"/>
              </a:rPr>
              <a:t>3AM-1624 </a:t>
            </a:r>
          </a:p>
        </p:txBody>
      </p:sp>
      <p:sp>
        <p:nvSpPr>
          <p:cNvPr id="6" name="Content Placeholder 5"/>
          <p:cNvSpPr>
            <a:spLocks noGrp="1"/>
          </p:cNvSpPr>
          <p:nvPr>
            <p:ph idx="1"/>
          </p:nvPr>
        </p:nvSpPr>
        <p:spPr>
          <a:xfrm>
            <a:off x="611560" y="1340768"/>
            <a:ext cx="7654861" cy="4958011"/>
          </a:xfrm>
        </p:spPr>
        <p:txBody>
          <a:bodyPr>
            <a:normAutofit/>
          </a:bodyPr>
          <a:lstStyle/>
          <a:p>
            <a:pPr marL="0" indent="0" algn="l">
              <a:buNone/>
            </a:pPr>
            <a:endParaRPr lang="en-US" sz="2000" dirty="0"/>
          </a:p>
          <a:p>
            <a:pPr marL="342900" lvl="0" indent="-342900">
              <a:lnSpc>
                <a:spcPct val="107000"/>
              </a:lnSpc>
              <a:spcAft>
                <a:spcPts val="800"/>
              </a:spcAft>
              <a:buFont typeface="Arial" panose="020B0604020202020204" pitchFamily="34" charset="0"/>
              <a:buChar char="•"/>
              <a:tabLst>
                <a:tab pos="457200" algn="l"/>
              </a:tabLst>
            </a:pPr>
            <a:r>
              <a:rPr lang="en-CA" sz="1800" dirty="0" err="1">
                <a:effectLst/>
                <a:latin typeface="Euphemia" panose="020B0503040102020104" pitchFamily="34" charset="0"/>
                <a:ea typeface="Euphemia" panose="020B0503040102020104" pitchFamily="34" charset="0"/>
                <a:cs typeface="Euphemia" panose="020B0503040102020104" pitchFamily="34" charset="0"/>
              </a:rPr>
              <a:t>ᐅᓪᓗᖅ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ᓚᐃᓴᑖᕐᕕᒋᓯᒪᔭᖓ</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ᒪᐃ</a:t>
            </a:r>
            <a:r>
              <a:rPr lang="en-CA" sz="1800" dirty="0">
                <a:effectLst/>
                <a:latin typeface="Euphemia" panose="020B0503040102020104" pitchFamily="34" charset="0"/>
                <a:ea typeface="Euphemia" panose="020B0503040102020104" pitchFamily="34" charset="0"/>
                <a:cs typeface="Euphemia" panose="020B0503040102020104" pitchFamily="34" charset="0"/>
              </a:rPr>
              <a:t> 2, 2016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800" dirty="0" err="1">
                <a:effectLst/>
                <a:latin typeface="Euphemia" panose="020B0503040102020104" pitchFamily="34" charset="0"/>
                <a:ea typeface="Euphemia" panose="020B0503040102020104" pitchFamily="34" charset="0"/>
                <a:cs typeface="Euphemia" panose="020B0503040102020104" pitchFamily="34" charset="0"/>
              </a:rPr>
              <a:t>ᓚᐃᓴᖓᑕ</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ᐃᓱᓕᕝᕕᖓᓴ</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ᒪᐃ</a:t>
            </a:r>
            <a:r>
              <a:rPr lang="en-CA" sz="1800" dirty="0">
                <a:effectLst/>
                <a:latin typeface="Euphemia" panose="020B0503040102020104" pitchFamily="34" charset="0"/>
                <a:ea typeface="Euphemia" panose="020B0503040102020104" pitchFamily="34" charset="0"/>
                <a:cs typeface="Euphemia" panose="020B0503040102020104" pitchFamily="34" charset="0"/>
              </a:rPr>
              <a:t> 1, 2024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800" dirty="0" err="1">
                <a:effectLst/>
                <a:latin typeface="Euphemia" panose="020B0503040102020104" pitchFamily="34" charset="0"/>
                <a:ea typeface="Euphemia" panose="020B0503040102020104" pitchFamily="34" charset="0"/>
                <a:cs typeface="Euphemia" panose="020B0503040102020104" pitchFamily="34" charset="0"/>
              </a:rPr>
              <a:t>ᖃᓄᐃᓕᖓᓂᖓ</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ᓚᐃᓴᖓᑕ</a:t>
            </a:r>
            <a:r>
              <a:rPr lang="en-CA" sz="1800" dirty="0">
                <a:effectLst/>
                <a:latin typeface="Euphemia" panose="020B0503040102020104" pitchFamily="34" charset="0"/>
                <a:ea typeface="Euphemia" panose="020B0503040102020104" pitchFamily="34" charset="0"/>
                <a:cs typeface="Euphemia" panose="020B0503040102020104" pitchFamily="34" charset="0"/>
              </a:rPr>
              <a:t>:</a:t>
            </a:r>
          </a:p>
          <a:p>
            <a:pPr marL="0" lvl="0" indent="0">
              <a:lnSpc>
                <a:spcPct val="107000"/>
              </a:lnSpc>
              <a:spcAft>
                <a:spcPts val="800"/>
              </a:spcAft>
              <a:buNone/>
              <a:tabLst>
                <a:tab pos="457200" algn="l"/>
              </a:tabLst>
            </a:pPr>
            <a:endParaRPr lang="en-CA" sz="2000" dirty="0"/>
          </a:p>
          <a:p>
            <a:pPr marL="0" indent="0" algn="ctr">
              <a:lnSpc>
                <a:spcPct val="107000"/>
              </a:lnSpc>
              <a:spcAft>
                <a:spcPts val="800"/>
              </a:spcAft>
              <a:buNone/>
            </a:pPr>
            <a:r>
              <a:rPr lang="en-CA" sz="1600" i="1" dirty="0">
                <a:effectLst/>
                <a:latin typeface="Euphemia" panose="020B0503040102020104" pitchFamily="34" charset="0"/>
                <a:ea typeface="Euphemia" panose="020B0503040102020104" pitchFamily="34" charset="0"/>
                <a:cs typeface="Euphemia" panose="020B0503040102020104" pitchFamily="34" charset="0"/>
              </a:rPr>
              <a:t>"</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ᓚᐃᓴᖓ</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ᐱᔪᓐᓇᐅᑎᖃᖅᑎᑦᑎᓂᐊᖅᑐᖅ</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ᐃᒥᖅᑕᕈᓐᓇᖅᑎᑦᑎᓂᕐᒥᑦ</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ᐊᐅᓚᓕᖓᓄᑦ</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ᐃᒥᖃᖅᑎᑦᑎᓂᕐᒧᑦ</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ᐃᒥᖅᑕᕐᕕᖓᓐᓂᒃ</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ᓱᓪᓗᓕᒃᑯᑦ</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ᑭᓈᓗᒻᒥᑦ</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ᓴᓗᒻᒪᖅᓴᐃᕕᒻᒥᑦ</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ᓄᓇᕗᑦ</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ᒐᕙᒪᒃᑯᓐᓂᑦ</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ᓄᓇᓕᓐᓂ</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ᒐᕙᒪᒃᑯᓂᓪᓗ</a:t>
            </a:r>
            <a:r>
              <a:rPr lang="en-CA" sz="1600" i="1" dirty="0">
                <a:effectLst/>
                <a:latin typeface="Euphemia" panose="020B0503040102020104" pitchFamily="34" charset="0"/>
                <a:ea typeface="Euphemia" panose="020B0503040102020104" pitchFamily="34" charset="0"/>
                <a:cs typeface="Euphemia" panose="020B0503040102020104" pitchFamily="34" charset="0"/>
              </a:rPr>
              <a:t> </a:t>
            </a:r>
            <a:r>
              <a:rPr lang="en-CA" sz="1600" i="1" dirty="0" err="1">
                <a:effectLst/>
                <a:latin typeface="Euphemia" panose="020B0503040102020104" pitchFamily="34" charset="0"/>
                <a:ea typeface="Euphemia" panose="020B0503040102020104" pitchFamily="34" charset="0"/>
                <a:cs typeface="Euphemia" panose="020B0503040102020104" pitchFamily="34" charset="0"/>
              </a:rPr>
              <a:t>ᐱᔨᑦᓯᕋᖅᑎᒃᑯᑦ</a:t>
            </a:r>
            <a:r>
              <a:rPr lang="en-CA" sz="1600" i="1"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1800" b="0" i="1" u="none" strike="noStrike" baseline="0" dirty="0">
              <a:solidFill>
                <a:srgbClr val="000000"/>
              </a:solidFill>
              <a:latin typeface="Calibri" panose="020F0502020204030204" pitchFamily="34" charset="0"/>
              <a:cs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en-CA" sz="1800" dirty="0" err="1">
                <a:effectLst/>
                <a:latin typeface="Euphemia" panose="020B0503040102020104" pitchFamily="34" charset="0"/>
                <a:ea typeface="Euphemia" panose="020B0503040102020104" pitchFamily="34" charset="0"/>
                <a:cs typeface="Euphemia" panose="020B0503040102020104" pitchFamily="34" charset="0"/>
              </a:rPr>
              <a:t>ᒫᓐᓇ</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ᑐᔅᓯᕋᐅᑎᐅᔪᖅ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ᐋᖅᑭᒋᐊᖅᓯᔪᒪᓂᕐᒧᑦ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ᒫᓐᓇ</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ᐊᑐᖅᑕᐅᕙᒌᖅᑐᒥᑦ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ᐃᒥᕐᒧᑦ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ᓚᐃᓴᒥᑦ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ᐃᒥᖅᑕᕐᕕᐅᖃᑦᑕᖅᑐᒥᑦ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ᖃᓄᑎᒋ</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ᐊᖏᓂᓕᒻᒥᑦ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ᐃᒥᖅᑕᖃᑦᑕᕐᓂᐊᕐᒪᖔᑕ</a:t>
            </a:r>
            <a:r>
              <a:rPr lang="en-CA" sz="1800" dirty="0">
                <a:effectLst/>
                <a:latin typeface="Euphemia" panose="020B0503040102020104" pitchFamily="34" charset="0"/>
                <a:ea typeface="Euphemia" panose="020B0503040102020104" pitchFamily="34" charset="0"/>
                <a:cs typeface="Euphemia" panose="020B0503040102020104" pitchFamily="34"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62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7254"/>
            <a:ext cx="9130517" cy="1253554"/>
          </a:xfrm>
        </p:spPr>
        <p:txBody>
          <a:bodyPr>
            <a:normAutofit fontScale="90000"/>
          </a:bodyPr>
          <a:lstStyle/>
          <a:p>
            <a:r>
              <a:rPr lang="en-CA" sz="4900" b="1" dirty="0" err="1">
                <a:solidFill>
                  <a:srgbClr val="D8491F"/>
                </a:solidFill>
                <a:effectLst/>
                <a:latin typeface="Arial" panose="020B0604020202020204" pitchFamily="34" charset="0"/>
                <a:ea typeface="Euphemia" panose="020B0503040102020104" pitchFamily="34" charset="0"/>
                <a:cs typeface="Arial" panose="020B0604020202020204" pitchFamily="34" charset="0"/>
              </a:rPr>
              <a:t>ᐱᓕᕆᐊᖑᓯᒪᔪᑦ</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endParaRPr lang="en-CA" b="1" dirty="0">
              <a:solidFill>
                <a:srgbClr val="D8491F"/>
              </a:solidFill>
              <a:latin typeface="Arial" pitchFamily="34" charset="0"/>
              <a:cs typeface="Arial" pitchFamily="34" charset="0"/>
            </a:endParaRPr>
          </a:p>
        </p:txBody>
      </p:sp>
      <p:sp>
        <p:nvSpPr>
          <p:cNvPr id="6" name="Content Placeholder 5"/>
          <p:cNvSpPr>
            <a:spLocks noGrp="1"/>
          </p:cNvSpPr>
          <p:nvPr>
            <p:ph idx="1"/>
          </p:nvPr>
        </p:nvSpPr>
        <p:spPr>
          <a:xfrm>
            <a:off x="611560" y="1340768"/>
            <a:ext cx="7654861" cy="4958011"/>
          </a:xfrm>
        </p:spPr>
        <p:txBody>
          <a:bodyPr>
            <a:normAutofit/>
          </a:bodyPr>
          <a:lstStyle/>
          <a:p>
            <a:pPr marL="0" indent="0" algn="l">
              <a:buNone/>
            </a:pPr>
            <a:endParaRPr lang="en-US" sz="2000" dirty="0"/>
          </a:p>
          <a:p>
            <a:pPr marL="342900" lvl="0" indent="-342900">
              <a:lnSpc>
                <a:spcPct val="107000"/>
              </a:lnSpc>
              <a:spcAft>
                <a:spcPts val="800"/>
              </a:spcAft>
              <a:buFont typeface="Arial" panose="020B0604020202020204" pitchFamily="34" charset="0"/>
              <a:buChar char="•"/>
              <a:tabLst>
                <a:tab pos="457200" algn="l"/>
              </a:tabLst>
            </a:pPr>
            <a:r>
              <a:rPr lang="en-CA" sz="1800" dirty="0" err="1">
                <a:effectLst/>
                <a:latin typeface="Euphemia" panose="020B0503040102020104" pitchFamily="34" charset="0"/>
                <a:ea typeface="Euphemia" panose="020B0503040102020104" pitchFamily="34" charset="0"/>
                <a:cs typeface="Euphemia" panose="020B0503040102020104" pitchFamily="34" charset="0"/>
              </a:rPr>
              <a:t>ᓂᐱᓴ</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ᐃᓄᓐᓄᑦ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ᐃᒥᖅᑖᕐᕕᐅᖃᑦᑕᖅᑐᖅ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ᓄᓇᓕᒻᒧᑦ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ᑲᖏᖅᖠᓂᕐᒥᑦ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ᐃᓄᒋᐊᓐᓂᖃᑦᑐᖅ</a:t>
            </a:r>
            <a:r>
              <a:rPr lang="en-CA" sz="1800" dirty="0">
                <a:effectLst/>
                <a:latin typeface="Euphemia" panose="020B0503040102020104" pitchFamily="34" charset="0"/>
                <a:ea typeface="Euphemia" panose="020B0503040102020104" pitchFamily="34" charset="0"/>
                <a:cs typeface="Euphemia" panose="020B0503040102020104" pitchFamily="34" charset="0"/>
              </a:rPr>
              <a:t> 2,842 (2016ᒥ </a:t>
            </a:r>
            <a:r>
              <a:rPr lang="en-CA" sz="1800" dirty="0" err="1">
                <a:effectLst/>
                <a:latin typeface="Euphemia" panose="020B0503040102020104" pitchFamily="34" charset="0"/>
                <a:ea typeface="Euphemia" panose="020B0503040102020104" pitchFamily="34" charset="0"/>
                <a:cs typeface="Euphemia" panose="020B0503040102020104" pitchFamily="34" charset="0"/>
              </a:rPr>
              <a:t>ᓈᓴᖅᑕᐅᓯᒪᔪᑦ</a:t>
            </a:r>
            <a:r>
              <a:rPr lang="en-CA" sz="1800" dirty="0">
                <a:effectLst/>
                <a:latin typeface="Euphemia" panose="020B0503040102020104" pitchFamily="34" charset="0"/>
                <a:ea typeface="Euphemia" panose="020B0503040102020104" pitchFamily="34" charset="0"/>
                <a:cs typeface="Euphemia" panose="020B0503040102020104" pitchFamily="34"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8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ᖁᐊᖑᖃᑦᑕᖅᑐᖅ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ᑕᖅᑭᓄᑦ</a:t>
            </a:r>
            <a:r>
              <a:rPr lang="en-CA" sz="1800" dirty="0">
                <a:effectLst/>
                <a:latin typeface="Euphemia" panose="020B0503040102020104" pitchFamily="34" charset="0"/>
                <a:ea typeface="Euphemia" panose="020B0503040102020104" pitchFamily="34" charset="0"/>
                <a:cs typeface="Euphemia" panose="020B0503040102020104" pitchFamily="34" charset="0"/>
              </a:rPr>
              <a:t> 7ᓂᑦ 9ᓄᑦ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ᐊᕐᕌᒎᑉ</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ᐃᓗᐊᓂ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ᑕᐃᒪᐃᓐᓂᖓᓄᑦ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ᑕᓯᕐᒥᑦ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ᐃᒥᖅᑕᖅᓯᒪᖃᑦᑕᕆᐊᓖᑦ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ᖁᐊᓚᐅᙱᓐᓂᖓᓂᒃ</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ᐊᕐᕌᒍᑕᒫᑦ</a:t>
            </a:r>
            <a:r>
              <a:rPr lang="en-CA" sz="1800" dirty="0">
                <a:effectLst/>
                <a:latin typeface="Euphemia" panose="020B0503040102020104" pitchFamily="34" charset="0"/>
                <a:ea typeface="Euphemia" panose="020B0503040102020104" pitchFamily="34" charset="0"/>
                <a:cs typeface="Euphemia" panose="020B0503040102020104" pitchFamily="34"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800" dirty="0">
                <a:effectLst/>
                <a:latin typeface="Euphemia" panose="020B0503040102020104" pitchFamily="34" charset="0"/>
                <a:ea typeface="Euphemia" panose="020B0503040102020104" pitchFamily="34" charset="0"/>
                <a:cs typeface="Euphemia" panose="020B0503040102020104" pitchFamily="34" charset="0"/>
              </a:rPr>
              <a:t>2009ᖑᑎᓪᓗᒍ,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ᐃᓐᓇᐃᑦ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ᓄᓇᓕᖓᓐᓂᒃ</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ᐃᓱᒫᓘᑎᖃᓚᐅᖅᑐᑦ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ᐅᖃᐅᔾᔨᓪᓗᑎᑦ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ᕼᐋᒻᒪᓚᒃᑯᖏᓐᓂᑦ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ᓄᓇᓕᓐᓂ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ᒐᕙᒪᒃᑯᓂᓪᓗ</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ᐱᔨᑦᓯᕋᖅᑎᒃᑯᓐᓄᑦ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ᑕᓯᕐᒥᑦ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ᐃᒪᖓ</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ᓄᖑᐸᓪᓕᐊᓯᒪᓗᐊᓕᕐᒪᑦ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800" dirty="0">
                <a:effectLst/>
                <a:latin typeface="Euphemia" panose="020B0503040102020104" pitchFamily="34" charset="0"/>
                <a:ea typeface="Euphemia" panose="020B0503040102020104" pitchFamily="34" charset="0"/>
                <a:cs typeface="Euphemia" panose="020B0503040102020104" pitchFamily="34" charset="0"/>
              </a:rPr>
              <a:t>2009ᖑᑎᓪᓗᒍ </a:t>
            </a:r>
            <a:r>
              <a:rPr lang="en-CA" sz="1800" dirty="0" err="1">
                <a:effectLst/>
                <a:latin typeface="Euphemia" panose="020B0503040102020104" pitchFamily="34" charset="0"/>
                <a:ea typeface="Euphemia" panose="020B0503040102020104" pitchFamily="34" charset="0"/>
                <a:cs typeface="Euphemia" panose="020B0503040102020104" pitchFamily="34" charset="0"/>
              </a:rPr>
              <a:t>ᖃᐅᔨᓴᖅᑕᐅᑎᓪᓗᒍ</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ᖃᐅᔨᔭᐅᓚᐅᖅᑐᑦ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ᓄᓇᓖᑦ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ᐃᒥᕐᒥᑦ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ᐊᑐᕐᓂᕆᕙᑦᑕᖏᑦ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ᐊᖏᓂᖅᓴᐅᕚᓪᓕᖅᓯᒪᓕᕐᒪᑕ</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ᐃᒻᒪᒌᕈᓐᓇᓚᐅᖅᑎᓐᓇᒍ</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ᓱᓕ</a:t>
            </a:r>
            <a:r>
              <a:rPr lang="en-CA" sz="1800" dirty="0">
                <a:effectLst/>
                <a:latin typeface="Euphemia" panose="020B0503040102020104" pitchFamily="34" charset="0"/>
                <a:ea typeface="Euphemia" panose="020B0503040102020104" pitchFamily="34" charset="0"/>
                <a:cs typeface="Euphemia" panose="020B0503040102020104" pitchFamily="34"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293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7254"/>
            <a:ext cx="9130517" cy="1143000"/>
          </a:xfrm>
        </p:spPr>
        <p:txBody>
          <a:bodyPr/>
          <a:lstStyle/>
          <a:p>
            <a:r>
              <a:rPr lang="en-CA" sz="4400" b="1" dirty="0" err="1">
                <a:solidFill>
                  <a:srgbClr val="D8491F"/>
                </a:solidFill>
                <a:effectLst/>
                <a:latin typeface="Arial" panose="020B0604020202020204" pitchFamily="34" charset="0"/>
                <a:ea typeface="Euphemia" panose="020B0503040102020104" pitchFamily="34" charset="0"/>
                <a:cs typeface="Arial" panose="020B0604020202020204" pitchFamily="34" charset="0"/>
              </a:rPr>
              <a:t>ᐱᓕᕆᐊᖑᓯᒪᔪᑦ</a:t>
            </a:r>
            <a:endParaRPr lang="en-CA" b="1" dirty="0">
              <a:solidFill>
                <a:srgbClr val="D8491F"/>
              </a:solidFill>
              <a:latin typeface="Arial" pitchFamily="34" charset="0"/>
              <a:cs typeface="Arial" pitchFamily="34" charset="0"/>
            </a:endParaRPr>
          </a:p>
        </p:txBody>
      </p:sp>
      <p:sp>
        <p:nvSpPr>
          <p:cNvPr id="6" name="Content Placeholder 5"/>
          <p:cNvSpPr>
            <a:spLocks noGrp="1"/>
          </p:cNvSpPr>
          <p:nvPr>
            <p:ph idx="1"/>
          </p:nvPr>
        </p:nvSpPr>
        <p:spPr>
          <a:xfrm>
            <a:off x="611560" y="1340768"/>
            <a:ext cx="7654861" cy="4958011"/>
          </a:xfrm>
        </p:spPr>
        <p:txBody>
          <a:bodyPr>
            <a:normAutofit fontScale="92500" lnSpcReduction="10000"/>
          </a:bodyPr>
          <a:lstStyle/>
          <a:p>
            <a:pPr marL="0" indent="0" algn="l">
              <a:buNone/>
            </a:pPr>
            <a:endParaRPr lang="en-US" sz="2000" dirty="0"/>
          </a:p>
          <a:p>
            <a:pPr marL="342900" lvl="0" indent="-342900">
              <a:lnSpc>
                <a:spcPct val="107000"/>
              </a:lnSpc>
              <a:spcAft>
                <a:spcPts val="800"/>
              </a:spcAft>
              <a:buFont typeface="Arial" panose="020B0604020202020204" pitchFamily="34" charset="0"/>
              <a:buChar char="•"/>
              <a:tabLst>
                <a:tab pos="457200" algn="l"/>
              </a:tabLst>
            </a:pPr>
            <a:r>
              <a:rPr lang="en-CA" sz="1800" dirty="0" err="1">
                <a:effectLst/>
                <a:latin typeface="Euphemia" panose="020B0503040102020104" pitchFamily="34" charset="0"/>
                <a:ea typeface="Euphemia" panose="020B0503040102020104" pitchFamily="34" charset="0"/>
                <a:cs typeface="Euphemia" panose="020B0503040102020104" pitchFamily="34" charset="0"/>
              </a:rPr>
              <a:t>ᐃᒥᖃᕐᕕᐅᔪᒥᑦ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ᓱᓪᓗᓕᐊᓗᒃ</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ᑕᐃᑲᙶᖓᔪᖅ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ᐃᖃᓗᒑᕐᔪᒻᒥ</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ᓴᓇᔭᐅᓯᒪᔪᖅ</a:t>
            </a:r>
            <a:r>
              <a:rPr lang="en-CA" sz="1800" dirty="0">
                <a:effectLst/>
                <a:latin typeface="Euphemia" panose="020B0503040102020104" pitchFamily="34" charset="0"/>
                <a:ea typeface="Euphemia" panose="020B0503040102020104" pitchFamily="34" charset="0"/>
                <a:cs typeface="Euphemia" panose="020B0503040102020104" pitchFamily="34" charset="0"/>
              </a:rPr>
              <a:t> 2012ᒥᑦ </a:t>
            </a:r>
            <a:r>
              <a:rPr lang="en-CA" sz="18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ᐃᒻᒪᐸᓪᓕᐊᑲᓐᓂᖃᑦᑕᕐᓂᐊᕐᒪᑦ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ᓂᐱᓴᐅᑉ</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ᑕᓯᖓ</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ᑖᓐᓇᓗ</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ᐅᖅᓱᐊᓗᑐᐃᓐᓇᕐᒧᑦ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ᐊᐅᓚᔾᔪᑎᖃᖅᑐᖅ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ᐅᖅᓴᑦᑕᐅᖃᑦᑕᕆᐊᖃᖃᑦᑕᖅᑐᖅ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ᖃᐅᔨᒋᐊᖅᑕᐅᖃᑦᑕᕐᓗᓂ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ᐅᓪᓗᑕᒫᖅ</a:t>
            </a:r>
            <a:r>
              <a:rPr lang="en-CA" sz="1800" dirty="0">
                <a:effectLst/>
                <a:latin typeface="Euphemia" panose="020B0503040102020104" pitchFamily="34" charset="0"/>
                <a:ea typeface="Euphemia" panose="020B0503040102020104" pitchFamily="34" charset="0"/>
                <a:cs typeface="Euphemia" panose="020B0503040102020104" pitchFamily="34"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800" dirty="0" err="1">
                <a:effectLst/>
                <a:latin typeface="Euphemia" panose="020B0503040102020104" pitchFamily="34" charset="0"/>
                <a:ea typeface="Euphemia" panose="020B0503040102020104" pitchFamily="34" charset="0"/>
                <a:cs typeface="Euphemia" panose="020B0503040102020104" pitchFamily="34" charset="0"/>
              </a:rPr>
              <a:t>ᐃᓱᒫᓗᑕᐅᖃᑦᑕᐃᓐᓇᑦᑐᖅ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ᐃᒥᖅᑕᕐᕕᐅᔪᖅ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ᑯᕕᔭᐅᓂᖓᑕ</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ᓴᙱᓂᖓ</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ᒥᓪᓗᐊᕐᕕᐅᓇᖅᓯᓯᒪᑎᓪᓗᒍ</a:t>
            </a:r>
            <a:r>
              <a:rPr lang="en-CA" sz="1800" dirty="0">
                <a:effectLst/>
                <a:latin typeface="Euphemia" panose="020B0503040102020104" pitchFamily="34" charset="0"/>
                <a:ea typeface="Euphemia" panose="020B0503040102020104" pitchFamily="34" charset="0"/>
                <a:cs typeface="Euphemia" panose="020B0503040102020104" pitchFamily="34"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800" dirty="0" err="1">
                <a:effectLst/>
                <a:latin typeface="Euphemia" panose="020B0503040102020104" pitchFamily="34" charset="0"/>
                <a:ea typeface="Euphemia" panose="020B0503040102020104" pitchFamily="34" charset="0"/>
                <a:cs typeface="Euphemia" panose="020B0503040102020104" pitchFamily="34" charset="0"/>
              </a:rPr>
              <a:t>ᒥᓪᓗᐊᖅᑎᑦᑎᓐᓇᐅᑎᓪᓗᒍ</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ᑕᖅᑭᓄᑦ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ᐱᖓᓱᓄᑦ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ᐅᖓᑖᓄᓪᓗ</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ᐊᕐᕌᒍᑕᒫᖅ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ᐃᒥᖅᑕᕐᕕᐅᖃᑦᑕᖅᑐᖅ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ᒥᓪᓗᐊᖅᑎᑦᑎᓪᓗᑎᑦ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ᔫᓂ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ᕿᑎᕋᓕᖅᑎᓪᓗᒍ</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ᐱᒋᐊᕐᓗᑎᑦ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ᓯᑎᐱᕆ</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ᕿᑎᐊᓄᑦ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ᑎᑭᓪᓗᒍ</a:t>
            </a:r>
            <a:r>
              <a:rPr lang="en-CA" sz="1800" dirty="0">
                <a:effectLst/>
                <a:latin typeface="Euphemia" panose="020B0503040102020104" pitchFamily="34" charset="0"/>
                <a:ea typeface="Euphemia" panose="020B0503040102020104" pitchFamily="34" charset="0"/>
                <a:cs typeface="Euphemia" panose="020B05030401020201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ᕿᒥᕐᕈᔭᐅᑎᓪᓗᒋᑦ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ᑕᓰᑦ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ᖃᓂᒋᔮᓃᑦᑐᑦ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ᐊᑐᖅᑕᐅᓪᓗᑎᑦ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ᖃᐅᔨᓴᕈᑏᑦ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ᐃᒪᐅᑉ</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ᐃᑎᓂᖓᓂᒃ</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ᐊᖏᓂᖓᓂᒃ</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ᖃᐅᔨᓴᕈᑎᒥᑦ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ᖃᐅᔨᔭᐅᓯᒪᔪᑦ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ᐊᖅᑯᒑᕐᔪᒃ</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ᐱᐅᓛᖑᑐᐃᓐᓇᕆᐊᖃᕐᓂᖓᓂᒃ</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ᐃᒥᖅᑕᕐᕕᐅᖃᑦᑕᕐᓗᓂ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ᓂᐱᓴᒧᑦ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ᑕᓯᕐᒧᑦ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ᐃᒻᒪᐃᕕᐅᖃᑦᑕᓕᕐᓗᓂ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ᓱᓪᓗᓕᐊᓗᑦᑎᒍᑦ</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800" dirty="0" err="1">
                <a:effectLst/>
                <a:latin typeface="Euphemia" panose="020B0503040102020104" pitchFamily="34" charset="0"/>
                <a:ea typeface="Euphemia" panose="020B0503040102020104" pitchFamily="34" charset="0"/>
                <a:cs typeface="Euphemia" panose="020B0503040102020104" pitchFamily="34" charset="0"/>
              </a:rPr>
              <a:t>ᐊᖅᑯᒑᕐᔪᒃ</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ᑕᓯᖓ</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ᐃᒻᒪᐃᕙᓪᓕᐊᓲᖑᕗᖅ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ᐊᖅᑰᒑᕐᔫᑉ</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ᑰᖓᓂ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ᑕᐅᓄᖓᓗ</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ᑰᓕᖅᑐᓂ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ᑲᖏᖅᓱᐊᓘᒧᑦ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ᐃᒪᕐᒧᑦ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cs typeface="Arial" pitchFamily="34" charset="0"/>
            </a:endParaRPr>
          </a:p>
        </p:txBody>
      </p:sp>
    </p:spTree>
    <p:extLst>
      <p:ext uri="{BB962C8B-B14F-4D97-AF65-F5344CB8AC3E}">
        <p14:creationId xmlns:p14="http://schemas.microsoft.com/office/powerpoint/2010/main" val="130293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900" b="1" dirty="0">
                <a:solidFill>
                  <a:srgbClr val="D8491F"/>
                </a:solidFill>
                <a:latin typeface="Arial" panose="020B0604020202020204" pitchFamily="34" charset="0"/>
                <a:cs typeface="Arial" pitchFamily="34" charset="0"/>
              </a:rPr>
              <a:t> </a:t>
            </a:r>
            <a:r>
              <a:rPr lang="en-CA" sz="4900" b="1" dirty="0" err="1">
                <a:solidFill>
                  <a:srgbClr val="D8491F"/>
                </a:solidFill>
                <a:effectLst/>
                <a:latin typeface="Arial" panose="020B0604020202020204" pitchFamily="34" charset="0"/>
                <a:ea typeface="Euphemia" panose="020B0503040102020104" pitchFamily="34" charset="0"/>
                <a:cs typeface="Arial" panose="020B0604020202020204" pitchFamily="34" charset="0"/>
              </a:rPr>
              <a:t>ᐃᒪᖓᑕ</a:t>
            </a:r>
            <a:r>
              <a:rPr lang="en-CA" sz="4900" b="1" dirty="0">
                <a:solidFill>
                  <a:srgbClr val="D8491F"/>
                </a:solidFill>
                <a:effectLst/>
                <a:latin typeface="Arial" panose="020B0604020202020204" pitchFamily="34" charset="0"/>
                <a:ea typeface="Euphemia" panose="020B0503040102020104" pitchFamily="34" charset="0"/>
                <a:cs typeface="Arial" panose="020B0604020202020204" pitchFamily="34" charset="0"/>
              </a:rPr>
              <a:t> </a:t>
            </a:r>
            <a:r>
              <a:rPr lang="en-CA" sz="4900" b="1" dirty="0" err="1">
                <a:solidFill>
                  <a:srgbClr val="D8491F"/>
                </a:solidFill>
                <a:effectLst/>
                <a:latin typeface="Arial" panose="020B0604020202020204" pitchFamily="34" charset="0"/>
                <a:ea typeface="Euphemia" panose="020B0503040102020104" pitchFamily="34" charset="0"/>
                <a:cs typeface="Arial" panose="020B0604020202020204" pitchFamily="34" charset="0"/>
              </a:rPr>
              <a:t>ᐊᖏᓂᖓ</a:t>
            </a:r>
            <a:r>
              <a:rPr lang="en-CA" sz="4900" b="1" dirty="0">
                <a:solidFill>
                  <a:srgbClr val="D8491F"/>
                </a:solidFill>
                <a:effectLst/>
                <a:latin typeface="Arial" panose="020B0604020202020204" pitchFamily="34" charset="0"/>
                <a:ea typeface="Euphemia" panose="020B0503040102020104" pitchFamily="34" charset="0"/>
                <a:cs typeface="Arial" panose="020B0604020202020204" pitchFamily="34" charset="0"/>
              </a:rPr>
              <a:t> </a:t>
            </a:r>
            <a:r>
              <a:rPr lang="en-CA" sz="4900" b="1" dirty="0" err="1">
                <a:solidFill>
                  <a:srgbClr val="D8491F"/>
                </a:solidFill>
                <a:effectLst/>
                <a:latin typeface="Arial" panose="020B0604020202020204" pitchFamily="34" charset="0"/>
                <a:ea typeface="Euphemia" panose="020B0503040102020104" pitchFamily="34" charset="0"/>
                <a:cs typeface="Arial" panose="020B0604020202020204" pitchFamily="34" charset="0"/>
              </a:rPr>
              <a:t>ᖃᓄᐃᓕᖓᓕᕐᓂᖓ</a:t>
            </a:r>
            <a:br>
              <a:rPr lang="en-CA" sz="1800" dirty="0">
                <a:solidFill>
                  <a:srgbClr val="D8491F"/>
                </a:solidFill>
                <a:effectLst/>
                <a:latin typeface="Calibri" panose="020F0502020204030204" pitchFamily="34" charset="0"/>
                <a:ea typeface="Calibri" panose="020F0502020204030204" pitchFamily="34" charset="0"/>
                <a:cs typeface="Times New Roman" panose="02020603050405020304" pitchFamily="18" charset="0"/>
              </a:rPr>
            </a:br>
            <a:endParaRPr lang="en-CA" b="1" dirty="0">
              <a:solidFill>
                <a:srgbClr val="D8491F"/>
              </a:solidFill>
              <a:latin typeface="Arial" pitchFamily="34" charset="0"/>
              <a:cs typeface="Arial" pitchFamily="34" charset="0"/>
            </a:endParaRPr>
          </a:p>
        </p:txBody>
      </p:sp>
      <p:graphicFrame>
        <p:nvGraphicFramePr>
          <p:cNvPr id="5" name="Content Placeholder 4">
            <a:extLst>
              <a:ext uri="{FF2B5EF4-FFF2-40B4-BE49-F238E27FC236}">
                <a16:creationId xmlns:a16="http://schemas.microsoft.com/office/drawing/2014/main" id="{83847B6F-F1A0-400C-B37A-74A6FDD42BD0}"/>
              </a:ext>
            </a:extLst>
          </p:cNvPr>
          <p:cNvGraphicFramePr>
            <a:graphicFrameLocks noGrp="1"/>
          </p:cNvGraphicFramePr>
          <p:nvPr>
            <p:ph idx="1"/>
            <p:extLst>
              <p:ext uri="{D42A27DB-BD31-4B8C-83A1-F6EECF244321}">
                <p14:modId xmlns:p14="http://schemas.microsoft.com/office/powerpoint/2010/main" val="2859675659"/>
              </p:ext>
            </p:extLst>
          </p:nvPr>
        </p:nvGraphicFramePr>
        <p:xfrm>
          <a:off x="419316" y="1326498"/>
          <a:ext cx="8229600" cy="3592797"/>
        </p:xfrm>
        <a:graphic>
          <a:graphicData uri="http://schemas.openxmlformats.org/drawingml/2006/table">
            <a:tbl>
              <a:tblPr>
                <a:tableStyleId>{5C22544A-7EE6-4342-B048-85BDC9FD1C3A}</a:tableStyleId>
              </a:tblPr>
              <a:tblGrid>
                <a:gridCol w="4114800">
                  <a:extLst>
                    <a:ext uri="{9D8B030D-6E8A-4147-A177-3AD203B41FA5}">
                      <a16:colId xmlns:a16="http://schemas.microsoft.com/office/drawing/2014/main" val="1523340480"/>
                    </a:ext>
                  </a:extLst>
                </a:gridCol>
                <a:gridCol w="4114800">
                  <a:extLst>
                    <a:ext uri="{9D8B030D-6E8A-4147-A177-3AD203B41FA5}">
                      <a16:colId xmlns:a16="http://schemas.microsoft.com/office/drawing/2014/main" val="3638021827"/>
                    </a:ext>
                  </a:extLst>
                </a:gridCol>
              </a:tblGrid>
              <a:tr h="289163">
                <a:tc>
                  <a:txBody>
                    <a:bodyPr/>
                    <a:lstStyle/>
                    <a:p>
                      <a:pPr algn="ctr"/>
                      <a:endParaRPr lang="en-CA" sz="1800" kern="1200" dirty="0">
                        <a:solidFill>
                          <a:schemeClr val="dk1"/>
                        </a:solidFill>
                        <a:effectLst/>
                        <a:latin typeface="+mn-lt"/>
                        <a:ea typeface="+mn-ea"/>
                        <a:cs typeface="+mn-cs"/>
                      </a:endParaRPr>
                    </a:p>
                  </a:txBody>
                  <a:tcPr marL="9525" marR="9525" marT="9525" marB="0" anchor="b"/>
                </a:tc>
                <a:tc>
                  <a:txBody>
                    <a:bodyPr/>
                    <a:lstStyle/>
                    <a:p>
                      <a:pPr algn="ctr" fontAlgn="b"/>
                      <a:endParaRPr lang="en-CA" sz="2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555575"/>
                  </a:ext>
                </a:extLst>
              </a:tr>
              <a:tr h="526092">
                <a:tc>
                  <a:txBody>
                    <a:bodyPr/>
                    <a:lstStyle/>
                    <a:p>
                      <a:pPr algn="ctr" fontAlgn="ctr"/>
                      <a:r>
                        <a:rPr lang="en-CA" sz="1400" u="none" strike="noStrike" dirty="0">
                          <a:effectLst/>
                        </a:rPr>
                        <a:t>2015</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3657579"/>
                  </a:ext>
                </a:extLst>
              </a:tr>
              <a:tr h="526092">
                <a:tc>
                  <a:txBody>
                    <a:bodyPr/>
                    <a:lstStyle/>
                    <a:p>
                      <a:pPr algn="ctr" fontAlgn="ctr"/>
                      <a:r>
                        <a:rPr lang="en-CA" sz="1400" u="none" strike="noStrike" dirty="0">
                          <a:effectLst/>
                        </a:rPr>
                        <a:t>2016</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5569430"/>
                  </a:ext>
                </a:extLst>
              </a:tr>
              <a:tr h="526092">
                <a:tc>
                  <a:txBody>
                    <a:bodyPr/>
                    <a:lstStyle/>
                    <a:p>
                      <a:pPr algn="ctr" fontAlgn="ctr"/>
                      <a:r>
                        <a:rPr lang="en-CA" sz="1400" u="none" strike="noStrike" dirty="0">
                          <a:effectLst/>
                        </a:rPr>
                        <a:t>2017</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6015405"/>
                  </a:ext>
                </a:extLst>
              </a:tr>
              <a:tr h="526092">
                <a:tc>
                  <a:txBody>
                    <a:bodyPr/>
                    <a:lstStyle/>
                    <a:p>
                      <a:pPr algn="ctr" fontAlgn="ctr"/>
                      <a:r>
                        <a:rPr lang="en-CA" sz="1400" u="none" strike="noStrike" dirty="0">
                          <a:effectLst/>
                        </a:rPr>
                        <a:t>2018</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4708912"/>
                  </a:ext>
                </a:extLst>
              </a:tr>
              <a:tr h="526092">
                <a:tc>
                  <a:txBody>
                    <a:bodyPr/>
                    <a:lstStyle/>
                    <a:p>
                      <a:pPr algn="ctr" fontAlgn="ctr"/>
                      <a:r>
                        <a:rPr lang="en-CA" sz="1400" u="none" strike="noStrike" dirty="0">
                          <a:effectLst/>
                        </a:rPr>
                        <a:t>2019</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2104030"/>
                  </a:ext>
                </a:extLst>
              </a:tr>
              <a:tr h="526092">
                <a:tc>
                  <a:txBody>
                    <a:bodyPr/>
                    <a:lstStyle/>
                    <a:p>
                      <a:pPr algn="ctr" fontAlgn="ctr"/>
                      <a:r>
                        <a:rPr lang="en-CA" sz="1400" u="none" strike="noStrike" dirty="0">
                          <a:effectLst/>
                        </a:rPr>
                        <a:t>2020</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0013922"/>
                  </a:ext>
                </a:extLst>
              </a:tr>
            </a:tbl>
          </a:graphicData>
        </a:graphic>
      </p:graphicFrame>
      <p:sp>
        <p:nvSpPr>
          <p:cNvPr id="6" name="TextBox 5">
            <a:extLst>
              <a:ext uri="{FF2B5EF4-FFF2-40B4-BE49-F238E27FC236}">
                <a16:creationId xmlns:a16="http://schemas.microsoft.com/office/drawing/2014/main" id="{2AA9B2D5-0810-45E5-85BC-70C0EE8BE2F3}"/>
              </a:ext>
            </a:extLst>
          </p:cNvPr>
          <p:cNvSpPr txBox="1"/>
          <p:nvPr/>
        </p:nvSpPr>
        <p:spPr>
          <a:xfrm>
            <a:off x="4465744" y="1816365"/>
            <a:ext cx="4114800" cy="369332"/>
          </a:xfrm>
          <a:prstGeom prst="rect">
            <a:avLst/>
          </a:prstGeom>
          <a:noFill/>
        </p:spPr>
        <p:txBody>
          <a:bodyPr wrap="square" rtlCol="0">
            <a:spAutoFit/>
          </a:bodyPr>
          <a:lstStyle/>
          <a:p>
            <a:pPr algn="ctr"/>
            <a:r>
              <a:rPr lang="en-CA" dirty="0"/>
              <a:t>3.1464 m</a:t>
            </a:r>
          </a:p>
        </p:txBody>
      </p:sp>
      <p:sp>
        <p:nvSpPr>
          <p:cNvPr id="7" name="TextBox 6">
            <a:extLst>
              <a:ext uri="{FF2B5EF4-FFF2-40B4-BE49-F238E27FC236}">
                <a16:creationId xmlns:a16="http://schemas.microsoft.com/office/drawing/2014/main" id="{FC5EE31C-BBB3-4069-B428-EB9CCEE84B46}"/>
              </a:ext>
            </a:extLst>
          </p:cNvPr>
          <p:cNvSpPr txBox="1"/>
          <p:nvPr/>
        </p:nvSpPr>
        <p:spPr>
          <a:xfrm>
            <a:off x="4433399" y="2391851"/>
            <a:ext cx="4114800" cy="369332"/>
          </a:xfrm>
          <a:prstGeom prst="rect">
            <a:avLst/>
          </a:prstGeom>
          <a:noFill/>
        </p:spPr>
        <p:txBody>
          <a:bodyPr wrap="square" rtlCol="0">
            <a:spAutoFit/>
          </a:bodyPr>
          <a:lstStyle/>
          <a:p>
            <a:pPr algn="ctr"/>
            <a:r>
              <a:rPr lang="en-CA" dirty="0"/>
              <a:t>2.9718 m</a:t>
            </a:r>
          </a:p>
        </p:txBody>
      </p:sp>
      <p:sp>
        <p:nvSpPr>
          <p:cNvPr id="8" name="TextBox 7">
            <a:extLst>
              <a:ext uri="{FF2B5EF4-FFF2-40B4-BE49-F238E27FC236}">
                <a16:creationId xmlns:a16="http://schemas.microsoft.com/office/drawing/2014/main" id="{DD9BF1EB-5386-4673-B151-A342A195E7F9}"/>
              </a:ext>
            </a:extLst>
          </p:cNvPr>
          <p:cNvSpPr txBox="1"/>
          <p:nvPr/>
        </p:nvSpPr>
        <p:spPr>
          <a:xfrm>
            <a:off x="4503360" y="2916310"/>
            <a:ext cx="4114800" cy="369332"/>
          </a:xfrm>
          <a:prstGeom prst="rect">
            <a:avLst/>
          </a:prstGeom>
          <a:noFill/>
        </p:spPr>
        <p:txBody>
          <a:bodyPr wrap="square" rtlCol="0">
            <a:spAutoFit/>
          </a:bodyPr>
          <a:lstStyle/>
          <a:p>
            <a:pPr algn="ctr"/>
            <a:r>
              <a:rPr lang="en-CA" dirty="0"/>
              <a:t>3.2449 m</a:t>
            </a:r>
          </a:p>
        </p:txBody>
      </p:sp>
      <p:sp>
        <p:nvSpPr>
          <p:cNvPr id="9" name="TextBox 8">
            <a:extLst>
              <a:ext uri="{FF2B5EF4-FFF2-40B4-BE49-F238E27FC236}">
                <a16:creationId xmlns:a16="http://schemas.microsoft.com/office/drawing/2014/main" id="{34B0E041-1D38-4902-B2EF-62DF77CAE2DE}"/>
              </a:ext>
            </a:extLst>
          </p:cNvPr>
          <p:cNvSpPr txBox="1"/>
          <p:nvPr/>
        </p:nvSpPr>
        <p:spPr>
          <a:xfrm>
            <a:off x="4491844" y="3471934"/>
            <a:ext cx="4114800" cy="369332"/>
          </a:xfrm>
          <a:prstGeom prst="rect">
            <a:avLst/>
          </a:prstGeom>
          <a:noFill/>
        </p:spPr>
        <p:txBody>
          <a:bodyPr wrap="square" rtlCol="0">
            <a:spAutoFit/>
          </a:bodyPr>
          <a:lstStyle/>
          <a:p>
            <a:pPr algn="ctr"/>
            <a:r>
              <a:rPr lang="en-CA" dirty="0"/>
              <a:t>2.9972 m</a:t>
            </a:r>
          </a:p>
        </p:txBody>
      </p:sp>
      <p:sp>
        <p:nvSpPr>
          <p:cNvPr id="10" name="TextBox 9">
            <a:extLst>
              <a:ext uri="{FF2B5EF4-FFF2-40B4-BE49-F238E27FC236}">
                <a16:creationId xmlns:a16="http://schemas.microsoft.com/office/drawing/2014/main" id="{A5B54026-58F6-47B0-A1EB-DFEEA8E02F89}"/>
              </a:ext>
            </a:extLst>
          </p:cNvPr>
          <p:cNvSpPr txBox="1"/>
          <p:nvPr/>
        </p:nvSpPr>
        <p:spPr>
          <a:xfrm>
            <a:off x="4504231" y="3964631"/>
            <a:ext cx="4114800" cy="369332"/>
          </a:xfrm>
          <a:prstGeom prst="rect">
            <a:avLst/>
          </a:prstGeom>
          <a:noFill/>
        </p:spPr>
        <p:txBody>
          <a:bodyPr wrap="square" rtlCol="0">
            <a:spAutoFit/>
          </a:bodyPr>
          <a:lstStyle/>
          <a:p>
            <a:pPr algn="ctr"/>
            <a:r>
              <a:rPr lang="en-CA" dirty="0"/>
              <a:t>2.7209 m</a:t>
            </a:r>
          </a:p>
        </p:txBody>
      </p:sp>
      <p:sp>
        <p:nvSpPr>
          <p:cNvPr id="11" name="TextBox 10">
            <a:extLst>
              <a:ext uri="{FF2B5EF4-FFF2-40B4-BE49-F238E27FC236}">
                <a16:creationId xmlns:a16="http://schemas.microsoft.com/office/drawing/2014/main" id="{B378EDEA-EDC6-497C-A763-4F3BE86C7245}"/>
              </a:ext>
            </a:extLst>
          </p:cNvPr>
          <p:cNvSpPr txBox="1"/>
          <p:nvPr/>
        </p:nvSpPr>
        <p:spPr>
          <a:xfrm>
            <a:off x="4553584" y="4454381"/>
            <a:ext cx="4114800" cy="369332"/>
          </a:xfrm>
          <a:prstGeom prst="rect">
            <a:avLst/>
          </a:prstGeom>
          <a:noFill/>
        </p:spPr>
        <p:txBody>
          <a:bodyPr wrap="square" rtlCol="0">
            <a:spAutoFit/>
          </a:bodyPr>
          <a:lstStyle/>
          <a:p>
            <a:pPr algn="ctr"/>
            <a:r>
              <a:rPr lang="en-CA" dirty="0"/>
              <a:t>2.5337 m</a:t>
            </a:r>
          </a:p>
        </p:txBody>
      </p:sp>
      <p:sp>
        <p:nvSpPr>
          <p:cNvPr id="12" name="TextBox 11">
            <a:extLst>
              <a:ext uri="{FF2B5EF4-FFF2-40B4-BE49-F238E27FC236}">
                <a16:creationId xmlns:a16="http://schemas.microsoft.com/office/drawing/2014/main" id="{069C054F-23C5-4FCE-A658-CFC4F64DAC84}"/>
              </a:ext>
            </a:extLst>
          </p:cNvPr>
          <p:cNvSpPr txBox="1"/>
          <p:nvPr/>
        </p:nvSpPr>
        <p:spPr>
          <a:xfrm>
            <a:off x="372616" y="5217961"/>
            <a:ext cx="8686800" cy="444802"/>
          </a:xfrm>
          <a:prstGeom prst="rect">
            <a:avLst/>
          </a:prstGeom>
          <a:noFill/>
        </p:spPr>
        <p:txBody>
          <a:bodyPr wrap="square" rtlCol="0">
            <a:spAutoFit/>
          </a:bodyPr>
          <a:lstStyle/>
          <a:p>
            <a:pPr>
              <a:lnSpc>
                <a:spcPct val="107000"/>
              </a:lnSpc>
              <a:spcAft>
                <a:spcPts val="800"/>
              </a:spcAft>
            </a:pPr>
            <a:r>
              <a:rPr lang="en-CA" sz="1100" b="1" dirty="0">
                <a:effectLst/>
                <a:latin typeface="Euphemia" panose="020B0503040102020104" pitchFamily="34" charset="0"/>
                <a:ea typeface="Euphemia" panose="020B0503040102020104" pitchFamily="34" charset="0"/>
                <a:cs typeface="Euphemia" panose="020B0503040102020104" pitchFamily="34" charset="0"/>
              </a:rPr>
              <a:t>*</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ᖃᐅᔨᒪᔭᐅᒋᐊᓕᒃ</a:t>
            </a:r>
            <a:r>
              <a:rPr lang="en-CA" sz="1100" b="1" dirty="0">
                <a:effectLst/>
                <a:latin typeface="Euphemia" panose="020B0503040102020104" pitchFamily="34" charset="0"/>
                <a:ea typeface="Euphemia" panose="020B0503040102020104" pitchFamily="34" charset="0"/>
                <a:cs typeface="Euphemia" panose="020B0503040102020104" pitchFamily="34" charset="0"/>
              </a:rPr>
              <a:t> </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ᐅᓇ</a:t>
            </a:r>
            <a:r>
              <a:rPr lang="en-CA" sz="1100" b="1" dirty="0">
                <a:effectLst/>
                <a:latin typeface="Euphemia" panose="020B0503040102020104" pitchFamily="34" charset="0"/>
                <a:ea typeface="Euphemia" panose="020B0503040102020104" pitchFamily="34" charset="0"/>
                <a:cs typeface="Euphemia" panose="020B0503040102020104" pitchFamily="34" charset="0"/>
              </a:rPr>
              <a:t> </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ᐃᒪᐅᑉ</a:t>
            </a:r>
            <a:r>
              <a:rPr lang="en-CA" sz="1100" b="1" dirty="0">
                <a:effectLst/>
                <a:latin typeface="Euphemia" panose="020B0503040102020104" pitchFamily="34" charset="0"/>
                <a:ea typeface="Euphemia" panose="020B0503040102020104" pitchFamily="34" charset="0"/>
                <a:cs typeface="Euphemia" panose="020B0503040102020104" pitchFamily="34" charset="0"/>
              </a:rPr>
              <a:t> </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ᐃᑎᓂᖓ</a:t>
            </a:r>
            <a:r>
              <a:rPr lang="en-CA" sz="1100" b="1" dirty="0">
                <a:effectLst/>
                <a:latin typeface="Euphemia" panose="020B0503040102020104" pitchFamily="34" charset="0"/>
                <a:ea typeface="Euphemia" panose="020B0503040102020104" pitchFamily="34" charset="0"/>
                <a:cs typeface="Euphemia" panose="020B0503040102020104" pitchFamily="34" charset="0"/>
              </a:rPr>
              <a:t> </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ᖃᐅᔨᓴᖅᑕᐅᓂᖓ</a:t>
            </a:r>
            <a:r>
              <a:rPr lang="en-CA" sz="1100" b="1" dirty="0">
                <a:effectLst/>
                <a:latin typeface="Euphemia" panose="020B0503040102020104" pitchFamily="34" charset="0"/>
                <a:ea typeface="Euphemia" panose="020B0503040102020104" pitchFamily="34" charset="0"/>
                <a:cs typeface="Euphemia" panose="020B0503040102020104" pitchFamily="34" charset="0"/>
              </a:rPr>
              <a:t> </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ᐱᔭᐅᖃᑦᑕᖅᑐᖅ</a:t>
            </a:r>
            <a:r>
              <a:rPr lang="en-CA" sz="1100" b="1" dirty="0">
                <a:effectLst/>
                <a:latin typeface="Euphemia" panose="020B0503040102020104" pitchFamily="34" charset="0"/>
                <a:ea typeface="Euphemia" panose="020B0503040102020104" pitchFamily="34" charset="0"/>
                <a:cs typeface="Euphemia" panose="020B0503040102020104" pitchFamily="34" charset="0"/>
              </a:rPr>
              <a:t> </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ᓄᓇᖓᓂ</a:t>
            </a:r>
            <a:r>
              <a:rPr lang="en-CA" sz="1100" b="1" dirty="0">
                <a:effectLst/>
                <a:latin typeface="Euphemia" panose="020B0503040102020104" pitchFamily="34" charset="0"/>
                <a:ea typeface="Euphemia" panose="020B0503040102020104" pitchFamily="34" charset="0"/>
                <a:cs typeface="Euphemia" panose="020B0503040102020104" pitchFamily="34" charset="0"/>
              </a:rPr>
              <a:t> </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ᐱᒋᐊᕐᕕᒋᓯᒪᔭᖓᓐᓂᒃ</a:t>
            </a:r>
            <a:r>
              <a:rPr lang="en-CA" sz="1100" b="1" dirty="0">
                <a:effectLst/>
                <a:latin typeface="Euphemia" panose="020B0503040102020104" pitchFamily="34" charset="0"/>
                <a:ea typeface="Euphemia" panose="020B0503040102020104" pitchFamily="34" charset="0"/>
                <a:cs typeface="Euphemia" panose="020B0503040102020104" pitchFamily="34" charset="0"/>
              </a:rPr>
              <a:t> </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ᖃᐅᔨᓴᖅᑕᐅᓂᖓ</a:t>
            </a:r>
            <a:r>
              <a:rPr lang="en-CA" sz="1100" b="1" dirty="0">
                <a:effectLst/>
                <a:latin typeface="Euphemia" panose="020B0503040102020104" pitchFamily="34" charset="0"/>
                <a:ea typeface="Euphemia" panose="020B0503040102020104" pitchFamily="34" charset="0"/>
                <a:cs typeface="Euphemia" panose="020B0503040102020104" pitchFamily="34" charset="0"/>
              </a:rPr>
              <a:t>, </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ᑕᐃᒪᐃᒻᒪᑦ</a:t>
            </a:r>
            <a:r>
              <a:rPr lang="en-CA" sz="1100" b="1" dirty="0">
                <a:effectLst/>
                <a:latin typeface="Euphemia" panose="020B0503040102020104" pitchFamily="34" charset="0"/>
                <a:ea typeface="Euphemia" panose="020B0503040102020104" pitchFamily="34" charset="0"/>
                <a:cs typeface="Euphemia" panose="020B0503040102020104" pitchFamily="34" charset="0"/>
              </a:rPr>
              <a:t> </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ᓈᓴᐅᑏᑦ</a:t>
            </a:r>
            <a:r>
              <a:rPr lang="en-CA" sz="1100" b="1" dirty="0">
                <a:effectLst/>
                <a:latin typeface="Euphemia" panose="020B0503040102020104" pitchFamily="34" charset="0"/>
                <a:ea typeface="Euphemia" panose="020B0503040102020104" pitchFamily="34" charset="0"/>
                <a:cs typeface="Euphemia" panose="020B0503040102020104" pitchFamily="34" charset="0"/>
              </a:rPr>
              <a:t> </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ᐊᖏᓂᖅᓴᑦ</a:t>
            </a:r>
            <a:r>
              <a:rPr lang="en-CA" sz="1100" b="1" dirty="0">
                <a:effectLst/>
                <a:latin typeface="Euphemia" panose="020B0503040102020104" pitchFamily="34" charset="0"/>
                <a:ea typeface="Euphemia" panose="020B0503040102020104" pitchFamily="34" charset="0"/>
                <a:cs typeface="Euphemia" panose="020B0503040102020104" pitchFamily="34" charset="0"/>
              </a:rPr>
              <a:t> </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ᓇᓗᓇᐃᖅᓯᔪᑦ</a:t>
            </a:r>
            <a:r>
              <a:rPr lang="en-CA" sz="1100" b="1" dirty="0">
                <a:effectLst/>
                <a:latin typeface="Euphemia" panose="020B0503040102020104" pitchFamily="34" charset="0"/>
                <a:ea typeface="Euphemia" panose="020B0503040102020104" pitchFamily="34" charset="0"/>
                <a:cs typeface="Euphemia" panose="020B0503040102020104" pitchFamily="34" charset="0"/>
              </a:rPr>
              <a:t> </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ᐃᒪᖓᓐᓂᒃ</a:t>
            </a:r>
            <a:r>
              <a:rPr lang="en-CA" sz="1100" b="1" dirty="0">
                <a:effectLst/>
                <a:latin typeface="Euphemia" panose="020B0503040102020104" pitchFamily="34" charset="0"/>
                <a:ea typeface="Euphemia" panose="020B0503040102020104" pitchFamily="34" charset="0"/>
                <a:cs typeface="Euphemia" panose="020B0503040102020104" pitchFamily="34" charset="0"/>
              </a:rPr>
              <a:t> </a:t>
            </a:r>
            <a:r>
              <a:rPr lang="en-CA" sz="1100" b="1" dirty="0" err="1">
                <a:effectLst/>
                <a:latin typeface="Euphemia" panose="020B0503040102020104" pitchFamily="34" charset="0"/>
                <a:ea typeface="Euphemia" panose="020B0503040102020104" pitchFamily="34" charset="0"/>
                <a:cs typeface="Euphemia" panose="020B0503040102020104" pitchFamily="34" charset="0"/>
              </a:rPr>
              <a:t>ᐃᑲᓂᖅᓴᐅᔪᒥᑦ</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26ADFA8-4730-4DCA-BD4E-B02670BC4734}"/>
              </a:ext>
            </a:extLst>
          </p:cNvPr>
          <p:cNvSpPr txBox="1"/>
          <p:nvPr/>
        </p:nvSpPr>
        <p:spPr>
          <a:xfrm>
            <a:off x="566105" y="1399596"/>
            <a:ext cx="3832183" cy="369332"/>
          </a:xfrm>
          <a:prstGeom prst="rect">
            <a:avLst/>
          </a:prstGeom>
          <a:noFill/>
        </p:spPr>
        <p:txBody>
          <a:bodyPr wrap="square" rtlCol="0">
            <a:spAutoFit/>
          </a:bodyPr>
          <a:lstStyle/>
          <a:p>
            <a:pPr algn="ctr"/>
            <a:r>
              <a:rPr lang="en-CA" sz="1800" b="1" dirty="0" err="1">
                <a:effectLst/>
                <a:latin typeface="Euphemia" panose="020B0503040102020104" pitchFamily="34" charset="0"/>
                <a:ea typeface="Euphemia" panose="020B0503040102020104" pitchFamily="34" charset="0"/>
                <a:cs typeface="Euphemia" panose="020B0503040102020104" pitchFamily="34" charset="0"/>
              </a:rPr>
              <a:t>ᐊᕐᕌᒍ</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DB4607D-66F3-4035-8429-A4F2936BE337}"/>
              </a:ext>
            </a:extLst>
          </p:cNvPr>
          <p:cNvSpPr txBox="1"/>
          <p:nvPr/>
        </p:nvSpPr>
        <p:spPr>
          <a:xfrm>
            <a:off x="4716016" y="1417638"/>
            <a:ext cx="3832183" cy="646331"/>
          </a:xfrm>
          <a:prstGeom prst="rect">
            <a:avLst/>
          </a:prstGeom>
          <a:noFill/>
        </p:spPr>
        <p:txBody>
          <a:bodyPr wrap="square" rtlCol="0">
            <a:spAutoFit/>
          </a:bodyPr>
          <a:lstStyle/>
          <a:p>
            <a:r>
              <a:rPr lang="en-CA" sz="1800" b="1" dirty="0">
                <a:effectLst/>
                <a:latin typeface="Euphemia" panose="020B0503040102020104" pitchFamily="34" charset="0"/>
                <a:ea typeface="Euphemia" panose="020B0503040102020104" pitchFamily="34" charset="0"/>
                <a:cs typeface="Euphemia" panose="020B0503040102020104" pitchFamily="34" charset="0"/>
              </a:rPr>
              <a:t>*</a:t>
            </a:r>
            <a:r>
              <a:rPr lang="en-CA" sz="1800" b="1" dirty="0" err="1">
                <a:effectLst/>
                <a:latin typeface="Euphemia" panose="020B0503040102020104" pitchFamily="34" charset="0"/>
                <a:ea typeface="Euphemia" panose="020B0503040102020104" pitchFamily="34" charset="0"/>
                <a:cs typeface="Euphemia" panose="020B0503040102020104" pitchFamily="34" charset="0"/>
              </a:rPr>
              <a:t>ᓂᐱᓴᐅᑉ</a:t>
            </a:r>
            <a:r>
              <a:rPr lang="en-CA" sz="1800" b="1" dirty="0">
                <a:effectLst/>
                <a:latin typeface="Euphemia" panose="020B0503040102020104" pitchFamily="34" charset="0"/>
                <a:ea typeface="Euphemia" panose="020B0503040102020104" pitchFamily="34" charset="0"/>
                <a:cs typeface="Euphemia" panose="020B0503040102020104" pitchFamily="34" charset="0"/>
              </a:rPr>
              <a:t> </a:t>
            </a:r>
            <a:r>
              <a:rPr lang="en-CA" sz="1800" b="1" dirty="0" err="1">
                <a:effectLst/>
                <a:latin typeface="Euphemia" panose="020B0503040102020104" pitchFamily="34" charset="0"/>
                <a:ea typeface="Euphemia" panose="020B0503040102020104" pitchFamily="34" charset="0"/>
                <a:cs typeface="Euphemia" panose="020B0503040102020104" pitchFamily="34" charset="0"/>
              </a:rPr>
              <a:t>ᑕᓯᖓᓂ</a:t>
            </a:r>
            <a:r>
              <a:rPr lang="en-CA" sz="1800" b="1" dirty="0">
                <a:effectLst/>
                <a:latin typeface="Euphemia" panose="020B0503040102020104" pitchFamily="34" charset="0"/>
                <a:ea typeface="Euphemia" panose="020B0503040102020104" pitchFamily="34" charset="0"/>
                <a:cs typeface="Euphemia" panose="020B0503040102020104" pitchFamily="34" charset="0"/>
              </a:rPr>
              <a:t> </a:t>
            </a:r>
            <a:r>
              <a:rPr lang="en-CA" sz="1800" b="1" dirty="0" err="1">
                <a:effectLst/>
                <a:latin typeface="Euphemia" panose="020B0503040102020104" pitchFamily="34" charset="0"/>
                <a:ea typeface="Euphemia" panose="020B0503040102020104" pitchFamily="34" charset="0"/>
                <a:cs typeface="Euphemia" panose="020B0503040102020104" pitchFamily="34" charset="0"/>
              </a:rPr>
              <a:t>ᐃᒪᐅᑉ</a:t>
            </a:r>
            <a:r>
              <a:rPr lang="en-CA" sz="1800" b="1" dirty="0">
                <a:effectLst/>
                <a:latin typeface="Euphemia" panose="020B0503040102020104" pitchFamily="34" charset="0"/>
                <a:ea typeface="Euphemia" panose="020B0503040102020104" pitchFamily="34" charset="0"/>
                <a:cs typeface="Euphemia" panose="020B0503040102020104" pitchFamily="34" charset="0"/>
              </a:rPr>
              <a:t> </a:t>
            </a:r>
            <a:r>
              <a:rPr lang="en-CA" sz="1800" b="1" dirty="0" err="1">
                <a:effectLst/>
                <a:latin typeface="Euphemia" panose="020B0503040102020104" pitchFamily="34" charset="0"/>
                <a:ea typeface="Euphemia" panose="020B0503040102020104" pitchFamily="34" charset="0"/>
                <a:cs typeface="Euphemia" panose="020B0503040102020104" pitchFamily="34" charset="0"/>
              </a:rPr>
              <a:t>ᐊᖏᓂᖓ</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26105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nSpc>
                <a:spcPct val="107000"/>
              </a:lnSpc>
              <a:spcAft>
                <a:spcPts val="800"/>
              </a:spcAft>
            </a:pP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ᓄᓇᓕᓐᓂᑦ</a:t>
            </a:r>
            <a:r>
              <a:rPr lang="en-CA"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ᐃᒥᕐᒥᑦ</a:t>
            </a:r>
            <a:r>
              <a:rPr lang="en-CA"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ᐊᑐᖃᑦᑕᕐᓂᖏᑕ</a:t>
            </a:r>
            <a:r>
              <a:rPr lang="en-CA"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ᖃᓄᐃᓕᖓᓯᒪᓂᖓ</a:t>
            </a:r>
            <a:endParaRPr lang="en-CA" dirty="0">
              <a:solidFill>
                <a:srgbClr val="D8491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B5C4558E-897F-458D-BDA4-CD70FAC081B7}"/>
              </a:ext>
            </a:extLst>
          </p:cNvPr>
          <p:cNvGraphicFramePr>
            <a:graphicFrameLocks noGrp="1"/>
          </p:cNvGraphicFramePr>
          <p:nvPr>
            <p:ph idx="1"/>
            <p:extLst>
              <p:ext uri="{D42A27DB-BD31-4B8C-83A1-F6EECF244321}">
                <p14:modId xmlns:p14="http://schemas.microsoft.com/office/powerpoint/2010/main" val="3548301648"/>
              </p:ext>
            </p:extLst>
          </p:nvPr>
        </p:nvGraphicFramePr>
        <p:xfrm>
          <a:off x="323528" y="1700808"/>
          <a:ext cx="8424936" cy="3048184"/>
        </p:xfrm>
        <a:graphic>
          <a:graphicData uri="http://schemas.openxmlformats.org/drawingml/2006/table">
            <a:tbl>
              <a:tblPr>
                <a:tableStyleId>{5C22544A-7EE6-4342-B048-85BDC9FD1C3A}</a:tableStyleId>
              </a:tblPr>
              <a:tblGrid>
                <a:gridCol w="4212468">
                  <a:extLst>
                    <a:ext uri="{9D8B030D-6E8A-4147-A177-3AD203B41FA5}">
                      <a16:colId xmlns:a16="http://schemas.microsoft.com/office/drawing/2014/main" val="4172686021"/>
                    </a:ext>
                  </a:extLst>
                </a:gridCol>
                <a:gridCol w="4212468">
                  <a:extLst>
                    <a:ext uri="{9D8B030D-6E8A-4147-A177-3AD203B41FA5}">
                      <a16:colId xmlns:a16="http://schemas.microsoft.com/office/drawing/2014/main" val="2948045363"/>
                    </a:ext>
                  </a:extLst>
                </a:gridCol>
              </a:tblGrid>
              <a:tr h="462464">
                <a:tc>
                  <a:txBody>
                    <a:bodyPr/>
                    <a:lstStyle/>
                    <a:p>
                      <a:pPr algn="ctr"/>
                      <a:r>
                        <a:rPr lang="en-CA" sz="1800" b="1" kern="1200" dirty="0" err="1">
                          <a:solidFill>
                            <a:schemeClr val="dk1"/>
                          </a:solidFill>
                          <a:effectLst/>
                          <a:latin typeface="+mn-lt"/>
                          <a:ea typeface="+mn-ea"/>
                          <a:cs typeface="+mn-cs"/>
                        </a:rPr>
                        <a:t>ᐊᕐᕌᒍ</a:t>
                      </a:r>
                      <a:endParaRPr lang="en-CA" sz="1800" kern="1200" dirty="0">
                        <a:solidFill>
                          <a:schemeClr val="dk1"/>
                        </a:solidFill>
                        <a:effectLst/>
                        <a:latin typeface="+mn-lt"/>
                        <a:ea typeface="+mn-ea"/>
                        <a:cs typeface="+mn-cs"/>
                      </a:endParaRPr>
                    </a:p>
                  </a:txBody>
                  <a:tcPr marL="9525" marR="9525" marT="9525" marB="0" anchor="b"/>
                </a:tc>
                <a:tc>
                  <a:txBody>
                    <a:bodyPr/>
                    <a:lstStyle/>
                    <a:p>
                      <a:pPr algn="ctr"/>
                      <a:r>
                        <a:rPr lang="en-CA" sz="1800" b="1" kern="1200" dirty="0" err="1">
                          <a:solidFill>
                            <a:schemeClr val="dk1"/>
                          </a:solidFill>
                          <a:effectLst/>
                          <a:latin typeface="+mn-lt"/>
                          <a:ea typeface="+mn-ea"/>
                          <a:cs typeface="+mn-cs"/>
                        </a:rPr>
                        <a:t>ᐃᒥᕐᒥᑦ</a:t>
                      </a:r>
                      <a:r>
                        <a:rPr lang="en-CA" sz="1800" b="1" kern="1200" dirty="0">
                          <a:solidFill>
                            <a:schemeClr val="dk1"/>
                          </a:solidFill>
                          <a:effectLst/>
                          <a:latin typeface="+mn-lt"/>
                          <a:ea typeface="+mn-ea"/>
                          <a:cs typeface="+mn-cs"/>
                        </a:rPr>
                        <a:t> </a:t>
                      </a:r>
                      <a:r>
                        <a:rPr lang="en-CA" sz="1800" b="1" kern="1200" dirty="0" err="1">
                          <a:solidFill>
                            <a:schemeClr val="dk1"/>
                          </a:solidFill>
                          <a:effectLst/>
                          <a:latin typeface="+mn-lt"/>
                          <a:ea typeface="+mn-ea"/>
                          <a:cs typeface="+mn-cs"/>
                        </a:rPr>
                        <a:t>ᐊᑐᖃᑦᑕᕐᓂᐅᔫᑉ</a:t>
                      </a:r>
                      <a:r>
                        <a:rPr lang="en-CA" sz="1800" b="1" kern="1200" dirty="0">
                          <a:solidFill>
                            <a:schemeClr val="dk1"/>
                          </a:solidFill>
                          <a:effectLst/>
                          <a:latin typeface="+mn-lt"/>
                          <a:ea typeface="+mn-ea"/>
                          <a:cs typeface="+mn-cs"/>
                        </a:rPr>
                        <a:t> </a:t>
                      </a:r>
                      <a:r>
                        <a:rPr lang="en-CA" sz="1800" b="1" kern="1200" dirty="0" err="1">
                          <a:solidFill>
                            <a:schemeClr val="dk1"/>
                          </a:solidFill>
                          <a:effectLst/>
                          <a:latin typeface="+mn-lt"/>
                          <a:ea typeface="+mn-ea"/>
                          <a:cs typeface="+mn-cs"/>
                        </a:rPr>
                        <a:t>ᖃᓄᐃᓕᖓᓯᒪᓂᖓ</a:t>
                      </a:r>
                      <a:r>
                        <a:rPr lang="en-CA" sz="1800" b="1" kern="1200" dirty="0">
                          <a:solidFill>
                            <a:schemeClr val="dk1"/>
                          </a:solidFill>
                          <a:effectLst/>
                          <a:latin typeface="+mn-lt"/>
                          <a:ea typeface="+mn-ea"/>
                          <a:cs typeface="+mn-cs"/>
                        </a:rPr>
                        <a:t>*</a:t>
                      </a:r>
                      <a:endParaRPr lang="en-CA" sz="18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90083587"/>
                  </a:ext>
                </a:extLst>
              </a:tr>
              <a:tr h="517144">
                <a:tc>
                  <a:txBody>
                    <a:bodyPr/>
                    <a:lstStyle/>
                    <a:p>
                      <a:pPr algn="ctr" fontAlgn="ctr"/>
                      <a:r>
                        <a:rPr lang="en-CA" sz="1400" u="none" strike="noStrike" dirty="0">
                          <a:effectLst/>
                        </a:rPr>
                        <a:t>2016</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7350570"/>
                  </a:ext>
                </a:extLst>
              </a:tr>
              <a:tr h="517144">
                <a:tc>
                  <a:txBody>
                    <a:bodyPr/>
                    <a:lstStyle/>
                    <a:p>
                      <a:pPr algn="ctr" fontAlgn="ctr"/>
                      <a:r>
                        <a:rPr lang="en-CA" sz="1400" u="none" strike="noStrike" dirty="0">
                          <a:effectLst/>
                        </a:rPr>
                        <a:t>2017</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4265659"/>
                  </a:ext>
                </a:extLst>
              </a:tr>
              <a:tr h="517144">
                <a:tc>
                  <a:txBody>
                    <a:bodyPr/>
                    <a:lstStyle/>
                    <a:p>
                      <a:pPr algn="ctr" fontAlgn="ctr"/>
                      <a:r>
                        <a:rPr lang="en-CA" sz="1400" u="none" strike="noStrike" dirty="0">
                          <a:effectLst/>
                        </a:rPr>
                        <a:t>2018</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0729712"/>
                  </a:ext>
                </a:extLst>
              </a:tr>
              <a:tr h="517144">
                <a:tc>
                  <a:txBody>
                    <a:bodyPr/>
                    <a:lstStyle/>
                    <a:p>
                      <a:pPr algn="ctr" fontAlgn="ctr"/>
                      <a:r>
                        <a:rPr lang="en-CA" sz="1400" u="none" strike="noStrike" dirty="0">
                          <a:effectLst/>
                        </a:rPr>
                        <a:t>2019</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9400410"/>
                  </a:ext>
                </a:extLst>
              </a:tr>
              <a:tr h="517144">
                <a:tc>
                  <a:txBody>
                    <a:bodyPr/>
                    <a:lstStyle/>
                    <a:p>
                      <a:pPr algn="ctr" fontAlgn="ctr"/>
                      <a:r>
                        <a:rPr lang="en-CA" sz="1400" u="none" strike="noStrike" dirty="0">
                          <a:effectLst/>
                        </a:rPr>
                        <a:t>2020</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highlight>
                            <a:srgbClr val="FFFF00"/>
                          </a:highlight>
                        </a:rPr>
                        <a:t> </a:t>
                      </a:r>
                      <a:endParaRPr lang="en-CA" sz="1100" b="0"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1430300965"/>
                  </a:ext>
                </a:extLst>
              </a:tr>
            </a:tbl>
          </a:graphicData>
        </a:graphic>
      </p:graphicFrame>
      <p:sp>
        <p:nvSpPr>
          <p:cNvPr id="3" name="TextBox 2">
            <a:extLst>
              <a:ext uri="{FF2B5EF4-FFF2-40B4-BE49-F238E27FC236}">
                <a16:creationId xmlns:a16="http://schemas.microsoft.com/office/drawing/2014/main" id="{A31B58FC-F347-4978-B039-A79CDE8AF246}"/>
              </a:ext>
            </a:extLst>
          </p:cNvPr>
          <p:cNvSpPr txBox="1"/>
          <p:nvPr/>
        </p:nvSpPr>
        <p:spPr>
          <a:xfrm>
            <a:off x="323528" y="4866454"/>
            <a:ext cx="7776864" cy="276999"/>
          </a:xfrm>
          <a:prstGeom prst="rect">
            <a:avLst/>
          </a:prstGeom>
          <a:noFill/>
        </p:spPr>
        <p:txBody>
          <a:bodyPr wrap="square" rtlCol="0">
            <a:spAutoFit/>
          </a:bodyPr>
          <a:lstStyle/>
          <a:p>
            <a:r>
              <a:rPr lang="en-CA" sz="1200" b="1" dirty="0">
                <a:effectLst/>
                <a:latin typeface="Euphemia" panose="020B0503040102020104" pitchFamily="34" charset="0"/>
                <a:ea typeface="Euphemia" panose="020B0503040102020104" pitchFamily="34" charset="0"/>
                <a:cs typeface="Euphemia" panose="020B0503040102020104" pitchFamily="34" charset="0"/>
              </a:rPr>
              <a:t>*</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ᐊᔾᔨᒌᙱᑦᑐᓂᑦ</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ᐱᑕᖃᑐᐃᓐᓇᕆᐊᓕᒃ</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ᐊᐅᓚᓂᕐᒧᑦ</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ᐊᑲᐅᙱᓕᐅᕈᑕᐅᖃᑦᑕᖅᓯᒪᔪᑦ</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ᐱᔾᔪᑕᐅᓪᓗᑎᑦ</a:t>
            </a:r>
            <a:r>
              <a:rPr lang="en-CA" sz="1200" dirty="0"/>
              <a:t>.</a:t>
            </a:r>
          </a:p>
        </p:txBody>
      </p:sp>
      <p:sp>
        <p:nvSpPr>
          <p:cNvPr id="5" name="TextBox 4">
            <a:extLst>
              <a:ext uri="{FF2B5EF4-FFF2-40B4-BE49-F238E27FC236}">
                <a16:creationId xmlns:a16="http://schemas.microsoft.com/office/drawing/2014/main" id="{C5BE6271-3A6B-40BF-A78F-75D1A699E374}"/>
              </a:ext>
            </a:extLst>
          </p:cNvPr>
          <p:cNvSpPr txBox="1"/>
          <p:nvPr/>
        </p:nvSpPr>
        <p:spPr>
          <a:xfrm>
            <a:off x="4427984" y="2276872"/>
            <a:ext cx="4104456" cy="369332"/>
          </a:xfrm>
          <a:prstGeom prst="rect">
            <a:avLst/>
          </a:prstGeom>
          <a:noFill/>
        </p:spPr>
        <p:txBody>
          <a:bodyPr wrap="square" rtlCol="0">
            <a:spAutoFit/>
          </a:bodyPr>
          <a:lstStyle/>
          <a:p>
            <a:pPr algn="ctr"/>
            <a:r>
              <a:rPr lang="en-CA" dirty="0"/>
              <a:t>650,020m</a:t>
            </a:r>
            <a:r>
              <a:rPr lang="en-CA" baseline="30000" dirty="0"/>
              <a:t>3</a:t>
            </a:r>
          </a:p>
        </p:txBody>
      </p:sp>
      <p:sp>
        <p:nvSpPr>
          <p:cNvPr id="6" name="TextBox 5">
            <a:extLst>
              <a:ext uri="{FF2B5EF4-FFF2-40B4-BE49-F238E27FC236}">
                <a16:creationId xmlns:a16="http://schemas.microsoft.com/office/drawing/2014/main" id="{FADDB0D1-0EBE-4F13-82FE-2E6226937465}"/>
              </a:ext>
            </a:extLst>
          </p:cNvPr>
          <p:cNvSpPr txBox="1"/>
          <p:nvPr/>
        </p:nvSpPr>
        <p:spPr>
          <a:xfrm>
            <a:off x="4427984" y="2744708"/>
            <a:ext cx="4104456" cy="369332"/>
          </a:xfrm>
          <a:prstGeom prst="rect">
            <a:avLst/>
          </a:prstGeom>
          <a:noFill/>
        </p:spPr>
        <p:txBody>
          <a:bodyPr wrap="square" rtlCol="0">
            <a:spAutoFit/>
          </a:bodyPr>
          <a:lstStyle/>
          <a:p>
            <a:pPr algn="ctr"/>
            <a:r>
              <a:rPr lang="en-CA" dirty="0"/>
              <a:t>713,911m</a:t>
            </a:r>
            <a:r>
              <a:rPr lang="en-CA" baseline="30000" dirty="0"/>
              <a:t>3</a:t>
            </a:r>
          </a:p>
        </p:txBody>
      </p:sp>
      <p:sp>
        <p:nvSpPr>
          <p:cNvPr id="7" name="TextBox 6">
            <a:extLst>
              <a:ext uri="{FF2B5EF4-FFF2-40B4-BE49-F238E27FC236}">
                <a16:creationId xmlns:a16="http://schemas.microsoft.com/office/drawing/2014/main" id="{06EA4ADA-FA8F-478A-84F4-BDC85F153144}"/>
              </a:ext>
            </a:extLst>
          </p:cNvPr>
          <p:cNvSpPr txBox="1"/>
          <p:nvPr/>
        </p:nvSpPr>
        <p:spPr>
          <a:xfrm>
            <a:off x="4438437" y="3282769"/>
            <a:ext cx="4104456" cy="369332"/>
          </a:xfrm>
          <a:prstGeom prst="rect">
            <a:avLst/>
          </a:prstGeom>
          <a:noFill/>
        </p:spPr>
        <p:txBody>
          <a:bodyPr wrap="square" rtlCol="0">
            <a:spAutoFit/>
          </a:bodyPr>
          <a:lstStyle/>
          <a:p>
            <a:pPr algn="ctr"/>
            <a:r>
              <a:rPr lang="en-CA" dirty="0"/>
              <a:t>732,412m</a:t>
            </a:r>
            <a:r>
              <a:rPr lang="en-CA" baseline="30000" dirty="0"/>
              <a:t>3</a:t>
            </a:r>
          </a:p>
        </p:txBody>
      </p:sp>
      <p:sp>
        <p:nvSpPr>
          <p:cNvPr id="8" name="TextBox 7">
            <a:extLst>
              <a:ext uri="{FF2B5EF4-FFF2-40B4-BE49-F238E27FC236}">
                <a16:creationId xmlns:a16="http://schemas.microsoft.com/office/drawing/2014/main" id="{3689E6E7-699D-4E2F-BCA1-57BC1766A476}"/>
              </a:ext>
            </a:extLst>
          </p:cNvPr>
          <p:cNvSpPr txBox="1"/>
          <p:nvPr/>
        </p:nvSpPr>
        <p:spPr>
          <a:xfrm>
            <a:off x="4427984" y="3781762"/>
            <a:ext cx="4104456" cy="369332"/>
          </a:xfrm>
          <a:prstGeom prst="rect">
            <a:avLst/>
          </a:prstGeom>
          <a:noFill/>
        </p:spPr>
        <p:txBody>
          <a:bodyPr wrap="square" rtlCol="0">
            <a:spAutoFit/>
          </a:bodyPr>
          <a:lstStyle/>
          <a:p>
            <a:pPr algn="ctr"/>
            <a:r>
              <a:rPr lang="en-CA" dirty="0"/>
              <a:t>690,169m</a:t>
            </a:r>
            <a:r>
              <a:rPr lang="en-CA" baseline="30000" dirty="0"/>
              <a:t>3</a:t>
            </a:r>
          </a:p>
        </p:txBody>
      </p:sp>
      <p:sp>
        <p:nvSpPr>
          <p:cNvPr id="10" name="TextBox 9">
            <a:extLst>
              <a:ext uri="{FF2B5EF4-FFF2-40B4-BE49-F238E27FC236}">
                <a16:creationId xmlns:a16="http://schemas.microsoft.com/office/drawing/2014/main" id="{C1EBEF54-08C9-4CC4-B703-B9B674E73006}"/>
              </a:ext>
            </a:extLst>
          </p:cNvPr>
          <p:cNvSpPr txBox="1"/>
          <p:nvPr/>
        </p:nvSpPr>
        <p:spPr>
          <a:xfrm>
            <a:off x="4421770" y="4264588"/>
            <a:ext cx="4104456" cy="369332"/>
          </a:xfrm>
          <a:prstGeom prst="rect">
            <a:avLst/>
          </a:prstGeom>
          <a:noFill/>
        </p:spPr>
        <p:txBody>
          <a:bodyPr wrap="square" rtlCol="0">
            <a:spAutoFit/>
          </a:bodyPr>
          <a:lstStyle/>
          <a:p>
            <a:pPr algn="ctr"/>
            <a:r>
              <a:rPr lang="en-CA" dirty="0"/>
              <a:t>776,956m</a:t>
            </a:r>
            <a:r>
              <a:rPr lang="en-CA" baseline="30000" dirty="0"/>
              <a:t>3</a:t>
            </a:r>
            <a:endParaRPr lang="en-CA" dirty="0"/>
          </a:p>
        </p:txBody>
      </p:sp>
    </p:spTree>
    <p:extLst>
      <p:ext uri="{BB962C8B-B14F-4D97-AF65-F5344CB8AC3E}">
        <p14:creationId xmlns:p14="http://schemas.microsoft.com/office/powerpoint/2010/main" val="103056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CA" sz="32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ᐃᓄᐃᑦ</a:t>
            </a:r>
            <a:r>
              <a:rPr lang="en-CA" sz="32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32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ᑭᒃᑯᑐᐃᓐᓇᐃᑦ</a:t>
            </a:r>
            <a:r>
              <a:rPr lang="en-CA" sz="32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32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ᖃᓄᙱᑦᑎᐊᕆᐊᖃᕐᓂᖏᓐᓄᑦ</a:t>
            </a:r>
            <a:r>
              <a:rPr lang="en-CA" sz="32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32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ᐃᓱᒫᓗᑕᐅᔪᑦ</a:t>
            </a:r>
            <a:endParaRPr lang="en-CA" sz="3200" dirty="0">
              <a:solidFill>
                <a:srgbClr val="D8491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342900" lvl="0" indent="-342900">
              <a:lnSpc>
                <a:spcPct val="107000"/>
              </a:lnSpc>
              <a:spcAft>
                <a:spcPts val="800"/>
              </a:spcAft>
              <a:buFont typeface="Arial" panose="020B0604020202020204" pitchFamily="34" charset="0"/>
              <a:buChar char="•"/>
              <a:tabLst>
                <a:tab pos="457200" algn="l"/>
              </a:tabLst>
            </a:pPr>
            <a:r>
              <a:rPr lang="en-CA" sz="1800" dirty="0" err="1">
                <a:effectLst/>
                <a:latin typeface="Euphemia" panose="020B0503040102020104" pitchFamily="34" charset="0"/>
                <a:ea typeface="Euphemia" panose="020B0503040102020104" pitchFamily="34" charset="0"/>
                <a:cs typeface="Euphemia" panose="020B0503040102020104" pitchFamily="34" charset="0"/>
              </a:rPr>
              <a:t>ᐊᖏᖅᑕᐅᓚᐅᖅᑐᖅ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ᒥᓪᓗᐊᖅᑎᑦᑎᕕᐅᖃᑦᑕᕐᓂᐊᖅᑐᖅ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ᐊᒻᒪ</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ᖃᓄᑎᒋᐅᒐᔭᕐᓂᖓ</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ᑕᐃᑲᙵᑦ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ᐃᖃᓗᒑᕐᔪᓐᓂᒃ</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ᓈᒻᒪᙱᓗᐊᖅᑐᒥᒃ</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ᐃᒥᖅᑕᕐᕕᒋᔭᐅᖃᑦᑕᖅᑐᖅ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ᓄᓇᓕᓐᓂᑦ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ᐃᓄᖏᓐᓄᑦ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ᐃᒥᖃᕆᐊᖃᕐᓂᖏᑦ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ᐱᕙᓪᓕᐊᑐᐃᓐᓇᑎᓪᓗᒋᑦ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800" dirty="0" err="1">
                <a:effectLst/>
                <a:latin typeface="Euphemia" panose="020B0503040102020104" pitchFamily="34" charset="0"/>
                <a:ea typeface="Euphemia" panose="020B0503040102020104" pitchFamily="34" charset="0"/>
                <a:cs typeface="Euphemia" panose="020B0503040102020104" pitchFamily="34" charset="0"/>
              </a:rPr>
              <a:t>ᑕᒪᓐᓇ</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ᐱᔾᔪᑕᐅᑕᓯᒪᒻᒥᔪᖅ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ᐃᓱᖅᓯᓯᒪᓂᕆᕙᑦᑕᖓᓐᓂᒃ</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ᐅᐱᕐᖔᒃᑯᑦ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ᐱᒋᐊᖅᑐᓂᑦ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ᑎᖅᑎᑦᑎᖃᑦᑕᕆᐊᖃᓕᕈᑕᐅᓪᓗᓂ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ᐃᓱᒫᓗᓕᕈᑕᐅᓪᓗᓂ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ᐃᒥᔅᓴᖃᑦᑎᐊᙱᓗᐊᕐᓂᕐᒥᑦ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ᓄᓇᓕᒻᒧᑦ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ᐅᐱᕐᖔᒃᑯᑦ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ᐊᐅᓐᓇᖅᓯᓚᐅᖅᑎᓐᓇᒍ</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ᓱᓕ</a:t>
            </a:r>
            <a:r>
              <a:rPr lang="en-CA" sz="1800" dirty="0">
                <a:effectLst/>
                <a:latin typeface="Euphemia" panose="020B0503040102020104" pitchFamily="34" charset="0"/>
                <a:ea typeface="Euphemia" panose="020B0503040102020104" pitchFamily="34" charset="0"/>
                <a:cs typeface="Euphemia" panose="020B0503040102020104" pitchFamily="34"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800" dirty="0" err="1">
                <a:effectLst/>
                <a:latin typeface="Euphemia" panose="020B0503040102020104" pitchFamily="34" charset="0"/>
                <a:ea typeface="Euphemia" panose="020B0503040102020104" pitchFamily="34" charset="0"/>
                <a:cs typeface="Euphemia" panose="020B0503040102020104" pitchFamily="34" charset="0"/>
              </a:rPr>
              <a:t>ᐊᖏᖅᑕᐅᓯᒪᔪᖅ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ᐋᓐᓂᐊᖃᕐᓇᖏᑦᑐᓕᕆᒻᒪᕆᒻᒧᑦ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ᐊᐅᔭᐅᑎᓪᓗᒍ</a:t>
            </a:r>
            <a:r>
              <a:rPr lang="en-CA" sz="1800" dirty="0">
                <a:effectLst/>
                <a:latin typeface="Euphemia" panose="020B0503040102020104" pitchFamily="34" charset="0"/>
                <a:ea typeface="Euphemia" panose="020B0503040102020104" pitchFamily="34" charset="0"/>
                <a:cs typeface="Euphemia" panose="020B0503040102020104" pitchFamily="34" charset="0"/>
              </a:rPr>
              <a:t> 2018ᒥᑦ </a:t>
            </a:r>
            <a:r>
              <a:rPr lang="en-CA" sz="1800" dirty="0" err="1">
                <a:effectLst/>
                <a:latin typeface="Euphemia" panose="020B0503040102020104" pitchFamily="34" charset="0"/>
                <a:ea typeface="Euphemia" panose="020B0503040102020104" pitchFamily="34" charset="0"/>
                <a:cs typeface="Euphemia" panose="020B0503040102020104" pitchFamily="34" charset="0"/>
              </a:rPr>
              <a:t>ᑐᐊᕕᕐᓇᖅᑑᑎᑕᐅᓪᓗᓂ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ᒥᓪᓗᐊᖃᑦᑕᕐᓂᐅᔪᖅ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ᐃᖃᓗᒑᕐᔫᑉ</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ᑕᓯᖓᓐᓂᒃ</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ᐊᑦᑎᓂᖅᓴᒧᑦ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ᑕᓯᕐᒧᑦ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ᐊᖅᑯᒑᕐᔪᒻᒧᑦ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ᐊᐅᓪᓛᖅᑕᐅᓯᒪᔪᖅ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ᐃᒻᒪᑦᑕᐅᖁᓪᓗᒍ</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ᓂᐱᓴᐅᑉ</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ᑕᓯᖓ</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ᐃᒪᐅᑎᓪᓗᒍ</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ᑕᓯᖅ</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800" dirty="0" err="1">
                <a:effectLst/>
                <a:latin typeface="Euphemia" panose="020B0503040102020104" pitchFamily="34" charset="0"/>
                <a:ea typeface="Euphemia" panose="020B0503040102020104" pitchFamily="34" charset="0"/>
                <a:cs typeface="Euphemia" panose="020B0503040102020104" pitchFamily="34" charset="0"/>
              </a:rPr>
              <a:t>ᐊᑦᑎᓂᖅᓴᖅ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ᐊᖅᑯᒑᕐᔪᒃ</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ᐊᑐᖅᑕᐅᖃᑦᑕᖅᑐᖅ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ᑭᐱᙳᐃᔭᕐᕕᐅᓪᓗᓂ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ᐃᖅᑲᓪᓕᐊᕐᕕᐅᓪᓗᓂ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ᐅᒥᐊᖅᑐᕐᕕᐅᓪᓗᓂ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ᑎᒻᒥᓲᓄᑦ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ᐃᒫᓄᑦ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ᒥᒍᓐᓇᖅᑐᓄᑦ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ᑕᒪᒃᑯᐊ</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ᐱᓪᓗᒋᑦ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ᐅᓗᕆᐊᓇᕈᑎᖃᐃᓐᓇᖅᓯᒪᔪᖅ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ᐃᒥᖅᑕᕐᕕᒋᔭᐅᓗᓂ</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ᑕᓯᖅ</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ᐅᖅᓱᐊᓗᒻᒥᑦ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ᑯᕕᔪᖃᑲᓪᓚᓂᖅᐸᑦ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ᑖᕗᖓ</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ᐃᒫᓄᑦ</a:t>
            </a:r>
            <a:r>
              <a:rPr lang="en-CA" sz="1800" dirty="0">
                <a:effectLst/>
                <a:latin typeface="Euphemia" panose="020B0503040102020104" pitchFamily="34" charset="0"/>
                <a:ea typeface="Euphemia" panose="020B0503040102020104" pitchFamily="34" charset="0"/>
                <a:cs typeface="Euphemia" panose="020B0503040102020104" pitchFamily="34" charset="0"/>
              </a:rPr>
              <a:t> </a:t>
            </a:r>
            <a:r>
              <a:rPr lang="en-CA" sz="1800" dirty="0" err="1">
                <a:effectLst/>
                <a:latin typeface="Euphemia" panose="020B0503040102020104" pitchFamily="34" charset="0"/>
                <a:ea typeface="Euphemia" panose="020B0503040102020104" pitchFamily="34" charset="0"/>
                <a:cs typeface="Euphemia" panose="020B0503040102020104" pitchFamily="34" charset="0"/>
              </a:rPr>
              <a:t>ᑕᓯᕐᒧᑦ</a:t>
            </a:r>
            <a:r>
              <a:rPr lang="en-CA" sz="1800" dirty="0">
                <a:effectLst/>
                <a:latin typeface="Euphemia" panose="020B0503040102020104" pitchFamily="34" charset="0"/>
                <a:ea typeface="Euphemia" panose="020B0503040102020104" pitchFamily="34" charset="0"/>
                <a:cs typeface="Euphemia" panose="020B0503040102020104" pitchFamily="34"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b="1" dirty="0"/>
          </a:p>
        </p:txBody>
      </p:sp>
    </p:spTree>
    <p:extLst>
      <p:ext uri="{BB962C8B-B14F-4D97-AF65-F5344CB8AC3E}">
        <p14:creationId xmlns:p14="http://schemas.microsoft.com/office/powerpoint/2010/main" val="274468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DFFF4E-0045-4CC2-ADA1-EE18BBFFA9C2}"/>
              </a:ext>
            </a:extLst>
          </p:cNvPr>
          <p:cNvSpPr txBox="1"/>
          <p:nvPr/>
        </p:nvSpPr>
        <p:spPr>
          <a:xfrm>
            <a:off x="107504" y="1282929"/>
            <a:ext cx="3312368" cy="4864730"/>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ᐱᔪᓐᓇᐅᑎᔪᖅ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ᐊᖅᑰᒑᕐᔫᑉ</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ᑰᖓᓂ</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ᒥᓪᓗᐊᖅᑎᑦᑎᓂᕐᒧᑦ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ᐃᓂᒋᔭᖓ</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ᑕᐃᑲᓃᑉᐳᖅ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ᓯᕗᓂᐊᓂ</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ᐊᖅᑰᒑᕐᔫᑉ</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ᑕᓯᖓᓂ</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ᓄᑖᖅ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ᒥᓪᓗᐊᖅᑎᑦᑎᕕᐅᖃᑦᑕᖅᑐᖅ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ᐃᒥᕐᒥᑦ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ᐃᓂᖃᖅᑐᖅ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ᐃᒻᒪᖄ</a:t>
            </a:r>
            <a:r>
              <a:rPr lang="en-CA" sz="1600" dirty="0">
                <a:effectLst/>
                <a:latin typeface="Euphemia" panose="020B0503040102020104" pitchFamily="34" charset="0"/>
                <a:ea typeface="Euphemia" panose="020B0503040102020104" pitchFamily="34" charset="0"/>
                <a:cs typeface="Euphemia" panose="020B0503040102020104" pitchFamily="34" charset="0"/>
              </a:rPr>
              <a:t> 200 </a:t>
            </a:r>
            <a:r>
              <a:rPr lang="en-CA" sz="1600" dirty="0" err="1">
                <a:effectLst/>
                <a:latin typeface="Euphemia" panose="020B0503040102020104" pitchFamily="34" charset="0"/>
                <a:ea typeface="Euphemia" panose="020B0503040102020104" pitchFamily="34" charset="0"/>
                <a:cs typeface="Euphemia" panose="020B0503040102020104" pitchFamily="34" charset="0"/>
              </a:rPr>
              <a:t>ᒦᑕ</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ᐅᐊᓐᓇᖅᐸᓯᖓᓂᒃ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ᐊᑦᑎᓂᖅᓴᖅ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ᐊᖅᑯᒑᕐᔪᒃ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ᑕᓯᖓ</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600" dirty="0">
                <a:effectLst/>
                <a:latin typeface="Euphemia" panose="020B0503040102020104" pitchFamily="34" charset="0"/>
                <a:ea typeface="Euphemia" panose="020B0503040102020104" pitchFamily="34" charset="0"/>
                <a:cs typeface="Euphemia" panose="020B0503040102020104" pitchFamily="34" charset="0"/>
              </a:rPr>
              <a:t>12" </a:t>
            </a:r>
            <a:r>
              <a:rPr lang="en-CA" sz="1600" dirty="0" err="1">
                <a:effectLst/>
                <a:latin typeface="Euphemia" panose="020B0503040102020104" pitchFamily="34" charset="0"/>
                <a:ea typeface="Euphemia" panose="020B0503040102020104" pitchFamily="34" charset="0"/>
                <a:cs typeface="Euphemia" panose="020B0503040102020104" pitchFamily="34" charset="0"/>
              </a:rPr>
              <a:t>ᓴᕕᒃ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ᑎᓯᔪᒥᑦ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ᓴᓇᓯᒪᔪᖅ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ᓱᓪᓗᓕᒃ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ᐃᓚᔭᐅᓚᐅᖅᑐᖅ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ᐃᖃᓗᒑᕐᔪᒃ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ᑕᓯᖓᒍᑦ</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ᐃᒻᒥᕐᕕᖓᓐᓂᒃ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ᐃᒻᒪᐃᔾᔪᑕᐅᔪᖅ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ᓱᓪᓗᓕᒃ</a:t>
            </a:r>
            <a:r>
              <a:rPr lang="en-CA" sz="1600" dirty="0">
                <a:effectLst/>
                <a:latin typeface="Euphemia" panose="020B0503040102020104" pitchFamily="34" charset="0"/>
                <a:ea typeface="Euphemia" panose="020B0503040102020104" pitchFamily="34" charset="0"/>
                <a:cs typeface="Euphemia" panose="020B0503040102020104" pitchFamily="34" charset="0"/>
              </a:rPr>
              <a:t> 10"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ᐊᖏᓂᓕᒃ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ᐊᕐᕌᒍᑕᒫᖅ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ᐋᖅᑭᑦᑕᐅᖃᑦᑕᖅᑐᖅ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ᐊᑦᑐᐃᓂᖃᖃᑦᑕᖏᑦᑐᖅ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ᑰᒻᒥ</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8238D058-4E33-4F1F-95F2-95BAA2501D61}"/>
              </a:ext>
            </a:extLst>
          </p:cNvPr>
          <p:cNvSpPr txBox="1">
            <a:spLocks/>
          </p:cNvSpPr>
          <p:nvPr/>
        </p:nvSpPr>
        <p:spPr>
          <a:xfrm>
            <a:off x="457200" y="11663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07000"/>
              </a:lnSpc>
              <a:spcAft>
                <a:spcPts val="800"/>
              </a:spcAft>
            </a:pP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ᐃᒥᖅᑕᕐᕕᒻᒧᑦ</a:t>
            </a:r>
            <a:r>
              <a:rPr lang="en-CA"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ᐃᒻᒪᐃᕕᖓ</a:t>
            </a:r>
            <a:r>
              <a:rPr lang="en-CA"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ᐃᓂᖓ</a:t>
            </a:r>
            <a:endParaRPr lang="en-CA" dirty="0">
              <a:solidFill>
                <a:srgbClr val="D8491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Map&#10;&#10;Description automatically generated">
            <a:extLst>
              <a:ext uri="{FF2B5EF4-FFF2-40B4-BE49-F238E27FC236}">
                <a16:creationId xmlns:a16="http://schemas.microsoft.com/office/drawing/2014/main" id="{7A08863A-01AC-440E-870D-5AC88AEA0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860086"/>
            <a:ext cx="4680520" cy="5881282"/>
          </a:xfrm>
          <a:prstGeom prst="rect">
            <a:avLst/>
          </a:prstGeom>
        </p:spPr>
      </p:pic>
    </p:spTree>
    <p:extLst>
      <p:ext uri="{BB962C8B-B14F-4D97-AF65-F5344CB8AC3E}">
        <p14:creationId xmlns:p14="http://schemas.microsoft.com/office/powerpoint/2010/main" val="319948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CA" dirty="0"/>
          </a:p>
        </p:txBody>
      </p:sp>
      <p:pic>
        <p:nvPicPr>
          <p:cNvPr id="5" name="Picture 4">
            <a:extLst>
              <a:ext uri="{FF2B5EF4-FFF2-40B4-BE49-F238E27FC236}">
                <a16:creationId xmlns:a16="http://schemas.microsoft.com/office/drawing/2014/main" id="{350DBE6E-177A-4E6B-8669-E3C7782F542F}"/>
              </a:ext>
            </a:extLst>
          </p:cNvPr>
          <p:cNvPicPr>
            <a:picLocks noChangeAspect="1"/>
          </p:cNvPicPr>
          <p:nvPr/>
        </p:nvPicPr>
        <p:blipFill>
          <a:blip r:embed="rId3"/>
          <a:stretch>
            <a:fillRect/>
          </a:stretch>
        </p:blipFill>
        <p:spPr>
          <a:xfrm>
            <a:off x="1018712" y="2420888"/>
            <a:ext cx="7125586" cy="3705275"/>
          </a:xfrm>
          <a:prstGeom prst="rect">
            <a:avLst/>
          </a:prstGeom>
        </p:spPr>
      </p:pic>
      <p:pic>
        <p:nvPicPr>
          <p:cNvPr id="7" name="Picture 6">
            <a:extLst>
              <a:ext uri="{FF2B5EF4-FFF2-40B4-BE49-F238E27FC236}">
                <a16:creationId xmlns:a16="http://schemas.microsoft.com/office/drawing/2014/main" id="{86598C76-3170-48B7-AA33-4F975FB5FA0C}"/>
              </a:ext>
            </a:extLst>
          </p:cNvPr>
          <p:cNvPicPr>
            <a:picLocks noChangeAspect="1"/>
          </p:cNvPicPr>
          <p:nvPr/>
        </p:nvPicPr>
        <p:blipFill>
          <a:blip r:embed="rId4"/>
          <a:stretch>
            <a:fillRect/>
          </a:stretch>
        </p:blipFill>
        <p:spPr>
          <a:xfrm>
            <a:off x="2203540" y="3933056"/>
            <a:ext cx="1676832" cy="1728192"/>
          </a:xfrm>
          <a:prstGeom prst="rect">
            <a:avLst/>
          </a:prstGeom>
        </p:spPr>
      </p:pic>
      <p:pic>
        <p:nvPicPr>
          <p:cNvPr id="9" name="Picture 8">
            <a:extLst>
              <a:ext uri="{FF2B5EF4-FFF2-40B4-BE49-F238E27FC236}">
                <a16:creationId xmlns:a16="http://schemas.microsoft.com/office/drawing/2014/main" id="{AB56776A-393A-417C-8B70-B69D26D74053}"/>
              </a:ext>
            </a:extLst>
          </p:cNvPr>
          <p:cNvPicPr>
            <a:picLocks noChangeAspect="1"/>
          </p:cNvPicPr>
          <p:nvPr/>
        </p:nvPicPr>
        <p:blipFill>
          <a:blip r:embed="rId4"/>
          <a:stretch>
            <a:fillRect/>
          </a:stretch>
        </p:blipFill>
        <p:spPr>
          <a:xfrm>
            <a:off x="5510619" y="1196752"/>
            <a:ext cx="2890970" cy="2991604"/>
          </a:xfrm>
          <a:prstGeom prst="rect">
            <a:avLst/>
          </a:prstGeom>
        </p:spPr>
      </p:pic>
      <p:pic>
        <p:nvPicPr>
          <p:cNvPr id="11" name="Picture 10">
            <a:extLst>
              <a:ext uri="{FF2B5EF4-FFF2-40B4-BE49-F238E27FC236}">
                <a16:creationId xmlns:a16="http://schemas.microsoft.com/office/drawing/2014/main" id="{B759070A-0818-4C25-B62F-658117175F2B}"/>
              </a:ext>
            </a:extLst>
          </p:cNvPr>
          <p:cNvPicPr>
            <a:picLocks noChangeAspect="1"/>
          </p:cNvPicPr>
          <p:nvPr/>
        </p:nvPicPr>
        <p:blipFill>
          <a:blip r:embed="rId5"/>
          <a:stretch>
            <a:fillRect/>
          </a:stretch>
        </p:blipFill>
        <p:spPr>
          <a:xfrm>
            <a:off x="986026" y="1988840"/>
            <a:ext cx="2419399" cy="1594604"/>
          </a:xfrm>
          <a:prstGeom prst="rect">
            <a:avLst/>
          </a:prstGeom>
        </p:spPr>
      </p:pic>
      <p:sp>
        <p:nvSpPr>
          <p:cNvPr id="8" name="Title 1">
            <a:extLst>
              <a:ext uri="{FF2B5EF4-FFF2-40B4-BE49-F238E27FC236}">
                <a16:creationId xmlns:a16="http://schemas.microsoft.com/office/drawing/2014/main" id="{B5CA3FB5-26BC-4D4B-9668-C2CA3BD23855}"/>
              </a:ext>
            </a:extLst>
          </p:cNvPr>
          <p:cNvSpPr>
            <a:spLocks noGrp="1"/>
          </p:cNvSpPr>
          <p:nvPr>
            <p:ph type="title"/>
          </p:nvPr>
        </p:nvSpPr>
        <p:spPr>
          <a:xfrm>
            <a:off x="457200" y="274638"/>
            <a:ext cx="8229600" cy="1143000"/>
          </a:xfrm>
        </p:spPr>
        <p:txBody>
          <a:bodyPr>
            <a:normAutofit/>
          </a:bodyPr>
          <a:lstStyle/>
          <a:p>
            <a:pPr>
              <a:lnSpc>
                <a:spcPct val="107000"/>
              </a:lnSpc>
              <a:spcAft>
                <a:spcPts val="800"/>
              </a:spcAft>
            </a:pP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ᐃᒥᖅᑕᕐᕕᒻᒧᑦ</a:t>
            </a:r>
            <a:r>
              <a:rPr lang="en-CA"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ᐃᒻᒪᐃᕕᖓ</a:t>
            </a:r>
            <a:r>
              <a:rPr lang="en-CA"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ᐃᓂᖓ</a:t>
            </a:r>
            <a:endParaRPr lang="en-CA" dirty="0">
              <a:solidFill>
                <a:srgbClr val="D8491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26005"/>
      </p:ext>
    </p:extLst>
  </p:cSld>
  <p:clrMapOvr>
    <a:masterClrMapping/>
  </p:clrMapOvr>
</p:sld>
</file>

<file path=ppt/theme/theme1.xml><?xml version="1.0" encoding="utf-8"?>
<a:theme xmlns:a="http://schemas.openxmlformats.org/drawingml/2006/main" name="GN Powerpoint C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Powerpoint CGS</Template>
  <TotalTime>2059</TotalTime>
  <Words>1312</Words>
  <Application>Microsoft Office PowerPoint</Application>
  <PresentationFormat>On-screen Show (4:3)</PresentationFormat>
  <Paragraphs>127</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Euphemia</vt:lpstr>
      <vt:lpstr>GN Powerpoint CGS</vt:lpstr>
      <vt:lpstr>ᓄᓇᕗᒻᒥ ᐃᒪᓕᕆᔩᑦ ᑲᑎᒪᔨᖏᑕ ᑲᑎᒪᓂᖓ</vt:lpstr>
      <vt:lpstr>ᐃᒥᕐᒧᑦ ᓚᐃᓴᖓ: 3AM-1624 </vt:lpstr>
      <vt:lpstr>ᐱᓕᕆᐊᖑᓯᒪᔪᑦ </vt:lpstr>
      <vt:lpstr>ᐱᓕᕆᐊᖑᓯᒪᔪᑦ</vt:lpstr>
      <vt:lpstr> ᐃᒪᖓᑕ ᐊᖏᓂᖓ ᖃᓄᐃᓕᖓᓕᕐᓂᖓ </vt:lpstr>
      <vt:lpstr>ᓄᓇᓕᓐᓂᑦ ᐃᒥᕐᒥᑦ ᐊᑐᖃᑦᑕᕐᓂᖏᑕ ᖃᓄᐃᓕᖓᓯᒪᓂᖓ</vt:lpstr>
      <vt:lpstr>ᐃᓄᐃᑦ ᑭᒃᑯᑐᐃᓐᓇᐃᑦ ᖃᓄᙱᑦᑎᐊᕆᐊᖃᕐᓂᖏᓐᓄᑦ ᐃᓱᒫᓗᑕᐅᔪᑦ</vt:lpstr>
      <vt:lpstr>PowerPoint Presentation</vt:lpstr>
      <vt:lpstr>ᐃᒥᖅᑕᕐᕕᒻᒧᑦ ᐃᒻᒪᐃᕕᖓ ᐃᓂᖓ</vt:lpstr>
      <vt:lpstr>ᐃᒥᖅ ᓈᒻᒪᓈᖅᓯᒪᔭᕆᐊᖃᕐᓂᖓᓄᑦ ᖃᐅᔨᓴᖅᑕᐅᖁᔨᔾᔪᑎ  (ᒎᑐ ᐱᓕᕆᖃᑎᒌᖏᓪᓗ, 2016) </vt:lpstr>
      <vt:lpstr>PowerPoint Presentation</vt:lpstr>
      <vt:lpstr>PowerPoint Presentation</vt:lpstr>
      <vt:lpstr>PowerPoint Presentation</vt:lpstr>
    </vt:vector>
  </TitlesOfParts>
  <Company>Government of Nunavut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Nunavut Water Board  Public Meeting</dc:title>
  <dc:creator>Duguay, Brian</dc:creator>
  <cp:lastModifiedBy>Clouter, Kayla</cp:lastModifiedBy>
  <cp:revision>75</cp:revision>
  <cp:lastPrinted>2012-06-13T22:26:17Z</cp:lastPrinted>
  <dcterms:created xsi:type="dcterms:W3CDTF">2014-01-14T23:28:13Z</dcterms:created>
  <dcterms:modified xsi:type="dcterms:W3CDTF">2021-02-18T14:43:42Z</dcterms:modified>
</cp:coreProperties>
</file>