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2" r:id="rId2"/>
  </p:sldMasterIdLst>
  <p:notesMasterIdLst>
    <p:notesMasterId r:id="rId19"/>
  </p:notesMasterIdLst>
  <p:handoutMasterIdLst>
    <p:handoutMasterId r:id="rId20"/>
  </p:handoutMasterIdLst>
  <p:sldIdLst>
    <p:sldId id="374" r:id="rId3"/>
    <p:sldId id="376" r:id="rId4"/>
    <p:sldId id="392" r:id="rId5"/>
    <p:sldId id="378" r:id="rId6"/>
    <p:sldId id="393" r:id="rId7"/>
    <p:sldId id="379" r:id="rId8"/>
    <p:sldId id="380" r:id="rId9"/>
    <p:sldId id="381" r:id="rId10"/>
    <p:sldId id="395" r:id="rId11"/>
    <p:sldId id="396" r:id="rId12"/>
    <p:sldId id="394" r:id="rId13"/>
    <p:sldId id="397" r:id="rId14"/>
    <p:sldId id="398" r:id="rId15"/>
    <p:sldId id="400" r:id="rId16"/>
    <p:sldId id="399" r:id="rId17"/>
    <p:sldId id="391"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vid Hohnstein" initials="DH"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CCFF"/>
    <a:srgbClr val="6699FF"/>
    <a:srgbClr val="3C78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65" autoAdjust="0"/>
    <p:restoredTop sz="86036" autoAdjust="0"/>
  </p:normalViewPr>
  <p:slideViewPr>
    <p:cSldViewPr>
      <p:cViewPr>
        <p:scale>
          <a:sx n="103" d="100"/>
          <a:sy n="103" d="100"/>
        </p:scale>
        <p:origin x="-222" y="114"/>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300"/>
            </a:lvl1pPr>
          </a:lstStyle>
          <a:p>
            <a:endParaRPr lang="en-US" dirty="0"/>
          </a:p>
        </p:txBody>
      </p:sp>
      <p:sp>
        <p:nvSpPr>
          <p:cNvPr id="3" name="Date Placeholder 2"/>
          <p:cNvSpPr>
            <a:spLocks noGrp="1"/>
          </p:cNvSpPr>
          <p:nvPr>
            <p:ph type="dt" sz="quarter" idx="1"/>
          </p:nvPr>
        </p:nvSpPr>
        <p:spPr>
          <a:xfrm>
            <a:off x="3978131" y="0"/>
            <a:ext cx="3043343" cy="465455"/>
          </a:xfrm>
          <a:prstGeom prst="rect">
            <a:avLst/>
          </a:prstGeom>
        </p:spPr>
        <p:txBody>
          <a:bodyPr vert="horz" lIns="93317" tIns="46659" rIns="93317" bIns="46659" rtlCol="0"/>
          <a:lstStyle>
            <a:lvl1pPr algn="r">
              <a:defRPr sz="1300"/>
            </a:lvl1pPr>
          </a:lstStyle>
          <a:p>
            <a:fld id="{3264F72E-3A81-4FD6-9A31-DC887BCEF3AF}" type="datetimeFigureOut">
              <a:rPr lang="en-US" smtClean="0"/>
              <a:t>9/22/2014</a:t>
            </a:fld>
            <a:endParaRPr lang="en-US" dirty="0"/>
          </a:p>
        </p:txBody>
      </p:sp>
      <p:sp>
        <p:nvSpPr>
          <p:cNvPr id="4" name="Footer Placeholder 3"/>
          <p:cNvSpPr>
            <a:spLocks noGrp="1"/>
          </p:cNvSpPr>
          <p:nvPr>
            <p:ph type="ftr" sz="quarter" idx="2"/>
          </p:nvPr>
        </p:nvSpPr>
        <p:spPr>
          <a:xfrm>
            <a:off x="0" y="8842030"/>
            <a:ext cx="3043343" cy="465455"/>
          </a:xfrm>
          <a:prstGeom prst="rect">
            <a:avLst/>
          </a:prstGeom>
        </p:spPr>
        <p:txBody>
          <a:bodyPr vert="horz" lIns="93317" tIns="46659" rIns="93317" bIns="46659"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8131" y="8842030"/>
            <a:ext cx="3043343" cy="465455"/>
          </a:xfrm>
          <a:prstGeom prst="rect">
            <a:avLst/>
          </a:prstGeom>
        </p:spPr>
        <p:txBody>
          <a:bodyPr vert="horz" lIns="93317" tIns="46659" rIns="93317" bIns="46659" rtlCol="0" anchor="b"/>
          <a:lstStyle>
            <a:lvl1pPr algn="r">
              <a:defRPr sz="1300"/>
            </a:lvl1pPr>
          </a:lstStyle>
          <a:p>
            <a:fld id="{394B51CB-CC30-4015-9287-36FD96AFEE1F}" type="slidenum">
              <a:rPr lang="en-US" smtClean="0"/>
              <a:t>‹#›</a:t>
            </a:fld>
            <a:endParaRPr lang="en-US" dirty="0"/>
          </a:p>
        </p:txBody>
      </p:sp>
    </p:spTree>
    <p:extLst>
      <p:ext uri="{BB962C8B-B14F-4D97-AF65-F5344CB8AC3E}">
        <p14:creationId xmlns:p14="http://schemas.microsoft.com/office/powerpoint/2010/main" val="3936572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300"/>
            </a:lvl1pPr>
          </a:lstStyle>
          <a:p>
            <a:endParaRPr lang="en-US" dirty="0"/>
          </a:p>
        </p:txBody>
      </p:sp>
      <p:sp>
        <p:nvSpPr>
          <p:cNvPr id="3" name="Date Placeholder 2"/>
          <p:cNvSpPr>
            <a:spLocks noGrp="1"/>
          </p:cNvSpPr>
          <p:nvPr>
            <p:ph type="dt" idx="1"/>
          </p:nvPr>
        </p:nvSpPr>
        <p:spPr>
          <a:xfrm>
            <a:off x="3978131" y="0"/>
            <a:ext cx="3043343" cy="465455"/>
          </a:xfrm>
          <a:prstGeom prst="rect">
            <a:avLst/>
          </a:prstGeom>
        </p:spPr>
        <p:txBody>
          <a:bodyPr vert="horz" lIns="93317" tIns="46659" rIns="93317" bIns="46659" rtlCol="0"/>
          <a:lstStyle>
            <a:lvl1pPr algn="r">
              <a:defRPr sz="1300"/>
            </a:lvl1pPr>
          </a:lstStyle>
          <a:p>
            <a:fld id="{AD22B7C5-D22B-4331-BE36-9D21F66EA5A5}" type="datetimeFigureOut">
              <a:rPr lang="en-US" smtClean="0"/>
              <a:t>9/22/2014</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8131" y="8842030"/>
            <a:ext cx="3043343" cy="465455"/>
          </a:xfrm>
          <a:prstGeom prst="rect">
            <a:avLst/>
          </a:prstGeom>
        </p:spPr>
        <p:txBody>
          <a:bodyPr vert="horz" lIns="93317" tIns="46659" rIns="93317" bIns="46659" rtlCol="0" anchor="b"/>
          <a:lstStyle>
            <a:lvl1pPr algn="r">
              <a:defRPr sz="1300"/>
            </a:lvl1pPr>
          </a:lstStyle>
          <a:p>
            <a:fld id="{3AF7D911-6881-41F2-8A52-0C3E817CB276}" type="slidenum">
              <a:rPr lang="en-US" smtClean="0"/>
              <a:t>‹#›</a:t>
            </a:fld>
            <a:endParaRPr lang="en-US" dirty="0"/>
          </a:p>
        </p:txBody>
      </p:sp>
    </p:spTree>
    <p:extLst>
      <p:ext uri="{BB962C8B-B14F-4D97-AF65-F5344CB8AC3E}">
        <p14:creationId xmlns:p14="http://schemas.microsoft.com/office/powerpoint/2010/main" val="3209794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3169695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2034336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1052915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3932463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3130069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845026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5809835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608501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3939900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4279124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420465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137805733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19661293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3352160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dirty="0"/>
          </a:p>
        </p:txBody>
      </p:sp>
    </p:spTree>
    <p:extLst>
      <p:ext uri="{BB962C8B-B14F-4D97-AF65-F5344CB8AC3E}">
        <p14:creationId xmlns:p14="http://schemas.microsoft.com/office/powerpoint/2010/main" val="404321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310615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92507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2128647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4235303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33507228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323616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1923E9-15EE-435E-A91E-A268F3D6016D}" type="datetimeFigureOut">
              <a:rPr lang="en-US" smtClean="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32801C-08C7-46F6-BF95-FD7FBBD576F4}" type="slidenum">
              <a:rPr lang="en-US" smtClean="0"/>
              <a:t>‹#›</a:t>
            </a:fld>
            <a:endParaRPr lang="en-US" dirty="0"/>
          </a:p>
        </p:txBody>
      </p:sp>
    </p:spTree>
    <p:extLst>
      <p:ext uri="{BB962C8B-B14F-4D97-AF65-F5344CB8AC3E}">
        <p14:creationId xmlns:p14="http://schemas.microsoft.com/office/powerpoint/2010/main" val="1313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5E9EFF"/>
            </a:gs>
            <a:gs pos="35000">
              <a:srgbClr val="85C2FF"/>
            </a:gs>
            <a:gs pos="10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923E9-15EE-435E-A91E-A268F3D6016D}" type="datetimeFigureOut">
              <a:rPr lang="en-US" smtClean="0"/>
              <a:t>9/22/2014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2801C-08C7-46F6-BF95-FD7FBBD576F4}" type="slidenum">
              <a:rPr lang="en-US" smtClean="0"/>
              <a:t>‹#›</a:t>
            </a:fld>
            <a:endParaRPr lang="en-US" dirty="0"/>
          </a:p>
        </p:txBody>
      </p:sp>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467600" y="152400"/>
            <a:ext cx="1398233" cy="1371600"/>
          </a:xfrm>
          <a:prstGeom prst="rect">
            <a:avLst/>
          </a:prstGeom>
          <a:noFill/>
          <a:ln>
            <a:noFill/>
          </a:ln>
          <a:effectLst>
            <a:outerShdw dist="35921" dir="2700000" algn="ctr" rotWithShape="0">
              <a:schemeClr val="bg2">
                <a:alpha val="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94053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5E9EFF"/>
            </a:gs>
            <a:gs pos="35000">
              <a:srgbClr val="85C2FF"/>
            </a:gs>
            <a:gs pos="10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36ECA-41F8-4C04-803D-AF3B50A2AAB3}" type="datetimeFigureOut">
              <a:rPr lang="en-US" smtClean="0"/>
              <a:t>9/22/2014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E19A7-B7FA-4BF5-B2A0-4EA2BE6FFA80}" type="slidenum">
              <a:rPr lang="en-US" smtClean="0"/>
              <a:t>‹#›</a:t>
            </a:fld>
            <a:endParaRPr lang="en-US" dirty="0"/>
          </a:p>
        </p:txBody>
      </p:sp>
    </p:spTree>
    <p:extLst>
      <p:ext uri="{BB962C8B-B14F-4D97-AF65-F5344CB8AC3E}">
        <p14:creationId xmlns:p14="http://schemas.microsoft.com/office/powerpoint/2010/main" val="26715379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152400"/>
            <a:ext cx="8991600" cy="6248400"/>
          </a:xfrm>
        </p:spPr>
        <p:txBody>
          <a:bodyPr>
            <a:noAutofit/>
          </a:bodyPr>
          <a:lstStyle/>
          <a:p>
            <a:pPr>
              <a:spcBef>
                <a:spcPts val="0"/>
              </a:spcBef>
            </a:pPr>
            <a:endParaRPr lang="en-US" b="1" dirty="0" smtClean="0">
              <a:solidFill>
                <a:schemeClr val="tx1"/>
              </a:solidFill>
              <a:latin typeface="Times New Roman" panose="02020603050405020304" pitchFamily="18" charset="0"/>
              <a:cs typeface="Times New Roman" panose="02020603050405020304" pitchFamily="18" charset="0"/>
            </a:endParaRPr>
          </a:p>
          <a:p>
            <a:pPr>
              <a:spcBef>
                <a:spcPts val="0"/>
              </a:spcBef>
            </a:pPr>
            <a:endParaRPr lang="en-US" b="1" dirty="0">
              <a:solidFill>
                <a:schemeClr val="tx1"/>
              </a:solidFill>
              <a:latin typeface="Times New Roman" panose="02020603050405020304" pitchFamily="18" charset="0"/>
              <a:cs typeface="Times New Roman" panose="02020603050405020304" pitchFamily="18" charset="0"/>
            </a:endParaRPr>
          </a:p>
          <a:p>
            <a:pPr>
              <a:spcBef>
                <a:spcPts val="0"/>
              </a:spcBef>
            </a:pPr>
            <a:r>
              <a:rPr lang="en-US" b="1" dirty="0" smtClean="0">
                <a:solidFill>
                  <a:schemeClr val="tx1"/>
                </a:solidFill>
                <a:latin typeface="Times New Roman" panose="02020603050405020304" pitchFamily="18" charset="0"/>
                <a:cs typeface="Times New Roman" panose="02020603050405020304" pitchFamily="18" charset="0"/>
              </a:rPr>
              <a:t>Nunavut </a:t>
            </a:r>
            <a:r>
              <a:rPr lang="en-US" b="1" dirty="0">
                <a:solidFill>
                  <a:schemeClr val="tx1"/>
                </a:solidFill>
                <a:latin typeface="Times New Roman" panose="02020603050405020304" pitchFamily="18" charset="0"/>
                <a:cs typeface="Times New Roman" panose="02020603050405020304" pitchFamily="18" charset="0"/>
              </a:rPr>
              <a:t>Water Board</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(NWB) </a:t>
            </a:r>
            <a:endParaRPr lang="en-US" b="1" dirty="0" smtClean="0">
              <a:solidFill>
                <a:schemeClr val="tx1"/>
              </a:solidFill>
              <a:latin typeface="Times New Roman" panose="02020603050405020304" pitchFamily="18" charset="0"/>
              <a:cs typeface="Times New Roman" panose="02020603050405020304" pitchFamily="18" charset="0"/>
            </a:endParaRPr>
          </a:p>
          <a:p>
            <a:pPr>
              <a:spcBef>
                <a:spcPts val="0"/>
              </a:spcBef>
            </a:pPr>
            <a:endParaRPr lang="en-US" sz="3600" b="1" dirty="0" smtClean="0">
              <a:solidFill>
                <a:schemeClr val="tx1"/>
              </a:solidFill>
              <a:latin typeface="Times New Roman" panose="02020603050405020304" pitchFamily="18" charset="0"/>
              <a:cs typeface="Times New Roman" panose="02020603050405020304" pitchFamily="18" charset="0"/>
            </a:endParaRPr>
          </a:p>
          <a:p>
            <a:pPr>
              <a:spcBef>
                <a:spcPts val="0"/>
              </a:spcBef>
            </a:pPr>
            <a:endParaRPr lang="en-US" sz="3600" b="1" dirty="0" smtClean="0">
              <a:solidFill>
                <a:schemeClr val="tx1"/>
              </a:solidFill>
              <a:latin typeface="Times New Roman" panose="02020603050405020304" pitchFamily="18" charset="0"/>
              <a:cs typeface="Times New Roman" panose="02020603050405020304" pitchFamily="18" charset="0"/>
            </a:endParaRPr>
          </a:p>
          <a:p>
            <a:pPr>
              <a:spcBef>
                <a:spcPts val="0"/>
              </a:spcBef>
            </a:pPr>
            <a:r>
              <a:rPr lang="en-US" sz="2800" b="1" dirty="0" smtClean="0">
                <a:solidFill>
                  <a:schemeClr val="tx1"/>
                </a:solidFill>
                <a:latin typeface="Times New Roman" panose="02020603050405020304" pitchFamily="18" charset="0"/>
                <a:cs typeface="Times New Roman" panose="02020603050405020304" pitchFamily="18" charset="0"/>
              </a:rPr>
              <a:t>Type “A” Water Licence 3AM-GRA1015</a:t>
            </a:r>
          </a:p>
          <a:p>
            <a:r>
              <a:rPr lang="en-US" sz="2800" b="1" dirty="0" smtClean="0">
                <a:solidFill>
                  <a:schemeClr val="tx1"/>
                </a:solidFill>
                <a:latin typeface="Times New Roman" panose="02020603050405020304" pitchFamily="18" charset="0"/>
                <a:cs typeface="Times New Roman" panose="02020603050405020304" pitchFamily="18" charset="0"/>
              </a:rPr>
              <a:t>Amendment Application</a:t>
            </a:r>
          </a:p>
          <a:p>
            <a:endParaRPr lang="en-US" sz="2800" b="1" dirty="0" smtClean="0">
              <a:solidFill>
                <a:schemeClr val="tx1"/>
              </a:solidFill>
              <a:latin typeface="Times New Roman" panose="02020603050405020304" pitchFamily="18" charset="0"/>
              <a:cs typeface="Times New Roman" panose="02020603050405020304" pitchFamily="18" charset="0"/>
            </a:endParaRPr>
          </a:p>
          <a:p>
            <a:r>
              <a:rPr lang="en-US" b="1" dirty="0" smtClean="0">
                <a:solidFill>
                  <a:schemeClr val="tx1"/>
                </a:solidFill>
                <a:latin typeface="Times New Roman" panose="02020603050405020304" pitchFamily="18" charset="0"/>
                <a:cs typeface="Times New Roman" panose="02020603050405020304" pitchFamily="18" charset="0"/>
              </a:rPr>
              <a:t>P10 Panel Update</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1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557998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381000"/>
            <a:ext cx="8229600" cy="1143000"/>
          </a:xfrm>
        </p:spPr>
        <p:txBody>
          <a:bodyPr>
            <a:normAutofit/>
          </a:bodyPr>
          <a:lstStyle/>
          <a:p>
            <a:r>
              <a:rPr lang="en-US" sz="2400" b="1" dirty="0" smtClean="0">
                <a:solidFill>
                  <a:prstClr val="black"/>
                </a:solidFill>
                <a:latin typeface="Times New Roman" panose="02020603050405020304" pitchFamily="18" charset="0"/>
                <a:cs typeface="Times New Roman" panose="02020603050405020304" pitchFamily="18" charset="0"/>
              </a:rPr>
              <a:t>Water Licence Amendment Application</a:t>
            </a:r>
            <a:br>
              <a:rPr lang="en-US" sz="2400" b="1" dirty="0" smtClean="0">
                <a:solidFill>
                  <a:prstClr val="black"/>
                </a:solidFill>
                <a:latin typeface="Times New Roman" panose="02020603050405020304" pitchFamily="18" charset="0"/>
                <a:cs typeface="Times New Roman" panose="02020603050405020304" pitchFamily="18" charset="0"/>
              </a:rPr>
            </a:br>
            <a:r>
              <a:rPr lang="en-US" sz="2400" b="1" dirty="0" smtClean="0">
                <a:solidFill>
                  <a:prstClr val="black"/>
                </a:solidFill>
                <a:latin typeface="Times New Roman" panose="02020603050405020304" pitchFamily="18" charset="0"/>
                <a:cs typeface="Times New Roman" panose="02020603050405020304" pitchFamily="18" charset="0"/>
              </a:rPr>
              <a:t>Responses to TM Commitments</a:t>
            </a:r>
            <a:endParaRPr lang="en-US" sz="2400" dirty="0"/>
          </a:p>
        </p:txBody>
      </p:sp>
      <p:sp>
        <p:nvSpPr>
          <p:cNvPr id="5" name="Title 1"/>
          <p:cNvSpPr>
            <a:spLocks noGrp="1"/>
          </p:cNvSpPr>
          <p:nvPr>
            <p:ph idx="1"/>
          </p:nvPr>
        </p:nvSpPr>
        <p:spPr>
          <a:xfrm>
            <a:off x="457200" y="1524000"/>
            <a:ext cx="8229600" cy="4572000"/>
          </a:xfrm>
        </p:spPr>
        <p:txBody>
          <a:bodyPr>
            <a:noAutofit/>
          </a:bodyPr>
          <a:lstStyle/>
          <a:p>
            <a:pPr marL="0" indent="0" defTabSz="239713">
              <a:lnSpc>
                <a:spcPct val="80000"/>
              </a:lnSpc>
              <a:buNone/>
            </a:pPr>
            <a:r>
              <a:rPr lang="en-US" altLang="en-US" sz="2000" b="1" dirty="0">
                <a:latin typeface="Times New Roman" panose="02020603050405020304" pitchFamily="18" charset="0"/>
                <a:cs typeface="Times New Roman" panose="02020603050405020304" pitchFamily="18" charset="0"/>
              </a:rPr>
              <a:t>February 7 and May 9, 2014 </a:t>
            </a:r>
            <a:endParaRPr lang="en-US" altLang="en-US" sz="2000" b="1" dirty="0" smtClean="0">
              <a:latin typeface="Times New Roman" panose="02020603050405020304" pitchFamily="18" charset="0"/>
              <a:cs typeface="Times New Roman" panose="02020603050405020304" pitchFamily="18" charset="0"/>
            </a:endParaRPr>
          </a:p>
          <a:p>
            <a:pPr marL="0" indent="0" defTabSz="239713">
              <a:lnSpc>
                <a:spcPct val="80000"/>
              </a:lnSpc>
              <a:buNone/>
            </a:pPr>
            <a:r>
              <a:rPr lang="en-US" altLang="en-US" sz="2000" dirty="0" smtClean="0">
                <a:latin typeface="Times New Roman" panose="02020603050405020304" pitchFamily="18" charset="0"/>
                <a:cs typeface="Times New Roman" panose="02020603050405020304" pitchFamily="18" charset="0"/>
              </a:rPr>
              <a:t>GN-CGS </a:t>
            </a:r>
            <a:r>
              <a:rPr lang="en-US" altLang="en-US" sz="2000" dirty="0">
                <a:latin typeface="Times New Roman" panose="02020603050405020304" pitchFamily="18" charset="0"/>
                <a:cs typeface="Times New Roman" panose="02020603050405020304" pitchFamily="18" charset="0"/>
              </a:rPr>
              <a:t>and Stantec provided </a:t>
            </a:r>
            <a:r>
              <a:rPr lang="en-US" altLang="en-US" sz="2000" dirty="0" smtClean="0">
                <a:latin typeface="Times New Roman" panose="02020603050405020304" pitchFamily="18" charset="0"/>
                <a:cs typeface="Times New Roman" panose="02020603050405020304" pitchFamily="18" charset="0"/>
              </a:rPr>
              <a:t>the following additional information </a:t>
            </a:r>
            <a:r>
              <a:rPr lang="en-US" altLang="en-US" sz="2000" dirty="0">
                <a:latin typeface="Times New Roman" panose="02020603050405020304" pitchFamily="18" charset="0"/>
                <a:cs typeface="Times New Roman" panose="02020603050405020304" pitchFamily="18" charset="0"/>
              </a:rPr>
              <a:t>in response to the Commitments accepted during the </a:t>
            </a:r>
            <a:r>
              <a:rPr lang="en-US" altLang="en-US" sz="2000" dirty="0" smtClean="0">
                <a:latin typeface="Times New Roman" panose="02020603050405020304" pitchFamily="18" charset="0"/>
                <a:cs typeface="Times New Roman" panose="02020603050405020304" pitchFamily="18" charset="0"/>
              </a:rPr>
              <a:t>TM/PHC:</a:t>
            </a:r>
          </a:p>
          <a:p>
            <a:pPr marL="0" indent="0" defTabSz="239713">
              <a:lnSpc>
                <a:spcPct val="80000"/>
              </a:lnSpc>
              <a:buNone/>
            </a:pPr>
            <a:endParaRPr lang="en-US" altLang="en-US" sz="20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000" dirty="0" smtClean="0">
                <a:latin typeface="Times New Roman" panose="02020603050405020304" pitchFamily="18" charset="0"/>
                <a:cs typeface="Times New Roman" panose="02020603050405020304" pitchFamily="18" charset="0"/>
              </a:rPr>
              <a:t>Limited Flow Data.  Additional Flow data will be collected in summer/fall 2014 to develop a baseline of the Char River Flow conditions;</a:t>
            </a:r>
          </a:p>
          <a:p>
            <a:pPr defTabSz="239713">
              <a:lnSpc>
                <a:spcPct val="80000"/>
              </a:lnSpc>
            </a:pPr>
            <a:r>
              <a:rPr lang="en-US" altLang="en-US" sz="2000" dirty="0" smtClean="0">
                <a:latin typeface="Times New Roman" panose="02020603050405020304" pitchFamily="18" charset="0"/>
                <a:cs typeface="Times New Roman" panose="02020603050405020304" pitchFamily="18" charset="0"/>
              </a:rPr>
              <a:t>Information Letter from </a:t>
            </a:r>
            <a:r>
              <a:rPr lang="en-US" altLang="en-US" sz="2000" dirty="0">
                <a:latin typeface="Times New Roman" panose="02020603050405020304" pitchFamily="18" charset="0"/>
                <a:cs typeface="Times New Roman" panose="02020603050405020304" pitchFamily="18" charset="0"/>
              </a:rPr>
              <a:t>GN-CGS outlining the responses from the DFO and Agnico-Eagle Mines </a:t>
            </a:r>
            <a:r>
              <a:rPr lang="en-US" altLang="en-US" sz="2000" dirty="0" smtClean="0">
                <a:latin typeface="Times New Roman" panose="02020603050405020304" pitchFamily="18" charset="0"/>
                <a:cs typeface="Times New Roman" panose="02020603050405020304" pitchFamily="18" charset="0"/>
              </a:rPr>
              <a:t>Ltd – No fish habitat compensation agreement between DFO and AEM;</a:t>
            </a:r>
          </a:p>
          <a:p>
            <a:pPr defTabSz="239713">
              <a:lnSpc>
                <a:spcPct val="80000"/>
              </a:lnSpc>
            </a:pPr>
            <a:r>
              <a:rPr lang="en-US" altLang="en-US" sz="2000" dirty="0" smtClean="0">
                <a:latin typeface="Times New Roman" panose="02020603050405020304" pitchFamily="18" charset="0"/>
                <a:cs typeface="Times New Roman" panose="02020603050405020304" pitchFamily="18" charset="0"/>
              </a:rPr>
              <a:t>No Water chemistry information regarding Lower Landing and Nipissar Lakes.  Water quality sampling is to be completed in summer/fall 2014;</a:t>
            </a:r>
          </a:p>
          <a:p>
            <a:pPr defTabSz="239713">
              <a:lnSpc>
                <a:spcPct val="80000"/>
              </a:lnSpc>
            </a:pPr>
            <a:r>
              <a:rPr lang="en-US" altLang="en-US" sz="2000" dirty="0" smtClean="0">
                <a:latin typeface="Times New Roman" panose="02020603050405020304" pitchFamily="18" charset="0"/>
                <a:cs typeface="Times New Roman" panose="02020603050405020304" pitchFamily="18" charset="0"/>
              </a:rPr>
              <a:t>Addendum to Operation and Maintenance Plan Water Supply Facilities has been developed;</a:t>
            </a:r>
          </a:p>
          <a:p>
            <a:pPr defTabSz="239713">
              <a:lnSpc>
                <a:spcPct val="80000"/>
              </a:lnSpc>
            </a:pPr>
            <a:r>
              <a:rPr lang="en-US" altLang="en-US" sz="2000" dirty="0" smtClean="0">
                <a:latin typeface="Times New Roman" panose="02020603050405020304" pitchFamily="18" charset="0"/>
                <a:cs typeface="Times New Roman" panose="02020603050405020304" pitchFamily="18" charset="0"/>
              </a:rPr>
              <a:t>Spill Contingency Plan has been updated; and</a:t>
            </a:r>
          </a:p>
          <a:p>
            <a:pPr defTabSz="239713">
              <a:lnSpc>
                <a:spcPct val="80000"/>
              </a:lnSpc>
            </a:pPr>
            <a:r>
              <a:rPr lang="en-US" altLang="en-US" sz="2000" dirty="0" smtClean="0">
                <a:latin typeface="Times New Roman" panose="02020603050405020304" pitchFamily="18" charset="0"/>
                <a:cs typeface="Times New Roman" panose="02020603050405020304" pitchFamily="18" charset="0"/>
              </a:rPr>
              <a:t>Status of water conservation measures and recommendations provided – installed district and zone meters to identify losses for leakage reduction. </a:t>
            </a:r>
          </a:p>
          <a:p>
            <a:pPr defTabSz="239713">
              <a:lnSpc>
                <a:spcPct val="80000"/>
              </a:lnSpc>
            </a:pPr>
            <a:endParaRPr lang="en-US" altLang="en-US" sz="2000" dirty="0" smtClean="0">
              <a:latin typeface="Times New Roman" panose="02020603050405020304" pitchFamily="18" charset="0"/>
              <a:cs typeface="Times New Roman" panose="02020603050405020304" pitchFamily="18" charset="0"/>
            </a:endParaRPr>
          </a:p>
          <a:p>
            <a:pPr marL="0" indent="0" defTabSz="239713">
              <a:lnSpc>
                <a:spcPct val="80000"/>
              </a:lnSpc>
              <a:buNone/>
            </a:pPr>
            <a:endParaRPr lang="en-US" altLang="en-US" sz="2000" dirty="0">
              <a:latin typeface="Times New Roman" panose="02020603050405020304" pitchFamily="18" charset="0"/>
              <a:cs typeface="Times New Roman" panose="02020603050405020304" pitchFamily="18" charset="0"/>
            </a:endParaRPr>
          </a:p>
          <a:p>
            <a:pPr marL="0" indent="0">
              <a:buNone/>
            </a:pPr>
            <a:endParaRPr lang="en-US" sz="2000" dirty="0"/>
          </a:p>
        </p:txBody>
      </p:sp>
      <p:sp>
        <p:nvSpPr>
          <p:cNvPr id="6"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94306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304800" y="1524000"/>
            <a:ext cx="8153400" cy="5181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defTabSz="239713">
              <a:lnSpc>
                <a:spcPct val="80000"/>
              </a:lnSpc>
            </a:pPr>
            <a:r>
              <a:rPr lang="en-US" altLang="en-US" sz="2400" b="1" dirty="0" smtClean="0">
                <a:latin typeface="Times New Roman" panose="02020603050405020304" pitchFamily="18" charset="0"/>
                <a:cs typeface="Times New Roman" panose="02020603050405020304" pitchFamily="18" charset="0"/>
              </a:rPr>
              <a:t>June 26, 2014</a:t>
            </a:r>
          </a:p>
          <a:p>
            <a:pPr marL="339725" indent="0" defTabSz="239713">
              <a:lnSpc>
                <a:spcPct val="80000"/>
              </a:lnSpc>
              <a:buFont typeface="Arial" pitchFamily="34" charset="0"/>
              <a:buNone/>
            </a:pPr>
            <a:r>
              <a:rPr lang="en-US" altLang="en-US" sz="2400" dirty="0" smtClean="0">
                <a:latin typeface="Times New Roman" panose="02020603050405020304" pitchFamily="18" charset="0"/>
                <a:cs typeface="Times New Roman" panose="02020603050405020304" pitchFamily="18" charset="0"/>
              </a:rPr>
              <a:t>Nunavut Impact Review Board (NIRB) issued its Screening Decision Report with Project-specific terms and conditions.</a:t>
            </a:r>
          </a:p>
          <a:p>
            <a:pPr marL="0" indent="0" algn="just" defTabSz="239713">
              <a:lnSpc>
                <a:spcPct val="80000"/>
              </a:lnSpc>
              <a:buFont typeface="Arial" pitchFamily="34" charset="0"/>
              <a:buNone/>
            </a:pPr>
            <a:endParaRPr lang="en-US" altLang="en-US" sz="24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400" b="1" dirty="0" smtClean="0">
                <a:latin typeface="Times New Roman" panose="02020603050405020304" pitchFamily="18" charset="0"/>
                <a:cs typeface="Times New Roman" panose="02020603050405020304" pitchFamily="18" charset="0"/>
              </a:rPr>
              <a:t>July 4, 2014</a:t>
            </a:r>
          </a:p>
          <a:p>
            <a:pPr marL="339725" indent="0" defTabSz="239713">
              <a:lnSpc>
                <a:spcPct val="80000"/>
              </a:lnSpc>
              <a:buFont typeface="Arial" pitchFamily="34" charset="0"/>
              <a:buNone/>
            </a:pPr>
            <a:r>
              <a:rPr lang="en-US" altLang="en-US" sz="2400" dirty="0" smtClean="0">
                <a:latin typeface="Times New Roman" panose="02020603050405020304" pitchFamily="18" charset="0"/>
                <a:cs typeface="Times New Roman" panose="02020603050405020304" pitchFamily="18" charset="0"/>
              </a:rPr>
              <a:t>NWB issued the Notice of Public Hearing (PH) in which set deadlines for final submissions from Parties as August 28, 2014, and for Applicant as September 11, 2014, and set </a:t>
            </a:r>
            <a:r>
              <a:rPr lang="en-US" altLang="en-US" sz="2400" b="1" dirty="0" smtClean="0">
                <a:latin typeface="Times New Roman" panose="02020603050405020304" pitchFamily="18" charset="0"/>
                <a:cs typeface="Times New Roman" panose="02020603050405020304" pitchFamily="18" charset="0"/>
              </a:rPr>
              <a:t>September 25-26, as the dates for the Public Hearing (PH).</a:t>
            </a:r>
          </a:p>
          <a:p>
            <a:pPr marL="349250" indent="0" defTabSz="239713">
              <a:lnSpc>
                <a:spcPct val="80000"/>
              </a:lnSpc>
              <a:buFont typeface="Arial" pitchFamily="34" charset="0"/>
              <a:buNone/>
            </a:pPr>
            <a:endParaRPr lang="en-US" altLang="en-US" sz="2400" dirty="0" smtClean="0">
              <a:latin typeface="Times New Roman" panose="02020603050405020304" pitchFamily="18" charset="0"/>
              <a:cs typeface="Times New Roman" panose="02020603050405020304" pitchFamily="18" charset="0"/>
            </a:endParaRPr>
          </a:p>
          <a:p>
            <a:pPr marL="349250" indent="0" defTabSz="239713">
              <a:lnSpc>
                <a:spcPct val="80000"/>
              </a:lnSpc>
              <a:buFont typeface="Arial" pitchFamily="34" charset="0"/>
              <a:buNone/>
            </a:pPr>
            <a:endParaRPr lang="en-US" altLang="en-US" sz="2400" dirty="0" smtClean="0">
              <a:latin typeface="Times New Roman" panose="02020603050405020304" pitchFamily="18" charset="0"/>
              <a:cs typeface="Times New Roman" panose="02020603050405020304" pitchFamily="18" charset="0"/>
            </a:endParaRPr>
          </a:p>
          <a:p>
            <a:pPr marL="349250" indent="0" defTabSz="239713">
              <a:lnSpc>
                <a:spcPct val="80000"/>
              </a:lnSpc>
              <a:buFont typeface="Arial" pitchFamily="34" charset="0"/>
              <a:buNone/>
            </a:pPr>
            <a:endParaRPr lang="en-US" altLang="en-US" sz="2400" dirty="0">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228600" y="457200"/>
            <a:ext cx="72390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
        <p:nvSpPr>
          <p:cNvPr id="6"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264351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534400" cy="5105400"/>
          </a:xfrm>
        </p:spPr>
        <p:txBody>
          <a:bodyPr>
            <a:noAutofit/>
          </a:bodyPr>
          <a:lstStyle/>
          <a:p>
            <a:pPr marL="0" indent="0" defTabSz="239713">
              <a:lnSpc>
                <a:spcPct val="80000"/>
              </a:lnSpc>
              <a:buNone/>
            </a:pPr>
            <a:r>
              <a:rPr lang="en-US" altLang="en-US" sz="2200" b="1" dirty="0">
                <a:latin typeface="Times New Roman" panose="02020603050405020304" pitchFamily="18" charset="0"/>
                <a:cs typeface="Times New Roman" panose="02020603050405020304" pitchFamily="18" charset="0"/>
              </a:rPr>
              <a:t>August 28, 2014</a:t>
            </a:r>
            <a:r>
              <a:rPr lang="en-US" altLang="en-US" sz="2200" dirty="0">
                <a:latin typeface="Times New Roman" panose="02020603050405020304" pitchFamily="18" charset="0"/>
                <a:cs typeface="Times New Roman" panose="02020603050405020304" pitchFamily="18" charset="0"/>
              </a:rPr>
              <a:t>	</a:t>
            </a:r>
            <a:endParaRPr lang="en-US" altLang="en-US" sz="2200" dirty="0" smtClean="0">
              <a:latin typeface="Times New Roman" panose="02020603050405020304" pitchFamily="18" charset="0"/>
              <a:cs typeface="Times New Roman" panose="02020603050405020304" pitchFamily="18" charset="0"/>
            </a:endParaRPr>
          </a:p>
          <a:p>
            <a:pPr marL="0" indent="0" defTabSz="239713">
              <a:lnSpc>
                <a:spcPct val="80000"/>
              </a:lnSpc>
              <a:buNone/>
            </a:pPr>
            <a:endParaRPr lang="en-US" altLang="en-US" sz="2200" dirty="0" smtClean="0">
              <a:latin typeface="Times New Roman" panose="02020603050405020304" pitchFamily="18" charset="0"/>
              <a:cs typeface="Times New Roman" panose="02020603050405020304" pitchFamily="18" charset="0"/>
            </a:endParaRPr>
          </a:p>
          <a:p>
            <a:pPr marL="0" indent="0" defTabSz="239713">
              <a:lnSpc>
                <a:spcPct val="80000"/>
              </a:lnSpc>
              <a:buNone/>
            </a:pPr>
            <a:r>
              <a:rPr lang="en-US" altLang="en-US" sz="2200" dirty="0" smtClean="0">
                <a:latin typeface="Times New Roman" panose="02020603050405020304" pitchFamily="18" charset="0"/>
                <a:cs typeface="Times New Roman" panose="02020603050405020304" pitchFamily="18" charset="0"/>
              </a:rPr>
              <a:t>NWB </a:t>
            </a:r>
            <a:r>
              <a:rPr lang="en-US" altLang="en-US" sz="2200" dirty="0">
                <a:latin typeface="Times New Roman" panose="02020603050405020304" pitchFamily="18" charset="0"/>
                <a:cs typeface="Times New Roman" panose="02020603050405020304" pitchFamily="18" charset="0"/>
              </a:rPr>
              <a:t>received written </a:t>
            </a:r>
            <a:r>
              <a:rPr lang="en-US" altLang="en-US" sz="2200" dirty="0" smtClean="0">
                <a:latin typeface="Times New Roman" panose="02020603050405020304" pitchFamily="18" charset="0"/>
                <a:cs typeface="Times New Roman" panose="02020603050405020304" pitchFamily="18" charset="0"/>
              </a:rPr>
              <a:t>submission </a:t>
            </a:r>
            <a:r>
              <a:rPr lang="en-US" altLang="en-US" sz="2200" dirty="0">
                <a:latin typeface="Times New Roman" panose="02020603050405020304" pitchFamily="18" charset="0"/>
                <a:cs typeface="Times New Roman" panose="02020603050405020304" pitchFamily="18" charset="0"/>
              </a:rPr>
              <a:t>from </a:t>
            </a:r>
            <a:r>
              <a:rPr lang="en-US" altLang="en-US" sz="2200" dirty="0" smtClean="0">
                <a:latin typeface="Times New Roman" panose="02020603050405020304" pitchFamily="18" charset="0"/>
                <a:cs typeface="Times New Roman" panose="02020603050405020304" pitchFamily="18" charset="0"/>
              </a:rPr>
              <a:t>AANDC.  The following items were generally commented by AANDC:</a:t>
            </a:r>
          </a:p>
          <a:p>
            <a:pPr marL="0" indent="0" defTabSz="239713">
              <a:lnSpc>
                <a:spcPct val="80000"/>
              </a:lnSpc>
              <a:buNone/>
            </a:pPr>
            <a:endParaRPr lang="en-US" altLang="en-US" sz="22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200" dirty="0" smtClean="0">
                <a:latin typeface="Times New Roman" panose="02020603050405020304" pitchFamily="18" charset="0"/>
                <a:cs typeface="Times New Roman" panose="02020603050405020304" pitchFamily="18" charset="0"/>
              </a:rPr>
              <a:t>Multi-year Seasonal Flow Monitoring of Char River;</a:t>
            </a:r>
          </a:p>
          <a:p>
            <a:pPr defTabSz="239713">
              <a:lnSpc>
                <a:spcPct val="80000"/>
              </a:lnSpc>
            </a:pPr>
            <a:r>
              <a:rPr lang="en-US" altLang="en-US" sz="2200" dirty="0" smtClean="0">
                <a:latin typeface="Times New Roman" panose="02020603050405020304" pitchFamily="18" charset="0"/>
                <a:cs typeface="Times New Roman" panose="02020603050405020304" pitchFamily="18" charset="0"/>
              </a:rPr>
              <a:t>An Adaptive Management Plan to </a:t>
            </a:r>
            <a:r>
              <a:rPr lang="en-US" altLang="en-US" sz="2200" dirty="0">
                <a:latin typeface="Times New Roman" panose="02020603050405020304" pitchFamily="18" charset="0"/>
                <a:cs typeface="Times New Roman" panose="02020603050405020304" pitchFamily="18" charset="0"/>
              </a:rPr>
              <a:t>be developed </a:t>
            </a:r>
            <a:r>
              <a:rPr lang="en-US" altLang="en-US" sz="2200" dirty="0" smtClean="0">
                <a:latin typeface="Times New Roman" panose="02020603050405020304" pitchFamily="18" charset="0"/>
                <a:cs typeface="Times New Roman" panose="02020603050405020304" pitchFamily="18" charset="0"/>
              </a:rPr>
              <a:t>including </a:t>
            </a:r>
            <a:r>
              <a:rPr lang="en-US" altLang="en-US" sz="2200" dirty="0">
                <a:latin typeface="Times New Roman" panose="02020603050405020304" pitchFamily="18" charset="0"/>
                <a:cs typeface="Times New Roman" panose="02020603050405020304" pitchFamily="18" charset="0"/>
              </a:rPr>
              <a:t>seasonal </a:t>
            </a:r>
            <a:r>
              <a:rPr lang="en-US" altLang="en-US" sz="2200" dirty="0" smtClean="0">
                <a:latin typeface="Times New Roman" panose="02020603050405020304" pitchFamily="18" charset="0"/>
                <a:cs typeface="Times New Roman" panose="02020603050405020304" pitchFamily="18" charset="0"/>
              </a:rPr>
              <a:t>flow 	monitoring </a:t>
            </a:r>
            <a:r>
              <a:rPr lang="en-US" altLang="en-US" sz="2200" dirty="0">
                <a:latin typeface="Times New Roman" panose="02020603050405020304" pitchFamily="18" charset="0"/>
                <a:cs typeface="Times New Roman" panose="02020603050405020304" pitchFamily="18" charset="0"/>
              </a:rPr>
              <a:t>of Char River for the duration of the licence, formulation of </a:t>
            </a:r>
            <a:r>
              <a:rPr lang="en-US" altLang="en-US" sz="2200" dirty="0" smtClean="0">
                <a:latin typeface="Times New Roman" panose="02020603050405020304" pitchFamily="18" charset="0"/>
                <a:cs typeface="Times New Roman" panose="02020603050405020304" pitchFamily="18" charset="0"/>
              </a:rPr>
              <a:t>	in-stream </a:t>
            </a:r>
            <a:r>
              <a:rPr lang="en-US" altLang="en-US" sz="2200" dirty="0">
                <a:latin typeface="Times New Roman" panose="02020603050405020304" pitchFamily="18" charset="0"/>
                <a:cs typeface="Times New Roman" panose="02020603050405020304" pitchFamily="18" charset="0"/>
              </a:rPr>
              <a:t>flow </a:t>
            </a:r>
            <a:r>
              <a:rPr lang="en-US" altLang="en-US" sz="2200" dirty="0" smtClean="0">
                <a:latin typeface="Times New Roman" panose="02020603050405020304" pitchFamily="18" charset="0"/>
                <a:cs typeface="Times New Roman" panose="02020603050405020304" pitchFamily="18" charset="0"/>
              </a:rPr>
              <a:t>objectives for </a:t>
            </a:r>
            <a:r>
              <a:rPr lang="en-US" altLang="en-US" sz="2200" dirty="0">
                <a:latin typeface="Times New Roman" panose="02020603050405020304" pitchFamily="18" charset="0"/>
                <a:cs typeface="Times New Roman" panose="02020603050405020304" pitchFamily="18" charset="0"/>
              </a:rPr>
              <a:t>Char River, and mitigation options for </a:t>
            </a:r>
            <a:r>
              <a:rPr lang="en-US" altLang="en-US" sz="2200" dirty="0" smtClean="0">
                <a:latin typeface="Times New Roman" panose="02020603050405020304" pitchFamily="18" charset="0"/>
                <a:cs typeface="Times New Roman" panose="02020603050405020304" pitchFamily="18" charset="0"/>
              </a:rPr>
              <a:t>	occurrences </a:t>
            </a:r>
            <a:r>
              <a:rPr lang="en-US" altLang="en-US" sz="2200" dirty="0">
                <a:latin typeface="Times New Roman" panose="02020603050405020304" pitchFamily="18" charset="0"/>
                <a:cs typeface="Times New Roman" panose="02020603050405020304" pitchFamily="18" charset="0"/>
              </a:rPr>
              <a:t>when flow </a:t>
            </a:r>
            <a:r>
              <a:rPr lang="en-US" altLang="en-US" sz="2200" dirty="0" smtClean="0">
                <a:latin typeface="Times New Roman" panose="02020603050405020304" pitchFamily="18" charset="0"/>
                <a:cs typeface="Times New Roman" panose="02020603050405020304" pitchFamily="18" charset="0"/>
              </a:rPr>
              <a:t>is insufficient </a:t>
            </a:r>
            <a:r>
              <a:rPr lang="en-US" altLang="en-US" sz="2200" dirty="0">
                <a:latin typeface="Times New Roman" panose="02020603050405020304" pitchFamily="18" charset="0"/>
                <a:cs typeface="Times New Roman" panose="02020603050405020304" pitchFamily="18" charset="0"/>
              </a:rPr>
              <a:t>to </a:t>
            </a:r>
            <a:r>
              <a:rPr lang="en-US" altLang="en-US" sz="2200" dirty="0" smtClean="0">
                <a:latin typeface="Times New Roman" panose="02020603050405020304" pitchFamily="18" charset="0"/>
                <a:cs typeface="Times New Roman" panose="02020603050405020304" pitchFamily="18" charset="0"/>
              </a:rPr>
              <a:t>meet pumping </a:t>
            </a:r>
            <a:r>
              <a:rPr lang="en-US" altLang="en-US" sz="2200" dirty="0">
                <a:latin typeface="Times New Roman" panose="02020603050405020304" pitchFamily="18" charset="0"/>
                <a:cs typeface="Times New Roman" panose="02020603050405020304" pitchFamily="18" charset="0"/>
              </a:rPr>
              <a:t>objectives;</a:t>
            </a:r>
            <a:endParaRPr lang="en-US" altLang="en-US" sz="22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200" dirty="0" smtClean="0">
                <a:latin typeface="Times New Roman" panose="02020603050405020304" pitchFamily="18" charset="0"/>
                <a:cs typeface="Times New Roman" panose="02020603050405020304" pitchFamily="18" charset="0"/>
              </a:rPr>
              <a:t>Assessment of Alternative Supplementary Community Water Sources;</a:t>
            </a:r>
          </a:p>
          <a:p>
            <a:pPr defTabSz="239713">
              <a:lnSpc>
                <a:spcPct val="80000"/>
              </a:lnSpc>
            </a:pPr>
            <a:r>
              <a:rPr lang="en-US" altLang="en-US" sz="2200" dirty="0" smtClean="0">
                <a:latin typeface="Times New Roman" panose="02020603050405020304" pitchFamily="18" charset="0"/>
                <a:cs typeface="Times New Roman" panose="02020603050405020304" pitchFamily="18" charset="0"/>
              </a:rPr>
              <a:t>Erosion management structures at the pipeline low point to prevent erosion when releasing the water from pipeline at the end of pumping season;</a:t>
            </a:r>
          </a:p>
          <a:p>
            <a:pPr defTabSz="239713">
              <a:lnSpc>
                <a:spcPct val="80000"/>
              </a:lnSpc>
            </a:pPr>
            <a:r>
              <a:rPr lang="en-US" altLang="en-US" sz="2200" dirty="0" smtClean="0">
                <a:latin typeface="Times New Roman" panose="02020603050405020304" pitchFamily="18" charset="0"/>
                <a:cs typeface="Times New Roman" panose="02020603050405020304" pitchFamily="18" charset="0"/>
              </a:rPr>
              <a:t>Spill Contingency and Operation and Maintenance Plans to be updated.</a:t>
            </a:r>
          </a:p>
          <a:p>
            <a:pPr marL="339725" indent="0" defTabSz="239713">
              <a:lnSpc>
                <a:spcPct val="80000"/>
              </a:lnSpc>
              <a:buNone/>
            </a:pPr>
            <a:endParaRPr lang="en-US" altLang="en-US" sz="22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228600" y="457200"/>
            <a:ext cx="72390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3342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334000"/>
          </a:xfrm>
        </p:spPr>
        <p:txBody>
          <a:bodyPr>
            <a:noAutofit/>
          </a:bodyPr>
          <a:lstStyle/>
          <a:p>
            <a:pPr marL="0" lvl="0" indent="0" defTabSz="239713">
              <a:lnSpc>
                <a:spcPct val="80000"/>
              </a:lnSpc>
              <a:spcBef>
                <a:spcPts val="0"/>
              </a:spcBef>
              <a:buNone/>
            </a:pPr>
            <a:r>
              <a:rPr lang="en-US" altLang="en-US" sz="2200" b="1" dirty="0">
                <a:solidFill>
                  <a:prstClr val="black"/>
                </a:solidFill>
                <a:latin typeface="Times New Roman" panose="02020603050405020304" pitchFamily="18" charset="0"/>
                <a:cs typeface="Times New Roman" panose="02020603050405020304" pitchFamily="18" charset="0"/>
              </a:rPr>
              <a:t>September 11, 2014</a:t>
            </a:r>
            <a:r>
              <a:rPr lang="en-US" altLang="en-US" sz="2200" dirty="0">
                <a:solidFill>
                  <a:prstClr val="black"/>
                </a:solidFill>
                <a:latin typeface="Times New Roman" panose="02020603050405020304" pitchFamily="18" charset="0"/>
                <a:cs typeface="Times New Roman" panose="02020603050405020304" pitchFamily="18" charset="0"/>
              </a:rPr>
              <a:t>	</a:t>
            </a:r>
            <a:endParaRPr lang="en-US" altLang="en-US" sz="2200" dirty="0" smtClean="0">
              <a:solidFill>
                <a:prstClr val="black"/>
              </a:solidFill>
              <a:latin typeface="Times New Roman" panose="02020603050405020304" pitchFamily="18" charset="0"/>
              <a:cs typeface="Times New Roman" panose="02020603050405020304" pitchFamily="18" charset="0"/>
            </a:endParaRPr>
          </a:p>
          <a:p>
            <a:pPr marL="0" lvl="0" indent="0" defTabSz="239713">
              <a:lnSpc>
                <a:spcPct val="80000"/>
              </a:lnSpc>
              <a:spcBef>
                <a:spcPts val="0"/>
              </a:spcBef>
              <a:buNone/>
            </a:pPr>
            <a:endParaRPr lang="en-US" altLang="en-US" sz="2200" dirty="0" smtClean="0">
              <a:solidFill>
                <a:prstClr val="black"/>
              </a:solidFill>
              <a:latin typeface="Times New Roman" panose="02020603050405020304" pitchFamily="18" charset="0"/>
              <a:cs typeface="Times New Roman" panose="02020603050405020304" pitchFamily="18" charset="0"/>
            </a:endParaRPr>
          </a:p>
          <a:p>
            <a:pPr marL="0" lvl="0" indent="0" defTabSz="239713">
              <a:lnSpc>
                <a:spcPct val="80000"/>
              </a:lnSpc>
              <a:spcBef>
                <a:spcPts val="0"/>
              </a:spcBef>
              <a:buNone/>
            </a:pPr>
            <a:r>
              <a:rPr lang="en-US" altLang="en-US" sz="2200" dirty="0" smtClean="0">
                <a:solidFill>
                  <a:prstClr val="black"/>
                </a:solidFill>
                <a:latin typeface="Times New Roman" panose="02020603050405020304" pitchFamily="18" charset="0"/>
                <a:cs typeface="Times New Roman" panose="02020603050405020304" pitchFamily="18" charset="0"/>
              </a:rPr>
              <a:t>NWB </a:t>
            </a:r>
            <a:r>
              <a:rPr lang="en-US" altLang="en-US" sz="2200" dirty="0">
                <a:solidFill>
                  <a:prstClr val="black"/>
                </a:solidFill>
                <a:latin typeface="Times New Roman" panose="02020603050405020304" pitchFamily="18" charset="0"/>
                <a:cs typeface="Times New Roman" panose="02020603050405020304" pitchFamily="18" charset="0"/>
              </a:rPr>
              <a:t>received written </a:t>
            </a:r>
            <a:r>
              <a:rPr lang="en-US" altLang="en-US" sz="2200" dirty="0" smtClean="0">
                <a:solidFill>
                  <a:prstClr val="black"/>
                </a:solidFill>
                <a:latin typeface="Times New Roman" panose="02020603050405020304" pitchFamily="18" charset="0"/>
                <a:cs typeface="Times New Roman" panose="02020603050405020304" pitchFamily="18" charset="0"/>
              </a:rPr>
              <a:t>submissions </a:t>
            </a:r>
            <a:r>
              <a:rPr lang="en-US" altLang="en-US" sz="2200" dirty="0">
                <a:solidFill>
                  <a:prstClr val="black"/>
                </a:solidFill>
                <a:latin typeface="Times New Roman" panose="02020603050405020304" pitchFamily="18" charset="0"/>
                <a:cs typeface="Times New Roman" panose="02020603050405020304" pitchFamily="18" charset="0"/>
              </a:rPr>
              <a:t>from Applicant.</a:t>
            </a:r>
          </a:p>
          <a:p>
            <a:pPr lvl="0" defTabSz="239713">
              <a:lnSpc>
                <a:spcPct val="80000"/>
              </a:lnSpc>
            </a:pPr>
            <a:r>
              <a:rPr lang="en-US" altLang="en-US" sz="2200" dirty="0" smtClean="0">
                <a:latin typeface="Times New Roman" panose="02020603050405020304" pitchFamily="18" charset="0"/>
                <a:cs typeface="Times New Roman" panose="02020603050405020304" pitchFamily="18" charset="0"/>
              </a:rPr>
              <a:t>Previously designed pumping rate of 0,04 m</a:t>
            </a:r>
            <a:r>
              <a:rPr lang="en-US" altLang="en-US" sz="2200" baseline="30000" dirty="0" smtClean="0">
                <a:latin typeface="Times New Roman" panose="02020603050405020304" pitchFamily="18" charset="0"/>
                <a:cs typeface="Times New Roman" panose="02020603050405020304" pitchFamily="18" charset="0"/>
              </a:rPr>
              <a:t>3</a:t>
            </a:r>
            <a:r>
              <a:rPr lang="en-US" altLang="en-US" sz="2200" dirty="0" smtClean="0">
                <a:latin typeface="Times New Roman" panose="02020603050405020304" pitchFamily="18" charset="0"/>
                <a:cs typeface="Times New Roman" panose="02020603050405020304" pitchFamily="18" charset="0"/>
              </a:rPr>
              <a:t>/s has not changed.</a:t>
            </a:r>
          </a:p>
          <a:p>
            <a:pPr lvl="0" defTabSz="239713">
              <a:lnSpc>
                <a:spcPct val="80000"/>
              </a:lnSpc>
            </a:pPr>
            <a:r>
              <a:rPr lang="en-US" altLang="en-US" sz="2200" dirty="0" smtClean="0">
                <a:latin typeface="Times New Roman" panose="02020603050405020304" pitchFamily="18" charset="0"/>
                <a:cs typeface="Times New Roman" panose="02020603050405020304" pitchFamily="18" charset="0"/>
              </a:rPr>
              <a:t>Projected 2030 population in Rankin Inlet according to Nunavut Bureau of Statistics can be lower than calculated by Stantec, reducing pumping period  to app. 43 from initially projected 79 days.</a:t>
            </a:r>
          </a:p>
          <a:p>
            <a:pPr lvl="0" defTabSz="239713">
              <a:lnSpc>
                <a:spcPct val="80000"/>
              </a:lnSpc>
            </a:pPr>
            <a:r>
              <a:rPr lang="en-US" altLang="en-US" sz="2200" dirty="0" smtClean="0">
                <a:latin typeface="Times New Roman" panose="02020603050405020304" pitchFamily="18" charset="0"/>
                <a:cs typeface="Times New Roman" panose="02020603050405020304" pitchFamily="18" charset="0"/>
              </a:rPr>
              <a:t>Seasonal </a:t>
            </a:r>
            <a:r>
              <a:rPr lang="en-US" altLang="en-US" sz="2200" dirty="0">
                <a:latin typeface="Times New Roman" panose="02020603050405020304" pitchFamily="18" charset="0"/>
                <a:cs typeface="Times New Roman" panose="02020603050405020304" pitchFamily="18" charset="0"/>
              </a:rPr>
              <a:t>Flow Monitoring of Char River is </a:t>
            </a:r>
            <a:r>
              <a:rPr lang="en-US" altLang="en-US" sz="2200" dirty="0" smtClean="0">
                <a:latin typeface="Times New Roman" panose="02020603050405020304" pitchFamily="18" charset="0"/>
                <a:cs typeface="Times New Roman" panose="02020603050405020304" pitchFamily="18" charset="0"/>
              </a:rPr>
              <a:t>to be conducted during water pumping activities;</a:t>
            </a:r>
            <a:endParaRPr lang="en-US" altLang="en-US" sz="2200" dirty="0">
              <a:latin typeface="Times New Roman" panose="02020603050405020304" pitchFamily="18" charset="0"/>
              <a:cs typeface="Times New Roman" panose="02020603050405020304" pitchFamily="18" charset="0"/>
            </a:endParaRPr>
          </a:p>
          <a:p>
            <a:pPr lvl="0" defTabSz="239713">
              <a:lnSpc>
                <a:spcPct val="80000"/>
              </a:lnSpc>
            </a:pPr>
            <a:r>
              <a:rPr lang="en-US" altLang="en-US" sz="2200" dirty="0">
                <a:latin typeface="Times New Roman" panose="02020603050405020304" pitchFamily="18" charset="0"/>
                <a:cs typeface="Times New Roman" panose="02020603050405020304" pitchFamily="18" charset="0"/>
              </a:rPr>
              <a:t>An Adaptive Management Plan </a:t>
            </a:r>
            <a:r>
              <a:rPr lang="en-US" altLang="en-US" sz="2200" dirty="0" smtClean="0">
                <a:latin typeface="Times New Roman" panose="02020603050405020304" pitchFamily="18" charset="0"/>
                <a:cs typeface="Times New Roman" panose="02020603050405020304" pitchFamily="18" charset="0"/>
              </a:rPr>
              <a:t>is to be developed;</a:t>
            </a:r>
            <a:endParaRPr lang="en-US" altLang="en-US" sz="2200" dirty="0">
              <a:latin typeface="Times New Roman" panose="02020603050405020304" pitchFamily="18" charset="0"/>
              <a:cs typeface="Times New Roman" panose="02020603050405020304" pitchFamily="18" charset="0"/>
            </a:endParaRPr>
          </a:p>
          <a:p>
            <a:pPr marL="339725" lvl="0" indent="0" defTabSz="239713">
              <a:lnSpc>
                <a:spcPct val="80000"/>
              </a:lnSpc>
              <a:buNone/>
            </a:pPr>
            <a:endParaRPr lang="en-US" altLang="en-US" sz="2200" dirty="0">
              <a:solidFill>
                <a:prstClr val="black"/>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228600" y="457200"/>
            <a:ext cx="72390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30666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334000"/>
          </a:xfrm>
        </p:spPr>
        <p:txBody>
          <a:bodyPr>
            <a:noAutofit/>
          </a:bodyPr>
          <a:lstStyle/>
          <a:p>
            <a:pPr marL="0" lvl="0" indent="0" defTabSz="239713">
              <a:lnSpc>
                <a:spcPct val="80000"/>
              </a:lnSpc>
              <a:spcBef>
                <a:spcPts val="0"/>
              </a:spcBef>
              <a:buNone/>
            </a:pPr>
            <a:r>
              <a:rPr lang="en-US" altLang="en-US" sz="2200" b="1" dirty="0">
                <a:solidFill>
                  <a:prstClr val="black"/>
                </a:solidFill>
                <a:latin typeface="Times New Roman" panose="02020603050405020304" pitchFamily="18" charset="0"/>
                <a:cs typeface="Times New Roman" panose="02020603050405020304" pitchFamily="18" charset="0"/>
              </a:rPr>
              <a:t>September 11, 2014</a:t>
            </a:r>
            <a:r>
              <a:rPr lang="en-US" altLang="en-US" sz="2200" dirty="0">
                <a:solidFill>
                  <a:prstClr val="black"/>
                </a:solidFill>
                <a:latin typeface="Times New Roman" panose="02020603050405020304" pitchFamily="18" charset="0"/>
                <a:cs typeface="Times New Roman" panose="02020603050405020304" pitchFamily="18" charset="0"/>
              </a:rPr>
              <a:t>	</a:t>
            </a:r>
            <a:endParaRPr lang="en-US" altLang="en-US" sz="2200" dirty="0" smtClean="0">
              <a:solidFill>
                <a:prstClr val="black"/>
              </a:solidFill>
              <a:latin typeface="Times New Roman" panose="02020603050405020304" pitchFamily="18" charset="0"/>
              <a:cs typeface="Times New Roman" panose="02020603050405020304" pitchFamily="18" charset="0"/>
            </a:endParaRPr>
          </a:p>
          <a:p>
            <a:pPr marL="0" lvl="0" indent="0" defTabSz="239713">
              <a:lnSpc>
                <a:spcPct val="80000"/>
              </a:lnSpc>
              <a:spcBef>
                <a:spcPts val="0"/>
              </a:spcBef>
              <a:buNone/>
            </a:pPr>
            <a:endParaRPr lang="en-US" altLang="en-US" sz="2200" dirty="0" smtClean="0">
              <a:solidFill>
                <a:prstClr val="black"/>
              </a:solidFill>
              <a:latin typeface="Times New Roman" panose="02020603050405020304" pitchFamily="18" charset="0"/>
              <a:cs typeface="Times New Roman" panose="02020603050405020304" pitchFamily="18" charset="0"/>
            </a:endParaRPr>
          </a:p>
          <a:p>
            <a:pPr marL="0" lvl="0" indent="0" defTabSz="239713">
              <a:lnSpc>
                <a:spcPct val="80000"/>
              </a:lnSpc>
              <a:spcBef>
                <a:spcPts val="0"/>
              </a:spcBef>
              <a:buNone/>
            </a:pPr>
            <a:r>
              <a:rPr lang="en-US" altLang="en-US" sz="2200" dirty="0" smtClean="0">
                <a:solidFill>
                  <a:prstClr val="black"/>
                </a:solidFill>
                <a:latin typeface="Times New Roman" panose="02020603050405020304" pitchFamily="18" charset="0"/>
                <a:cs typeface="Times New Roman" panose="02020603050405020304" pitchFamily="18" charset="0"/>
              </a:rPr>
              <a:t>Written </a:t>
            </a:r>
            <a:r>
              <a:rPr lang="en-US" altLang="en-US" sz="2200" dirty="0">
                <a:solidFill>
                  <a:prstClr val="black"/>
                </a:solidFill>
                <a:latin typeface="Times New Roman" panose="02020603050405020304" pitchFamily="18" charset="0"/>
                <a:cs typeface="Times New Roman" panose="02020603050405020304" pitchFamily="18" charset="0"/>
              </a:rPr>
              <a:t>submissions from </a:t>
            </a:r>
            <a:r>
              <a:rPr lang="en-US" altLang="en-US" sz="2200" dirty="0" smtClean="0">
                <a:solidFill>
                  <a:prstClr val="black"/>
                </a:solidFill>
                <a:latin typeface="Times New Roman" panose="02020603050405020304" pitchFamily="18" charset="0"/>
                <a:cs typeface="Times New Roman" panose="02020603050405020304" pitchFamily="18" charset="0"/>
              </a:rPr>
              <a:t>Applicant (cont.)</a:t>
            </a:r>
          </a:p>
          <a:p>
            <a:pPr lvl="0" defTabSz="239713">
              <a:lnSpc>
                <a:spcPct val="80000"/>
              </a:lnSpc>
            </a:pPr>
            <a:r>
              <a:rPr lang="en-US" altLang="en-US" sz="2200" dirty="0" smtClean="0">
                <a:latin typeface="Times New Roman" panose="02020603050405020304" pitchFamily="18" charset="0"/>
                <a:cs typeface="Times New Roman" panose="02020603050405020304" pitchFamily="18" charset="0"/>
              </a:rPr>
              <a:t>Assessment of alternative supplementary community water sources might be required in longer-term, however, Stantec view is that addressing this requirement is not necessary at this time.  On-going viability of Char River will be assessed by GN-CGS based on Char River Flow monitoring.</a:t>
            </a:r>
          </a:p>
          <a:p>
            <a:pPr lvl="0" defTabSz="239713">
              <a:lnSpc>
                <a:spcPct val="80000"/>
              </a:lnSpc>
            </a:pPr>
            <a:r>
              <a:rPr lang="en-US" altLang="en-US" sz="2200" dirty="0">
                <a:latin typeface="Times New Roman" panose="02020603050405020304" pitchFamily="18" charset="0"/>
                <a:cs typeface="Times New Roman" panose="02020603050405020304" pitchFamily="18" charset="0"/>
              </a:rPr>
              <a:t>To protect against erosion of the ground surface in the vicinity of the drain line </a:t>
            </a:r>
            <a:r>
              <a:rPr lang="en-US" altLang="en-US" sz="2200" dirty="0" smtClean="0">
                <a:latin typeface="Times New Roman" panose="02020603050405020304" pitchFamily="18" charset="0"/>
                <a:cs typeface="Times New Roman" panose="02020603050405020304" pitchFamily="18" charset="0"/>
              </a:rPr>
              <a:t>energy dissipation is to be employed through </a:t>
            </a:r>
            <a:r>
              <a:rPr lang="en-US" altLang="en-US" sz="2200" dirty="0">
                <a:latin typeface="Times New Roman" panose="02020603050405020304" pitchFamily="18" charset="0"/>
                <a:cs typeface="Times New Roman" panose="02020603050405020304" pitchFamily="18" charset="0"/>
              </a:rPr>
              <a:t>the use of a riprap pad in the immediate area of the drain </a:t>
            </a:r>
            <a:r>
              <a:rPr lang="en-US" altLang="en-US" sz="2200" dirty="0" smtClean="0">
                <a:latin typeface="Times New Roman" panose="02020603050405020304" pitchFamily="18" charset="0"/>
                <a:cs typeface="Times New Roman" panose="02020603050405020304" pitchFamily="18" charset="0"/>
              </a:rPr>
              <a:t>line;</a:t>
            </a:r>
            <a:endParaRPr lang="en-US" altLang="en-US" sz="2200" dirty="0">
              <a:latin typeface="Times New Roman" panose="02020603050405020304" pitchFamily="18" charset="0"/>
              <a:cs typeface="Times New Roman" panose="02020603050405020304" pitchFamily="18" charset="0"/>
            </a:endParaRPr>
          </a:p>
          <a:p>
            <a:pPr lvl="0" defTabSz="239713">
              <a:lnSpc>
                <a:spcPct val="80000"/>
              </a:lnSpc>
            </a:pPr>
            <a:r>
              <a:rPr lang="en-US" altLang="en-US" sz="2200" dirty="0">
                <a:latin typeface="Times New Roman" panose="02020603050405020304" pitchFamily="18" charset="0"/>
                <a:cs typeface="Times New Roman" panose="02020603050405020304" pitchFamily="18" charset="0"/>
              </a:rPr>
              <a:t>Spill Contingency and Operation and Maintenance Plans </a:t>
            </a:r>
            <a:r>
              <a:rPr lang="en-US" altLang="en-US" sz="2200" dirty="0" smtClean="0">
                <a:latin typeface="Times New Roman" panose="02020603050405020304" pitchFamily="18" charset="0"/>
                <a:cs typeface="Times New Roman" panose="02020603050405020304" pitchFamily="18" charset="0"/>
              </a:rPr>
              <a:t>are to </a:t>
            </a:r>
            <a:r>
              <a:rPr lang="en-US" altLang="en-US" sz="2200" dirty="0">
                <a:latin typeface="Times New Roman" panose="02020603050405020304" pitchFamily="18" charset="0"/>
                <a:cs typeface="Times New Roman" panose="02020603050405020304" pitchFamily="18" charset="0"/>
              </a:rPr>
              <a:t>be updated.</a:t>
            </a:r>
          </a:p>
          <a:p>
            <a:pPr marL="339725" lvl="0" indent="0" defTabSz="239713">
              <a:lnSpc>
                <a:spcPct val="80000"/>
              </a:lnSpc>
              <a:buNone/>
            </a:pPr>
            <a:endParaRPr lang="en-US" altLang="en-US" sz="2200" dirty="0">
              <a:solidFill>
                <a:prstClr val="black"/>
              </a:solidFill>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228600" y="457200"/>
            <a:ext cx="72390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18831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010400" cy="1143000"/>
          </a:xfrm>
        </p:spPr>
        <p:txBody>
          <a:bodyPr>
            <a:normAutofit/>
          </a:bodyPr>
          <a:lstStyle/>
          <a:p>
            <a:r>
              <a:rPr lang="en-US" sz="2800" b="1" dirty="0" smtClean="0">
                <a:latin typeface="Times New Roman" panose="02020603050405020304" pitchFamily="18" charset="0"/>
                <a:cs typeface="Times New Roman" panose="02020603050405020304" pitchFamily="18" charset="0"/>
              </a:rPr>
              <a:t>NWB P10 Panel Decision</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A Public Hearing decision is expected to be issued within thirty (30) days following the Public Hearing, by October 25, 2014.  The Decision will include:</a:t>
            </a:r>
          </a:p>
          <a:p>
            <a:pPr marL="0" indent="0">
              <a:buNone/>
            </a:pPr>
            <a:endParaRPr lang="en-US" sz="2400" dirty="0" smtClean="0">
              <a:latin typeface="Times New Roman" panose="02020603050405020304" pitchFamily="18" charset="0"/>
              <a:cs typeface="Times New Roman" panose="02020603050405020304" pitchFamily="18" charset="0"/>
            </a:endParaRPr>
          </a:p>
          <a:p>
            <a:pPr lvl="2"/>
            <a:r>
              <a:rPr lang="en-US" dirty="0" smtClean="0">
                <a:solidFill>
                  <a:srgbClr val="FFFF00"/>
                </a:solidFill>
                <a:latin typeface="Times New Roman" panose="02020603050405020304" pitchFamily="18" charset="0"/>
                <a:cs typeface="Times New Roman" panose="02020603050405020304" pitchFamily="18" charset="0"/>
              </a:rPr>
              <a:t>Amendment to the Water </a:t>
            </a:r>
            <a:r>
              <a:rPr lang="en-US" dirty="0">
                <a:solidFill>
                  <a:srgbClr val="FFFF00"/>
                </a:solidFill>
                <a:latin typeface="Times New Roman" panose="02020603050405020304" pitchFamily="18" charset="0"/>
                <a:cs typeface="Times New Roman" panose="02020603050405020304" pitchFamily="18" charset="0"/>
              </a:rPr>
              <a:t>Licence </a:t>
            </a:r>
            <a:r>
              <a:rPr lang="en-US" dirty="0" smtClean="0">
                <a:solidFill>
                  <a:srgbClr val="FFFF00"/>
                </a:solidFill>
                <a:latin typeface="Times New Roman" panose="02020603050405020304" pitchFamily="18" charset="0"/>
                <a:cs typeface="Times New Roman" panose="02020603050405020304" pitchFamily="18" charset="0"/>
              </a:rPr>
              <a:t>3AM-GRA1015; decision to either issue or not issue to be sent for the Minister approval.</a:t>
            </a:r>
            <a:endParaRPr lang="en-US" dirty="0">
              <a:solidFill>
                <a:srgbClr val="FFFF00"/>
              </a:solidFill>
              <a:latin typeface="Times New Roman" panose="02020603050405020304" pitchFamily="18" charset="0"/>
              <a:cs typeface="Times New Roman" panose="02020603050405020304" pitchFamily="18" charset="0"/>
            </a:endParaRPr>
          </a:p>
        </p:txBody>
      </p:sp>
      <p:sp>
        <p:nvSpPr>
          <p:cNvPr id="4"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51987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04800"/>
            <a:ext cx="5943600" cy="4419600"/>
          </a:xfrm>
        </p:spPr>
        <p:txBody>
          <a:bodyPr>
            <a:normAutofit/>
          </a:bodyPr>
          <a:lstStyle/>
          <a:p>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Thank You</a:t>
            </a:r>
            <a:br>
              <a:rPr lang="en-US" sz="4000" dirty="0" smtClean="0">
                <a:latin typeface="Times New Roman" pitchFamily="18" charset="0"/>
                <a:cs typeface="Times New Roman" pitchFamily="18" charset="0"/>
              </a:rPr>
            </a:br>
            <a:r>
              <a:rPr lang="en-US" sz="4000" dirty="0">
                <a:latin typeface="Times New Roman" pitchFamily="18" charset="0"/>
                <a:cs typeface="Times New Roman" pitchFamily="18" charset="0"/>
              </a:rPr>
              <a:t/>
            </a:r>
            <a:br>
              <a:rPr lang="en-US" sz="4000" dirty="0">
                <a:latin typeface="Times New Roman" pitchFamily="18" charset="0"/>
                <a:cs typeface="Times New Roman" pitchFamily="18" charset="0"/>
              </a:rPr>
            </a:br>
            <a:r>
              <a:rPr lang="en-US" sz="4000" dirty="0" smtClean="0">
                <a:latin typeface="Times New Roman" pitchFamily="18" charset="0"/>
                <a:cs typeface="Times New Roman" pitchFamily="18" charset="0"/>
              </a:rPr>
              <a:t>Questions</a:t>
            </a:r>
            <a:r>
              <a:rPr lang="en-US" sz="4000" dirty="0">
                <a:latin typeface="Times New Roman" pitchFamily="18" charset="0"/>
                <a:cs typeface="Times New Roman" pitchFamily="18" charset="0"/>
              </a:rPr>
              <a:t>?</a:t>
            </a: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559108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1"/>
            <a:ext cx="7086600" cy="4343399"/>
          </a:xfrm>
        </p:spPr>
        <p:txBody>
          <a:bodyPr>
            <a:noAutofit/>
          </a:bodyPr>
          <a:lstStyle/>
          <a:p>
            <a:pPr>
              <a:spcBef>
                <a:spcPts val="0"/>
              </a:spcBef>
            </a:pPr>
            <a:r>
              <a:rPr lang="en-US" sz="2400" dirty="0" smtClean="0">
                <a:latin typeface="Times New Roman" panose="02020603050405020304" pitchFamily="18" charset="0"/>
                <a:cs typeface="Times New Roman" panose="02020603050405020304" pitchFamily="18" charset="0"/>
              </a:rPr>
              <a:t>Date Licence Issuance:  June 9, 2010 </a:t>
            </a:r>
          </a:p>
          <a:p>
            <a:pPr>
              <a:spcBef>
                <a:spcPts val="0"/>
              </a:spcBef>
            </a:pPr>
            <a:r>
              <a:rPr lang="en-US" sz="2400" dirty="0" smtClean="0">
                <a:latin typeface="Times New Roman" panose="02020603050405020304" pitchFamily="18" charset="0"/>
                <a:cs typeface="Times New Roman" panose="02020603050405020304" pitchFamily="18" charset="0"/>
              </a:rPr>
              <a:t>Approved by Minister:  July 28, 2010</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a:spcBef>
                <a:spcPts val="0"/>
              </a:spcBef>
            </a:pPr>
            <a:r>
              <a:rPr lang="en-US" sz="2400" dirty="0" smtClean="0">
                <a:latin typeface="Times New Roman" panose="02020603050405020304" pitchFamily="18" charset="0"/>
                <a:cs typeface="Times New Roman" panose="02020603050405020304" pitchFamily="18" charset="0"/>
              </a:rPr>
              <a:t>Date Licence Expiry:  May 31, 2015</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a:spcBef>
                <a:spcPts val="0"/>
              </a:spcBef>
            </a:pPr>
            <a:r>
              <a:rPr lang="en-US" sz="2400" dirty="0" smtClean="0">
                <a:latin typeface="Times New Roman" panose="02020603050405020304" pitchFamily="18" charset="0"/>
                <a:cs typeface="Times New Roman" panose="02020603050405020304" pitchFamily="18" charset="0"/>
              </a:rPr>
              <a:t>Water use not to be Exceeded:  850,000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annually</a:t>
            </a:r>
          </a:p>
          <a:p>
            <a:pPr>
              <a:spcBef>
                <a:spcPts val="0"/>
              </a:spcBef>
            </a:pPr>
            <a:endParaRPr lang="en-US" sz="2400" dirty="0" smtClean="0">
              <a:latin typeface="Times New Roman" panose="02020603050405020304" pitchFamily="18" charset="0"/>
              <a:cs typeface="Times New Roman" panose="02020603050405020304" pitchFamily="18" charset="0"/>
            </a:endParaRPr>
          </a:p>
          <a:p>
            <a:pPr>
              <a:spcBef>
                <a:spcPts val="0"/>
              </a:spcBef>
            </a:pPr>
            <a:r>
              <a:rPr lang="en-US" sz="2400" dirty="0" smtClean="0">
                <a:latin typeface="Times New Roman" panose="02020603050405020304" pitchFamily="18" charset="0"/>
                <a:cs typeface="Times New Roman" panose="02020603050405020304" pitchFamily="18" charset="0"/>
              </a:rPr>
              <a:t>Water use for Municipal undertaking:  Nipissar Lake</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marL="917575" indent="-460375">
              <a:spcBef>
                <a:spcPts val="0"/>
              </a:spcBef>
              <a:buFont typeface="Wingdings" pitchFamily="2" charset="2"/>
              <a:buChar char="Ø"/>
            </a:pPr>
            <a:r>
              <a:rPr lang="en-US" sz="2400" dirty="0" smtClean="0">
                <a:latin typeface="Times New Roman" panose="02020603050405020304" pitchFamily="18" charset="0"/>
                <a:cs typeface="Times New Roman" panose="02020603050405020304" pitchFamily="18" charset="0"/>
              </a:rPr>
              <a:t>Operation of Water Supply Facilities, Utilidor and Sewage Treatment Facility</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marL="0" indent="0">
              <a:spcBef>
                <a:spcPts val="0"/>
              </a:spcBef>
              <a:buNone/>
            </a:pPr>
            <a:r>
              <a:rPr lang="en-US" sz="2400" dirty="0" smtClean="0">
                <a:latin typeface="Times New Roman" panose="02020603050405020304" pitchFamily="18" charset="0"/>
                <a:cs typeface="Times New Roman" panose="02020603050405020304" pitchFamily="18" charset="0"/>
              </a:rPr>
              <a:t>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533400" y="53789"/>
            <a:ext cx="7696200" cy="1470212"/>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GN-CGS </a:t>
            </a:r>
            <a:r>
              <a:rPr lang="en-US" sz="2800" b="1" dirty="0">
                <a:latin typeface="Times New Roman" panose="02020603050405020304" pitchFamily="18" charset="0"/>
                <a:cs typeface="Times New Roman" panose="02020603050405020304" pitchFamily="18" charset="0"/>
              </a:rPr>
              <a:t>Hamlet of Rankin Inlet</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Type </a:t>
            </a:r>
            <a:r>
              <a:rPr lang="en-US" sz="2800" b="1" dirty="0" smtClean="0">
                <a:latin typeface="Times New Roman" panose="02020603050405020304" pitchFamily="18" charset="0"/>
                <a:cs typeface="Times New Roman" panose="02020603050405020304" pitchFamily="18" charset="0"/>
              </a:rPr>
              <a:t>“A” 3AM-GRA1015 Water Licence</a:t>
            </a:r>
            <a:endParaRPr lang="en-US" sz="2800" b="1" dirty="0">
              <a:latin typeface="Times New Roman" panose="02020603050405020304" pitchFamily="18" charset="0"/>
              <a:cs typeface="Times New Roman" panose="02020603050405020304" pitchFamily="18" charset="0"/>
            </a:endParaRP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32058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00383" y="1512859"/>
            <a:ext cx="6891017" cy="4493538"/>
          </a:xfrm>
          <a:prstGeom prst="rect">
            <a:avLst/>
          </a:prstGeom>
        </p:spPr>
        <p:txBody>
          <a:bodyPr wrap="square">
            <a:spAutoFit/>
          </a:bodyPr>
          <a:lstStyle/>
          <a:p>
            <a:pPr marL="339725" indent="-339725">
              <a:spcBef>
                <a:spcPts val="0"/>
              </a:spcBef>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Water Supply Facilities</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914400" indent="-457200">
              <a:spcBef>
                <a:spcPts val="0"/>
              </a:spcBef>
              <a:buFont typeface="Wingdings" pitchFamily="2" charset="2"/>
              <a:buChar char="Ø"/>
            </a:pPr>
            <a:r>
              <a:rPr lang="en-US" sz="2200" dirty="0" smtClean="0">
                <a:latin typeface="Times New Roman" panose="02020603050405020304" pitchFamily="18" charset="0"/>
                <a:cs typeface="Times New Roman" panose="02020603050405020304" pitchFamily="18" charset="0"/>
              </a:rPr>
              <a:t>Areas </a:t>
            </a:r>
            <a:r>
              <a:rPr lang="en-US" sz="2200" dirty="0">
                <a:latin typeface="Times New Roman" panose="02020603050405020304" pitchFamily="18" charset="0"/>
                <a:cs typeface="Times New Roman" panose="02020603050405020304" pitchFamily="18" charset="0"/>
              </a:rPr>
              <a:t>and associated infrastructure at Nipissar </a:t>
            </a:r>
            <a:r>
              <a:rPr lang="en-US" sz="2200" dirty="0" smtClean="0">
                <a:latin typeface="Times New Roman" panose="02020603050405020304" pitchFamily="18" charset="0"/>
                <a:cs typeface="Times New Roman" panose="02020603050405020304" pitchFamily="18" charset="0"/>
              </a:rPr>
              <a:t>Lake, including </a:t>
            </a:r>
            <a:r>
              <a:rPr lang="en-US" sz="2200" dirty="0">
                <a:latin typeface="Times New Roman" panose="02020603050405020304" pitchFamily="18" charset="0"/>
                <a:cs typeface="Times New Roman" panose="02020603050405020304" pitchFamily="18" charset="0"/>
              </a:rPr>
              <a:t>the Lake, intake lines, </a:t>
            </a:r>
            <a:r>
              <a:rPr lang="en-US" sz="2200" dirty="0" smtClean="0">
                <a:latin typeface="Times New Roman" panose="02020603050405020304" pitchFamily="18" charset="0"/>
                <a:cs typeface="Times New Roman" panose="02020603050405020304" pitchFamily="18" charset="0"/>
              </a:rPr>
              <a:t>pump-house, underground </a:t>
            </a:r>
            <a:r>
              <a:rPr lang="en-US" sz="2200" dirty="0">
                <a:latin typeface="Times New Roman" panose="02020603050405020304" pitchFamily="18" charset="0"/>
                <a:cs typeface="Times New Roman" panose="02020603050405020304" pitchFamily="18" charset="0"/>
              </a:rPr>
              <a:t>pipeline and </a:t>
            </a:r>
            <a:r>
              <a:rPr lang="en-US" sz="2200" dirty="0" smtClean="0">
                <a:latin typeface="Times New Roman" panose="02020603050405020304" pitchFamily="18" charset="0"/>
                <a:cs typeface="Times New Roman" panose="02020603050405020304" pitchFamily="18" charset="0"/>
              </a:rPr>
              <a:t>Williamson Lake water tank</a:t>
            </a:r>
          </a:p>
          <a:p>
            <a:pPr>
              <a:spcBef>
                <a:spcPts val="0"/>
              </a:spcBef>
            </a:pPr>
            <a:endParaRPr lang="en-US" sz="2200" dirty="0" smtClean="0">
              <a:latin typeface="Times New Roman" panose="02020603050405020304" pitchFamily="18" charset="0"/>
              <a:cs typeface="Times New Roman" panose="02020603050405020304" pitchFamily="18" charset="0"/>
            </a:endParaRPr>
          </a:p>
          <a:p>
            <a:pPr marL="339725" indent="-339725">
              <a:spcBef>
                <a:spcPts val="0"/>
              </a:spcBef>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Sewage Treatment Facility: </a:t>
            </a:r>
          </a:p>
          <a:p>
            <a:pPr marL="914400" indent="-457200">
              <a:spcBef>
                <a:spcPts val="0"/>
              </a:spcBef>
              <a:buFont typeface="Wingdings" pitchFamily="2" charset="2"/>
              <a:buChar char="Ø"/>
            </a:pPr>
            <a:r>
              <a:rPr lang="en-US" sz="2200" dirty="0" smtClean="0">
                <a:latin typeface="Times New Roman" panose="02020603050405020304" pitchFamily="18" charset="0"/>
                <a:cs typeface="Times New Roman" panose="02020603050405020304" pitchFamily="18" charset="0"/>
              </a:rPr>
              <a:t>Sewage Collection System – mostly piped sewage service and trucked pump-out service</a:t>
            </a:r>
          </a:p>
          <a:p>
            <a:pPr marL="914400" indent="-457200">
              <a:spcBef>
                <a:spcPts val="0"/>
              </a:spcBef>
              <a:buFont typeface="Wingdings" pitchFamily="2" charset="2"/>
              <a:buChar char="Ø"/>
            </a:pPr>
            <a:r>
              <a:rPr lang="en-US" sz="2200" dirty="0" smtClean="0">
                <a:latin typeface="Times New Roman" panose="02020603050405020304" pitchFamily="18" charset="0"/>
                <a:cs typeface="Times New Roman" panose="02020603050405020304" pitchFamily="18" charset="0"/>
              </a:rPr>
              <a:t>Waste Water </a:t>
            </a:r>
            <a:r>
              <a:rPr lang="en-US" sz="2200" dirty="0">
                <a:latin typeface="Times New Roman" panose="02020603050405020304" pitchFamily="18" charset="0"/>
                <a:cs typeface="Times New Roman" panose="02020603050405020304" pitchFamily="18" charset="0"/>
              </a:rPr>
              <a:t>Treatment Plant to provide primary treatment via a rotating drum screen, and discharge Sewage to </a:t>
            </a:r>
            <a:r>
              <a:rPr lang="en-US" sz="2200" dirty="0" smtClean="0">
                <a:latin typeface="Times New Roman" panose="02020603050405020304" pitchFamily="18" charset="0"/>
                <a:cs typeface="Times New Roman" panose="02020603050405020304" pitchFamily="18" charset="0"/>
              </a:rPr>
              <a:t>the marine </a:t>
            </a:r>
            <a:r>
              <a:rPr lang="en-US" sz="2200" dirty="0">
                <a:latin typeface="Times New Roman" panose="02020603050405020304" pitchFamily="18" charset="0"/>
                <a:cs typeface="Times New Roman" panose="02020603050405020304" pitchFamily="18" charset="0"/>
              </a:rPr>
              <a:t>environment in Prairie Bay</a:t>
            </a:r>
            <a:endParaRPr lang="en-US" sz="2200" dirty="0" smtClean="0">
              <a:latin typeface="Times New Roman" panose="02020603050405020304" pitchFamily="18" charset="0"/>
              <a:cs typeface="Times New Roman" panose="02020603050405020304" pitchFamily="18" charset="0"/>
            </a:endParaRPr>
          </a:p>
          <a:p>
            <a:pPr marL="339725" indent="-339725">
              <a:spcBef>
                <a:spcPts val="0"/>
              </a:spcBef>
            </a:pPr>
            <a:endParaRPr lang="en-US" sz="2200" dirty="0">
              <a:latin typeface="Times New Roman" panose="02020603050405020304" pitchFamily="18" charset="0"/>
              <a:cs typeface="Times New Roman" panose="02020603050405020304" pitchFamily="18" charset="0"/>
            </a:endParaRPr>
          </a:p>
        </p:txBody>
      </p:sp>
      <p:sp>
        <p:nvSpPr>
          <p:cNvPr id="6" name="Title 1"/>
          <p:cNvSpPr>
            <a:spLocks noGrp="1"/>
          </p:cNvSpPr>
          <p:nvPr>
            <p:ph type="title"/>
          </p:nvPr>
        </p:nvSpPr>
        <p:spPr>
          <a:xfrm>
            <a:off x="533400" y="53789"/>
            <a:ext cx="7696200" cy="1470212"/>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GN-CGS </a:t>
            </a:r>
            <a:r>
              <a:rPr lang="en-US" sz="2800" b="1" dirty="0">
                <a:latin typeface="Times New Roman" panose="02020603050405020304" pitchFamily="18" charset="0"/>
                <a:cs typeface="Times New Roman" panose="02020603050405020304" pitchFamily="18" charset="0"/>
              </a:rPr>
              <a:t>Hamlet of Rankin </a:t>
            </a:r>
            <a:r>
              <a:rPr lang="en-US" sz="2800" b="1" dirty="0" smtClean="0">
                <a:latin typeface="Times New Roman" panose="02020603050405020304" pitchFamily="18" charset="0"/>
                <a:cs typeface="Times New Roman" panose="02020603050405020304" pitchFamily="18" charset="0"/>
              </a:rPr>
              <a:t>Inlet</a:t>
            </a:r>
            <a:br>
              <a:rPr lang="en-US" sz="2800" b="1" dirty="0" smtClean="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Type “A” 3AM-GRA1015 Water Licence</a:t>
            </a:r>
            <a:endParaRPr lang="en-US" sz="2800" b="1" dirty="0">
              <a:latin typeface="Times New Roman" panose="02020603050405020304" pitchFamily="18" charset="0"/>
              <a:cs typeface="Times New Roman" panose="02020603050405020304" pitchFamily="18" charset="0"/>
            </a:endParaRP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72149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799"/>
            <a:ext cx="7467600" cy="5045075"/>
          </a:xfrm>
        </p:spPr>
        <p:txBody>
          <a:bodyPr>
            <a:noAutofit/>
          </a:bodyPr>
          <a:lstStyle/>
          <a:p>
            <a:pPr algn="just"/>
            <a:r>
              <a:rPr lang="en-US" altLang="en-US" sz="2000" dirty="0" smtClean="0">
                <a:latin typeface="Times New Roman" panose="02020603050405020304" pitchFamily="18" charset="0"/>
                <a:cs typeface="Times New Roman" panose="02020603050405020304" pitchFamily="18" charset="0"/>
              </a:rPr>
              <a:t>NWB </a:t>
            </a:r>
            <a:r>
              <a:rPr lang="en-US" altLang="en-US" sz="2000" dirty="0">
                <a:latin typeface="Times New Roman" panose="02020603050405020304" pitchFamily="18" charset="0"/>
                <a:cs typeface="Times New Roman" panose="02020603050405020304" pitchFamily="18" charset="0"/>
              </a:rPr>
              <a:t>received a Type “A” </a:t>
            </a:r>
            <a:r>
              <a:rPr lang="en-US" altLang="en-US" sz="2000" dirty="0" smtClean="0">
                <a:latin typeface="Times New Roman" panose="02020603050405020304" pitchFamily="18" charset="0"/>
                <a:cs typeface="Times New Roman" panose="02020603050405020304" pitchFamily="18" charset="0"/>
              </a:rPr>
              <a:t>Water </a:t>
            </a:r>
            <a:r>
              <a:rPr lang="en-US" altLang="en-US" sz="2000" dirty="0">
                <a:latin typeface="Times New Roman" panose="02020603050405020304" pitchFamily="18" charset="0"/>
                <a:cs typeface="Times New Roman" panose="02020603050405020304" pitchFamily="18" charset="0"/>
              </a:rPr>
              <a:t>L</a:t>
            </a:r>
            <a:r>
              <a:rPr lang="en-US" altLang="en-US" sz="2000" dirty="0" smtClean="0">
                <a:latin typeface="Times New Roman" panose="02020603050405020304" pitchFamily="18" charset="0"/>
                <a:cs typeface="Times New Roman" panose="02020603050405020304" pitchFamily="18" charset="0"/>
              </a:rPr>
              <a:t>icence Amendment application and supporting documents (Application</a:t>
            </a:r>
            <a:r>
              <a:rPr lang="en-US" altLang="en-US" sz="2000" dirty="0">
                <a:latin typeface="Times New Roman" panose="02020603050405020304" pitchFamily="18" charset="0"/>
                <a:cs typeface="Times New Roman" panose="02020603050405020304" pitchFamily="18" charset="0"/>
              </a:rPr>
              <a:t>) </a:t>
            </a:r>
            <a:r>
              <a:rPr lang="en-US" altLang="en-US" sz="2000" dirty="0" smtClean="0">
                <a:latin typeface="Times New Roman" panose="02020603050405020304" pitchFamily="18" charset="0"/>
                <a:cs typeface="Times New Roman" panose="02020603050405020304" pitchFamily="18" charset="0"/>
              </a:rPr>
              <a:t>from Stantec Architecture Ltd. (Stantec) on behalf of GN-CGS for Water Licence 3AM-GRA1015 on </a:t>
            </a:r>
            <a:r>
              <a:rPr lang="en-US" sz="2000" dirty="0" smtClean="0">
                <a:latin typeface="Times New Roman" panose="02020603050405020304" pitchFamily="18" charset="0"/>
                <a:cs typeface="Times New Roman" panose="02020603050405020304" pitchFamily="18" charset="0"/>
              </a:rPr>
              <a:t>August </a:t>
            </a:r>
            <a:r>
              <a:rPr lang="en-US" sz="2000" dirty="0">
                <a:latin typeface="Times New Roman" panose="02020603050405020304" pitchFamily="18" charset="0"/>
                <a:cs typeface="Times New Roman" panose="02020603050405020304" pitchFamily="18" charset="0"/>
              </a:rPr>
              <a:t>14, 2012, October 6, 2012 and August 12, 2013, </a:t>
            </a:r>
            <a:r>
              <a:rPr lang="en-US" altLang="en-US" sz="2000" dirty="0" smtClean="0">
                <a:latin typeface="Times New Roman" panose="02020603050405020304" pitchFamily="18" charset="0"/>
                <a:cs typeface="Times New Roman" panose="02020603050405020304" pitchFamily="18" charset="0"/>
              </a:rPr>
              <a:t>regarding</a:t>
            </a:r>
          </a:p>
          <a:p>
            <a:pPr marL="357188" lvl="1" indent="0" algn="just">
              <a:buNone/>
            </a:pPr>
            <a:r>
              <a:rPr lang="en-US" sz="2000" b="1" dirty="0" smtClean="0">
                <a:latin typeface="Times New Roman" panose="02020603050405020304" pitchFamily="18" charset="0"/>
                <a:cs typeface="Times New Roman" panose="02020603050405020304" pitchFamily="18" charset="0"/>
              </a:rPr>
              <a:t>Seasonal replenishment of Nipissar Lake</a:t>
            </a:r>
            <a:r>
              <a:rPr lang="en-US" sz="2000" dirty="0" smtClean="0">
                <a:latin typeface="Times New Roman" panose="02020603050405020304" pitchFamily="18" charset="0"/>
                <a:cs typeface="Times New Roman" panose="02020603050405020304" pitchFamily="18" charset="0"/>
              </a:rPr>
              <a:t>:</a:t>
            </a:r>
          </a:p>
          <a:p>
            <a:pPr marL="700088" lvl="1" indent="-342900" algn="just">
              <a:spcBef>
                <a:spcPts val="60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a:t>
            </a:r>
            <a:r>
              <a:rPr lang="en-US" sz="2000" dirty="0" smtClean="0">
                <a:latin typeface="Times New Roman" panose="02020603050405020304" pitchFamily="18" charset="0"/>
                <a:cs typeface="Times New Roman" panose="02020603050405020304" pitchFamily="18" charset="0"/>
              </a:rPr>
              <a:t>ater </a:t>
            </a:r>
            <a:r>
              <a:rPr lang="en-US" sz="2000" dirty="0">
                <a:latin typeface="Times New Roman" panose="02020603050405020304" pitchFamily="18" charset="0"/>
                <a:cs typeface="Times New Roman" panose="02020603050405020304" pitchFamily="18" charset="0"/>
              </a:rPr>
              <a:t>to be withdrawn from </a:t>
            </a:r>
            <a:r>
              <a:rPr lang="en-US" sz="2000" dirty="0" smtClean="0">
                <a:latin typeface="Times New Roman" panose="02020603050405020304" pitchFamily="18" charset="0"/>
                <a:cs typeface="Times New Roman" panose="02020603050405020304" pitchFamily="18" charset="0"/>
              </a:rPr>
              <a:t>Char River, exiting Lower </a:t>
            </a:r>
            <a:r>
              <a:rPr lang="en-US" sz="2000" dirty="0">
                <a:latin typeface="Times New Roman" panose="02020603050405020304" pitchFamily="18" charset="0"/>
                <a:cs typeface="Times New Roman" panose="02020603050405020304" pitchFamily="18" charset="0"/>
              </a:rPr>
              <a:t>Landing </a:t>
            </a:r>
            <a:r>
              <a:rPr lang="en-US" sz="2000" dirty="0" smtClean="0">
                <a:latin typeface="Times New Roman" panose="02020603050405020304" pitchFamily="18" charset="0"/>
                <a:cs typeface="Times New Roman" panose="02020603050405020304" pitchFamily="18" charset="0"/>
              </a:rPr>
              <a:t>Lake, </a:t>
            </a:r>
            <a:r>
              <a:rPr lang="en-US" sz="2000" dirty="0">
                <a:latin typeface="Times New Roman" panose="02020603050405020304" pitchFamily="18" charset="0"/>
                <a:cs typeface="Times New Roman" panose="02020603050405020304" pitchFamily="18" charset="0"/>
              </a:rPr>
              <a:t>and pumped to Nipissar </a:t>
            </a:r>
            <a:r>
              <a:rPr lang="en-US" sz="2000" dirty="0" smtClean="0">
                <a:latin typeface="Times New Roman" panose="02020603050405020304" pitchFamily="18" charset="0"/>
                <a:cs typeface="Times New Roman" panose="02020603050405020304" pitchFamily="18" charset="0"/>
              </a:rPr>
              <a:t>Lake each </a:t>
            </a:r>
            <a:r>
              <a:rPr lang="en-US" sz="2000" dirty="0">
                <a:latin typeface="Times New Roman" panose="02020603050405020304" pitchFamily="18" charset="0"/>
                <a:cs typeface="Times New Roman" panose="02020603050405020304" pitchFamily="18" charset="0"/>
              </a:rPr>
              <a:t>summer </a:t>
            </a:r>
            <a:r>
              <a:rPr lang="en-US" sz="2000" dirty="0" smtClean="0">
                <a:latin typeface="Times New Roman" panose="02020603050405020304" pitchFamily="18" charset="0"/>
                <a:cs typeface="Times New Roman" panose="02020603050405020304" pitchFamily="18" charset="0"/>
              </a:rPr>
              <a:t>for </a:t>
            </a:r>
            <a:r>
              <a:rPr lang="en-US" sz="2000" dirty="0">
                <a:latin typeface="Times New Roman" panose="02020603050405020304" pitchFamily="18" charset="0"/>
                <a:cs typeface="Times New Roman" panose="02020603050405020304" pitchFamily="18" charset="0"/>
              </a:rPr>
              <a:t>approximately 125 days </a:t>
            </a:r>
            <a:r>
              <a:rPr lang="en-US" sz="2000" dirty="0" smtClean="0">
                <a:latin typeface="Times New Roman" panose="02020603050405020304" pitchFamily="18" charset="0"/>
                <a:cs typeface="Times New Roman" panose="02020603050405020304" pitchFamily="18" charset="0"/>
              </a:rPr>
              <a:t>annually as requested originally.  According to Stantec May 2014 additional submission pumping days would be increasing progressively to 79 (instead of 125) in 2030, re-assessed in September  2014 as approximately 43 days.</a:t>
            </a:r>
          </a:p>
          <a:p>
            <a:pPr marL="700088" lvl="1" indent="-342900" algn="just">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Resupply </a:t>
            </a:r>
            <a:r>
              <a:rPr lang="en-US" sz="2000" dirty="0">
                <a:latin typeface="Times New Roman" panose="02020603050405020304" pitchFamily="18" charset="0"/>
                <a:cs typeface="Times New Roman" panose="02020603050405020304" pitchFamily="18" charset="0"/>
              </a:rPr>
              <a:t>pump system </a:t>
            </a:r>
            <a:r>
              <a:rPr lang="en-US" sz="2000" dirty="0" smtClean="0">
                <a:latin typeface="Times New Roman" panose="02020603050405020304" pitchFamily="18" charset="0"/>
                <a:cs typeface="Times New Roman" panose="02020603050405020304" pitchFamily="18" charset="0"/>
              </a:rPr>
              <a:t>is </a:t>
            </a:r>
            <a:r>
              <a:rPr lang="en-US" sz="2000" dirty="0">
                <a:latin typeface="Times New Roman" panose="02020603050405020304" pitchFamily="18" charset="0"/>
                <a:cs typeface="Times New Roman" panose="02020603050405020304" pitchFamily="18" charset="0"/>
              </a:rPr>
              <a:t>designed for 700 USGPM </a:t>
            </a:r>
            <a:r>
              <a:rPr lang="en-US" sz="2000" dirty="0" smtClean="0">
                <a:latin typeface="Times New Roman" panose="02020603050405020304" pitchFamily="18" charset="0"/>
                <a:cs typeface="Times New Roman" panose="02020603050405020304" pitchFamily="18" charset="0"/>
              </a:rPr>
              <a:t>(one </a:t>
            </a:r>
            <a:r>
              <a:rPr lang="en-US" sz="2000" dirty="0">
                <a:latin typeface="Times New Roman" panose="02020603050405020304" pitchFamily="18" charset="0"/>
                <a:cs typeface="Times New Roman" panose="02020603050405020304" pitchFamily="18" charset="0"/>
              </a:rPr>
              <a:t>USG </a:t>
            </a:r>
            <a:r>
              <a:rPr lang="en-US" sz="2000" dirty="0" smtClean="0">
                <a:latin typeface="Times New Roman" panose="02020603050405020304" pitchFamily="18" charset="0"/>
                <a:cs typeface="Times New Roman" panose="02020603050405020304" pitchFamily="18" charset="0"/>
              </a:rPr>
              <a:t>– 3.6 </a:t>
            </a:r>
            <a:r>
              <a:rPr lang="en-US" sz="2000" dirty="0">
                <a:latin typeface="Times New Roman" panose="02020603050405020304" pitchFamily="18" charset="0"/>
                <a:cs typeface="Times New Roman" panose="02020603050405020304" pitchFamily="18" charset="0"/>
              </a:rPr>
              <a:t>L) to pump up to </a:t>
            </a:r>
            <a:r>
              <a:rPr lang="en-US" sz="2000" dirty="0" smtClean="0">
                <a:latin typeface="Times New Roman" panose="02020603050405020304" pitchFamily="18" charset="0"/>
                <a:cs typeface="Times New Roman" panose="02020603050405020304" pitchFamily="18" charset="0"/>
              </a:rPr>
              <a:t>approximately145 m</a:t>
            </a:r>
            <a:r>
              <a:rPr lang="en-US" sz="2000" baseline="30000" dirty="0" smtClean="0">
                <a:latin typeface="Times New Roman" panose="02020603050405020304" pitchFamily="18" charset="0"/>
                <a:cs typeface="Times New Roman" panose="02020603050405020304" pitchFamily="18" charset="0"/>
              </a:rPr>
              <a:t>3</a:t>
            </a:r>
            <a:r>
              <a:rPr lang="en-US" sz="2000" dirty="0" smtClean="0">
                <a:latin typeface="Times New Roman" panose="02020603050405020304" pitchFamily="18" charset="0"/>
                <a:cs typeface="Times New Roman" panose="02020603050405020304" pitchFamily="18" charset="0"/>
              </a:rPr>
              <a:t>/hr. or 292,730 m</a:t>
            </a:r>
            <a:r>
              <a:rPr lang="en-US" sz="2000" baseline="30000" dirty="0" smtClean="0">
                <a:latin typeface="Times New Roman" panose="02020603050405020304" pitchFamily="18" charset="0"/>
                <a:cs typeface="Times New Roman" panose="02020603050405020304" pitchFamily="18" charset="0"/>
              </a:rPr>
              <a:t>3</a:t>
            </a:r>
            <a:r>
              <a:rPr lang="en-US" sz="2000" dirty="0" smtClean="0">
                <a:latin typeface="Times New Roman" panose="02020603050405020304" pitchFamily="18" charset="0"/>
                <a:cs typeface="Times New Roman" panose="02020603050405020304" pitchFamily="18" charset="0"/>
              </a:rPr>
              <a:t>/year (if 84 pumping days) additional water to Nipissar Lake.</a:t>
            </a:r>
          </a:p>
          <a:p>
            <a:pPr algn="just">
              <a:buNone/>
            </a:pPr>
            <a:endParaRPr lang="en-US" sz="2000" dirty="0" smtClean="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algn="just">
              <a:buNone/>
            </a:pPr>
            <a:endParaRPr lang="en-US" sz="2000" dirty="0">
              <a:latin typeface="Times New Roman" panose="02020603050405020304" pitchFamily="18" charset="0"/>
              <a:cs typeface="Times New Roman" panose="02020603050405020304" pitchFamily="18" charset="0"/>
            </a:endParaRPr>
          </a:p>
        </p:txBody>
      </p:sp>
      <p:sp>
        <p:nvSpPr>
          <p:cNvPr id="14" name="Title 1"/>
          <p:cNvSpPr>
            <a:spLocks noGrp="1"/>
          </p:cNvSpPr>
          <p:nvPr>
            <p:ph type="title"/>
          </p:nvPr>
        </p:nvSpPr>
        <p:spPr>
          <a:xfrm>
            <a:off x="304800" y="152400"/>
            <a:ext cx="7081518" cy="1341438"/>
          </a:xfrm>
        </p:spPr>
        <p:txBody>
          <a:bodyPr>
            <a:noAutofit/>
          </a:bodyPr>
          <a:lstStyle/>
          <a:p>
            <a:pPr algn="l"/>
            <a:r>
              <a:rPr lang="en-US" sz="2800" b="1" dirty="0" smtClean="0">
                <a:latin typeface="Times New Roman" panose="02020603050405020304" pitchFamily="18" charset="0"/>
                <a:cs typeface="Times New Roman" panose="02020603050405020304" pitchFamily="18" charset="0"/>
              </a:rPr>
              <a:t>Amendment Application before the Board</a:t>
            </a:r>
            <a:br>
              <a:rPr lang="en-US" sz="2800" b="1" dirty="0" smtClean="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Type “A” </a:t>
            </a:r>
            <a:r>
              <a:rPr lang="en-US" sz="2800" b="1" dirty="0" smtClean="0">
                <a:latin typeface="Times New Roman" panose="02020603050405020304" pitchFamily="18" charset="0"/>
                <a:cs typeface="Times New Roman" panose="02020603050405020304" pitchFamily="18" charset="0"/>
              </a:rPr>
              <a:t>3AM-GRA1015 </a:t>
            </a:r>
            <a:r>
              <a:rPr lang="en-US" sz="2800" b="1" dirty="0">
                <a:latin typeface="Times New Roman" panose="02020603050405020304" pitchFamily="18" charset="0"/>
                <a:cs typeface="Times New Roman" panose="02020603050405020304" pitchFamily="18" charset="0"/>
              </a:rPr>
              <a:t>Water Licence</a:t>
            </a: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33774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1524000"/>
            <a:ext cx="7620000" cy="4524315"/>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Reasons </a:t>
            </a:r>
            <a:r>
              <a:rPr lang="en-US" sz="2400" b="1" dirty="0" smtClean="0">
                <a:latin typeface="Times New Roman" panose="02020603050405020304" pitchFamily="18" charset="0"/>
                <a:cs typeface="Times New Roman" panose="02020603050405020304" pitchFamily="18" charset="0"/>
              </a:rPr>
              <a:t>for replenishment of Nipissar Lake:</a:t>
            </a:r>
          </a:p>
          <a:p>
            <a:pPr marL="342900" indent="-342900"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According to </a:t>
            </a:r>
            <a:r>
              <a:rPr lang="en-US" sz="2400" dirty="0">
                <a:latin typeface="Times New Roman" panose="02020603050405020304" pitchFamily="18" charset="0"/>
                <a:cs typeface="Times New Roman" panose="02020603050405020304" pitchFamily="18" charset="0"/>
              </a:rPr>
              <a:t>2009 Survey </a:t>
            </a:r>
            <a:r>
              <a:rPr lang="en-US" sz="2400" dirty="0" smtClean="0">
                <a:latin typeface="Times New Roman" panose="02020603050405020304" pitchFamily="18" charset="0"/>
                <a:cs typeface="Times New Roman" panose="02020603050405020304" pitchFamily="18" charset="0"/>
              </a:rPr>
              <a:t>(FSC Architects &amp; Engineers) the volume of Nipissar Lake decreased from </a:t>
            </a: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3,469,780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in 1995 to</a:t>
            </a: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2,809,260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in 2009 or </a:t>
            </a:r>
          </a:p>
          <a:p>
            <a:pPr algn="just"/>
            <a:r>
              <a:rPr lang="en-US" sz="2400" dirty="0" smtClean="0">
                <a:latin typeface="Times New Roman" panose="02020603050405020304" pitchFamily="18" charset="0"/>
                <a:cs typeface="Times New Roman" panose="02020603050405020304" pitchFamily="18" charset="0"/>
              </a:rPr>
              <a:t>	by </a:t>
            </a:r>
            <a:r>
              <a:rPr lang="en-US" sz="2400" b="1" dirty="0" smtClean="0">
                <a:latin typeface="Times New Roman" panose="02020603050405020304" pitchFamily="18" charset="0"/>
                <a:cs typeface="Times New Roman" panose="02020603050405020304" pitchFamily="18" charset="0"/>
              </a:rPr>
              <a:t>660,520 m</a:t>
            </a:r>
            <a:r>
              <a:rPr lang="en-US" sz="2400" b="1" baseline="30000" dirty="0" smtClean="0">
                <a:latin typeface="Times New Roman" panose="02020603050405020304" pitchFamily="18" charset="0"/>
                <a:cs typeface="Times New Roman" panose="02020603050405020304" pitchFamily="18" charset="0"/>
              </a:rPr>
              <a:t>3 </a:t>
            </a:r>
            <a:r>
              <a:rPr lang="en-US" sz="2400" dirty="0" smtClean="0">
                <a:latin typeface="Times New Roman" panose="02020603050405020304" pitchFamily="18" charset="0"/>
                <a:cs typeface="Times New Roman" panose="02020603050405020304" pitchFamily="18" charset="0"/>
              </a:rPr>
              <a:t>or </a:t>
            </a:r>
            <a:r>
              <a:rPr lang="en-US" sz="2400" b="1" dirty="0" smtClean="0">
                <a:latin typeface="Times New Roman" panose="02020603050405020304" pitchFamily="18" charset="0"/>
                <a:cs typeface="Times New Roman" panose="02020603050405020304" pitchFamily="18" charset="0"/>
              </a:rPr>
              <a:t>44,000 m</a:t>
            </a:r>
            <a:r>
              <a:rPr lang="en-US" sz="2400" b="1" baseline="30000" dirty="0" smtClean="0">
                <a:latin typeface="Times New Roman" panose="02020603050405020304" pitchFamily="18" charset="0"/>
                <a:cs typeface="Times New Roman" panose="02020603050405020304" pitchFamily="18" charset="0"/>
              </a:rPr>
              <a:t>3</a:t>
            </a:r>
            <a:r>
              <a:rPr lang="en-US" sz="2400" b="1" dirty="0" smtClean="0">
                <a:latin typeface="Times New Roman" panose="02020603050405020304" pitchFamily="18" charset="0"/>
                <a:cs typeface="Times New Roman" panose="02020603050405020304" pitchFamily="18" charset="0"/>
              </a:rPr>
              <a:t>/year</a:t>
            </a:r>
          </a:p>
          <a:p>
            <a:pPr algn="just"/>
            <a:endParaRPr lang="en-US" sz="2400" dirty="0">
              <a:latin typeface="Times New Roman" panose="02020603050405020304" pitchFamily="18" charset="0"/>
              <a:cs typeface="Times New Roman" panose="02020603050405020304" pitchFamily="18" charset="0"/>
            </a:endParaRPr>
          </a:p>
          <a:p>
            <a:pPr marL="349250" indent="-349250"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Nipissar Lake natural replenishment estimated:  </a:t>
            </a:r>
          </a:p>
          <a:p>
            <a:pPr indent="339725" algn="just"/>
            <a:r>
              <a:rPr lang="en-US" sz="2400" dirty="0" smtClean="0">
                <a:latin typeface="Times New Roman" panose="02020603050405020304" pitchFamily="18" charset="0"/>
                <a:cs typeface="Times New Roman" panose="02020603050405020304" pitchFamily="18" charset="0"/>
              </a:rPr>
              <a:t>311,789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/year</a:t>
            </a:r>
          </a:p>
          <a:p>
            <a:pPr marL="342900" lvl="2" indent="-342900"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a:t>
            </a:r>
            <a:r>
              <a:rPr lang="en-US" sz="2400" dirty="0" smtClean="0">
                <a:latin typeface="Times New Roman" panose="02020603050405020304" pitchFamily="18" charset="0"/>
                <a:cs typeface="Times New Roman" panose="02020603050405020304" pitchFamily="18" charset="0"/>
              </a:rPr>
              <a:t>ater used in 2013 (being reported): 603,234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a:t>
            </a:r>
          </a:p>
          <a:p>
            <a:pPr marL="342900" lvl="2" indent="-342900"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Difference calculated for 2013:  </a:t>
            </a:r>
            <a:r>
              <a:rPr lang="en-US" sz="2400" b="1" dirty="0" smtClean="0">
                <a:latin typeface="Times New Roman" panose="02020603050405020304" pitchFamily="18" charset="0"/>
                <a:cs typeface="Times New Roman" panose="02020603050405020304" pitchFamily="18" charset="0"/>
              </a:rPr>
              <a:t>291,445 m</a:t>
            </a:r>
            <a:r>
              <a:rPr lang="en-US" sz="2400" b="1" baseline="30000" dirty="0" smtClean="0">
                <a:latin typeface="Times New Roman" panose="02020603050405020304" pitchFamily="18" charset="0"/>
                <a:cs typeface="Times New Roman" panose="02020603050405020304" pitchFamily="18" charset="0"/>
              </a:rPr>
              <a:t>3</a:t>
            </a:r>
            <a:r>
              <a:rPr lang="en-US" sz="2400" b="1" dirty="0" smtClean="0">
                <a:latin typeface="Times New Roman" panose="02020603050405020304" pitchFamily="18" charset="0"/>
                <a:cs typeface="Times New Roman" panose="02020603050405020304" pitchFamily="18" charset="0"/>
              </a:rPr>
              <a:t>/year</a:t>
            </a:r>
            <a:endParaRPr lang="en-US" sz="2400" b="1" dirty="0">
              <a:latin typeface="Times New Roman" panose="02020603050405020304" pitchFamily="18" charset="0"/>
              <a:cs typeface="Times New Roman" panose="02020603050405020304" pitchFamily="18" charset="0"/>
            </a:endParaRPr>
          </a:p>
          <a:p>
            <a:pPr marL="1149350" lvl="2" algn="just"/>
            <a:endParaRPr lang="en-US" sz="2400" dirty="0">
              <a:latin typeface="Times New Roman" panose="02020603050405020304" pitchFamily="18" charset="0"/>
              <a:cs typeface="Times New Roman" panose="02020603050405020304" pitchFamily="18" charset="0"/>
            </a:endParaRPr>
          </a:p>
        </p:txBody>
      </p:sp>
      <p:sp>
        <p:nvSpPr>
          <p:cNvPr id="6" name="Title 1"/>
          <p:cNvSpPr>
            <a:spLocks noGrp="1"/>
          </p:cNvSpPr>
          <p:nvPr>
            <p:ph type="title"/>
          </p:nvPr>
        </p:nvSpPr>
        <p:spPr>
          <a:xfrm>
            <a:off x="533400" y="182562"/>
            <a:ext cx="7081518" cy="1341438"/>
          </a:xfrm>
        </p:spPr>
        <p:txBody>
          <a:bodyPr>
            <a:noAutofit/>
          </a:bodyPr>
          <a:lstStyle/>
          <a:p>
            <a:pPr algn="l"/>
            <a:r>
              <a:rPr lang="en-US" sz="2800" b="1" dirty="0" smtClean="0">
                <a:latin typeface="Times New Roman" panose="02020603050405020304" pitchFamily="18" charset="0"/>
                <a:cs typeface="Times New Roman" panose="02020603050405020304" pitchFamily="18" charset="0"/>
              </a:rPr>
              <a:t>Amendment Application before the Board</a:t>
            </a:r>
            <a:endParaRPr lang="en-US" sz="2800" b="1" dirty="0">
              <a:latin typeface="Times New Roman" panose="02020603050405020304" pitchFamily="18" charset="0"/>
              <a:cs typeface="Times New Roman" panose="02020603050405020304" pitchFamily="18" charset="0"/>
            </a:endParaRPr>
          </a:p>
        </p:txBody>
      </p:sp>
      <p:sp>
        <p:nvSpPr>
          <p:cNvPr id="7"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446446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txBox="1">
            <a:spLocks noChangeArrowheads="1"/>
          </p:cNvSpPr>
          <p:nvPr/>
        </p:nvSpPr>
        <p:spPr>
          <a:xfrm>
            <a:off x="381000" y="1600201"/>
            <a:ext cx="7005638" cy="487679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August 23, 2013</a:t>
            </a:r>
            <a:r>
              <a:rPr lang="en-US" altLang="en-US" sz="2200" dirty="0" smtClean="0">
                <a:latin typeface="Times New Roman" panose="02020603050405020304" pitchFamily="18" charset="0"/>
                <a:cs typeface="Times New Roman" panose="02020603050405020304" pitchFamily="18" charset="0"/>
              </a:rPr>
              <a:t>	</a:t>
            </a:r>
            <a:r>
              <a:rPr lang="en-US" altLang="en-US" sz="2200" dirty="0">
                <a:latin typeface="Times New Roman" panose="02020603050405020304" pitchFamily="18" charset="0"/>
                <a:cs typeface="Times New Roman" panose="02020603050405020304" pitchFamily="18" charset="0"/>
              </a:rPr>
              <a:t> </a:t>
            </a:r>
            <a:r>
              <a:rPr lang="en-US" altLang="en-US" sz="2200" dirty="0" smtClean="0">
                <a:latin typeface="Times New Roman" panose="02020603050405020304" pitchFamily="18" charset="0"/>
                <a:cs typeface="Times New Roman" panose="02020603050405020304" pitchFamily="18" charset="0"/>
              </a:rPr>
              <a:t> 	</a:t>
            </a:r>
          </a:p>
          <a:p>
            <a:pPr marL="357188" lvl="1" indent="0" defTabSz="225425">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NWB acknowledged receipt of the Application asking parties to review the scope and completeness of information provided and submit their  comments to the NWB by September 13, 2013 extended to September 20, 2013.</a:t>
            </a: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September 20, 2013</a:t>
            </a:r>
          </a:p>
          <a:p>
            <a:pPr marL="349250" lvl="1" indent="-7938" defTabSz="147638">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NWB received comments and additional information requests from Aboriginal Affairs and Northern </a:t>
            </a:r>
            <a:r>
              <a:rPr lang="en-US" altLang="en-US" sz="1800" dirty="0">
                <a:latin typeface="Times New Roman" panose="02020603050405020304" pitchFamily="18" charset="0"/>
                <a:cs typeface="Times New Roman" panose="02020603050405020304" pitchFamily="18" charset="0"/>
              </a:rPr>
              <a:t>D</a:t>
            </a:r>
            <a:r>
              <a:rPr lang="en-US" altLang="en-US" sz="1800" dirty="0" smtClean="0">
                <a:latin typeface="Times New Roman" panose="02020603050405020304" pitchFamily="18" charset="0"/>
                <a:cs typeface="Times New Roman" panose="02020603050405020304" pitchFamily="18" charset="0"/>
              </a:rPr>
              <a:t>evelopment Canada (AANDC) and Fisheries and Oceans Canada (DFO).</a:t>
            </a: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October 11, 2013 </a:t>
            </a:r>
          </a:p>
          <a:p>
            <a:pPr marL="357188" lvl="1" indent="0" defTabSz="239713">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Additional Information was provided by Stantec.</a:t>
            </a:r>
          </a:p>
          <a:p>
            <a:pPr marL="344488" lvl="1" defTabSz="239713">
              <a:lnSpc>
                <a:spcPct val="80000"/>
              </a:lnSpc>
              <a:buFont typeface="Arial" pitchFamily="34" charset="0"/>
              <a:buChar char="•"/>
            </a:pPr>
            <a:r>
              <a:rPr lang="en-US" altLang="en-US" sz="2200" b="1" dirty="0" smtClean="0">
                <a:latin typeface="Times New Roman" panose="02020603050405020304" pitchFamily="18" charset="0"/>
                <a:cs typeface="Times New Roman" panose="02020603050405020304" pitchFamily="18" charset="0"/>
              </a:rPr>
              <a:t>November 19, 2013</a:t>
            </a:r>
          </a:p>
          <a:p>
            <a:pPr marL="357188" lvl="1" indent="0" defTabSz="239713">
              <a:lnSpc>
                <a:spcPct val="80000"/>
              </a:lnSpc>
              <a:buNone/>
            </a:pPr>
            <a:r>
              <a:rPr lang="en-US" altLang="en-US" sz="1800" dirty="0" smtClean="0">
                <a:latin typeface="Times New Roman" panose="02020603050405020304" pitchFamily="18" charset="0"/>
                <a:cs typeface="Times New Roman" panose="02020603050405020304" pitchFamily="18" charset="0"/>
              </a:rPr>
              <a:t>NWB determined that the Application could proceed to the next steps in the NWB’s regulatory process and invited parties to complete a full technical assessment of the Application.</a:t>
            </a: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
        <p:nvSpPr>
          <p:cNvPr id="6" name="Title 1"/>
          <p:cNvSpPr txBox="1">
            <a:spLocks/>
          </p:cNvSpPr>
          <p:nvPr/>
        </p:nvSpPr>
        <p:spPr>
          <a:xfrm>
            <a:off x="228600" y="609600"/>
            <a:ext cx="7239000" cy="9144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411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txBox="1">
            <a:spLocks noGrp="1"/>
          </p:cNvSpPr>
          <p:nvPr>
            <p:ph type="ctrTitle"/>
          </p:nvPr>
        </p:nvSpPr>
        <p:spPr>
          <a:xfrm>
            <a:off x="228600" y="609600"/>
            <a:ext cx="7239000" cy="860425"/>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
        <p:nvSpPr>
          <p:cNvPr id="16" name="Rectangle 3"/>
          <p:cNvSpPr txBox="1">
            <a:spLocks noGrp="1" noChangeArrowheads="1"/>
          </p:cNvSpPr>
          <p:nvPr>
            <p:ph type="subTitle" idx="1"/>
          </p:nvPr>
        </p:nvSpPr>
        <p:spPr>
          <a:xfrm>
            <a:off x="304800" y="1523999"/>
            <a:ext cx="7162800" cy="5181601"/>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239713">
              <a:lnSpc>
                <a:spcPct val="80000"/>
              </a:lnSpc>
            </a:pPr>
            <a:r>
              <a:rPr lang="en-US" altLang="en-US" sz="2000" b="1" dirty="0" smtClean="0">
                <a:latin typeface="Times New Roman" panose="02020603050405020304" pitchFamily="18" charset="0"/>
                <a:cs typeface="Times New Roman" panose="02020603050405020304" pitchFamily="18" charset="0"/>
              </a:rPr>
              <a:t>November 19, 2013</a:t>
            </a:r>
          </a:p>
          <a:p>
            <a:pPr marL="357188" lvl="1" indent="0" defTabSz="225425">
              <a:lnSpc>
                <a:spcPct val="80000"/>
              </a:lnSpc>
              <a:buNone/>
            </a:pPr>
            <a:r>
              <a:rPr lang="en-US" altLang="en-US" sz="2000" dirty="0" smtClean="0">
                <a:latin typeface="Times New Roman" panose="02020603050405020304" pitchFamily="18" charset="0"/>
                <a:cs typeface="Times New Roman" panose="02020603050405020304" pitchFamily="18" charset="0"/>
              </a:rPr>
              <a:t>NWB asked parties to make written representations to the NWB by December </a:t>
            </a:r>
            <a:r>
              <a:rPr lang="en-US" altLang="en-US" sz="2000" dirty="0">
                <a:latin typeface="Times New Roman" panose="02020603050405020304" pitchFamily="18" charset="0"/>
                <a:cs typeface="Times New Roman" panose="02020603050405020304" pitchFamily="18" charset="0"/>
              </a:rPr>
              <a:t>1</a:t>
            </a:r>
            <a:r>
              <a:rPr lang="en-US" altLang="en-US" sz="2000" dirty="0" smtClean="0">
                <a:latin typeface="Times New Roman" panose="02020603050405020304" pitchFamily="18" charset="0"/>
                <a:cs typeface="Times New Roman" panose="02020603050405020304" pitchFamily="18" charset="0"/>
              </a:rPr>
              <a:t>9, 2013.</a:t>
            </a:r>
          </a:p>
          <a:p>
            <a:pPr marL="357188" lvl="1" indent="0" defTabSz="225425">
              <a:lnSpc>
                <a:spcPct val="80000"/>
              </a:lnSpc>
              <a:buNone/>
            </a:pPr>
            <a:endParaRPr lang="en-US" altLang="en-US" sz="2000" dirty="0" smtClean="0">
              <a:latin typeface="Times New Roman" panose="02020603050405020304" pitchFamily="18" charset="0"/>
              <a:cs typeface="Times New Roman" panose="02020603050405020304" pitchFamily="18" charset="0"/>
            </a:endParaRPr>
          </a:p>
          <a:p>
            <a:pPr marL="357188" lvl="1" indent="0" defTabSz="239713">
              <a:lnSpc>
                <a:spcPct val="80000"/>
              </a:lnSpc>
              <a:buNone/>
            </a:pPr>
            <a:r>
              <a:rPr lang="en-US" altLang="en-US" sz="2000" dirty="0" smtClean="0">
                <a:latin typeface="Times New Roman" panose="02020603050405020304" pitchFamily="18" charset="0"/>
                <a:cs typeface="Times New Roman" panose="02020603050405020304" pitchFamily="18" charset="0"/>
              </a:rPr>
              <a:t>Week of January 13</a:t>
            </a:r>
            <a:r>
              <a:rPr lang="en-US" altLang="en-US" sz="2000" baseline="30000" dirty="0" smtClean="0">
                <a:latin typeface="Times New Roman" panose="02020603050405020304" pitchFamily="18" charset="0"/>
                <a:cs typeface="Times New Roman" panose="02020603050405020304" pitchFamily="18" charset="0"/>
              </a:rPr>
              <a:t>th</a:t>
            </a:r>
            <a:r>
              <a:rPr lang="en-US" altLang="en-US" sz="2000" dirty="0" smtClean="0">
                <a:latin typeface="Times New Roman" panose="02020603050405020304" pitchFamily="18" charset="0"/>
                <a:cs typeface="Times New Roman" panose="02020603050405020304" pitchFamily="18" charset="0"/>
              </a:rPr>
              <a:t> 2014 was</a:t>
            </a:r>
            <a:r>
              <a:rPr lang="en-US" altLang="en-US" sz="2000" dirty="0">
                <a:latin typeface="Times New Roman" panose="02020603050405020304" pitchFamily="18" charset="0"/>
                <a:cs typeface="Times New Roman" panose="02020603050405020304" pitchFamily="18" charset="0"/>
              </a:rPr>
              <a:t> </a:t>
            </a:r>
            <a:r>
              <a:rPr lang="en-US" altLang="en-US" sz="2000" dirty="0" smtClean="0">
                <a:latin typeface="Times New Roman" panose="02020603050405020304" pitchFamily="18" charset="0"/>
                <a:cs typeface="Times New Roman" panose="02020603050405020304" pitchFamily="18" charset="0"/>
              </a:rPr>
              <a:t>Previously set for a Technical Meeting and Pre-Hearing Conference 	(TM/PHC) in Rankin Inlet.</a:t>
            </a:r>
          </a:p>
          <a:p>
            <a:pPr defTabSz="239713">
              <a:lnSpc>
                <a:spcPct val="80000"/>
              </a:lnSpc>
            </a:pPr>
            <a:r>
              <a:rPr lang="en-US" altLang="en-US" sz="2000" b="1" dirty="0" smtClean="0">
                <a:latin typeface="Times New Roman" panose="02020603050405020304" pitchFamily="18" charset="0"/>
                <a:cs typeface="Times New Roman" panose="02020603050405020304" pitchFamily="18" charset="0"/>
              </a:rPr>
              <a:t>December 18, 2013</a:t>
            </a:r>
          </a:p>
          <a:p>
            <a:pPr marL="357188" lvl="1" indent="0" defTabSz="239713">
              <a:spcBef>
                <a:spcPts val="0"/>
              </a:spcBef>
              <a:spcAft>
                <a:spcPts val="600"/>
              </a:spcAft>
              <a:buNone/>
            </a:pPr>
            <a:r>
              <a:rPr lang="en-US" altLang="en-US" sz="2000" dirty="0" smtClean="0">
                <a:latin typeface="Times New Roman" panose="02020603050405020304" pitchFamily="18" charset="0"/>
                <a:cs typeface="Times New Roman" panose="02020603050405020304" pitchFamily="18" charset="0"/>
              </a:rPr>
              <a:t>NWB received comments from AANDC.</a:t>
            </a:r>
          </a:p>
          <a:p>
            <a:pPr defTabSz="239713">
              <a:lnSpc>
                <a:spcPct val="80000"/>
              </a:lnSpc>
            </a:pPr>
            <a:r>
              <a:rPr lang="en-US" altLang="en-US" sz="2000" b="1" dirty="0" smtClean="0">
                <a:latin typeface="Times New Roman" panose="02020603050405020304" pitchFamily="18" charset="0"/>
                <a:cs typeface="Times New Roman" panose="02020603050405020304" pitchFamily="18" charset="0"/>
              </a:rPr>
              <a:t>December 20, 2013</a:t>
            </a:r>
          </a:p>
          <a:p>
            <a:pPr marL="357188" lvl="1" indent="0" defTabSz="239713">
              <a:lnSpc>
                <a:spcPct val="80000"/>
              </a:lnSpc>
              <a:buNone/>
            </a:pPr>
            <a:r>
              <a:rPr lang="en-US" altLang="en-US" sz="2000" dirty="0" smtClean="0">
                <a:latin typeface="Times New Roman" panose="02020603050405020304" pitchFamily="18" charset="0"/>
                <a:cs typeface="Times New Roman" panose="02020603050405020304" pitchFamily="18" charset="0"/>
              </a:rPr>
              <a:t>NWB confirmed the dates for TM/PHC as January 14 &amp; 15 in Rankin Inlet.</a:t>
            </a:r>
            <a:endParaRPr lang="en-US" altLang="en-US" sz="2000" dirty="0">
              <a:latin typeface="Times New Roman" panose="02020603050405020304" pitchFamily="18" charset="0"/>
              <a:cs typeface="Times New Roman" panose="02020603050405020304" pitchFamily="18" charset="0"/>
            </a:endParaRPr>
          </a:p>
          <a:p>
            <a:pPr marL="357188" lvl="1" indent="0" defTabSz="239713">
              <a:spcBef>
                <a:spcPts val="0"/>
              </a:spcBef>
              <a:spcAft>
                <a:spcPts val="600"/>
              </a:spcAft>
              <a:buNone/>
            </a:pPr>
            <a:r>
              <a:rPr lang="en-US" altLang="en-US" sz="2000" dirty="0" smtClean="0">
                <a:latin typeface="Times New Roman" panose="02020603050405020304" pitchFamily="18" charset="0"/>
                <a:cs typeface="Times New Roman" panose="02020603050405020304" pitchFamily="18" charset="0"/>
              </a:rPr>
              <a:t>Parties were asked to confirm their attendance at the TM/PHC by January 9, 2014.</a:t>
            </a:r>
          </a:p>
          <a:p>
            <a:pPr defTabSz="239713">
              <a:lnSpc>
                <a:spcPct val="80000"/>
              </a:lnSpc>
            </a:pPr>
            <a:r>
              <a:rPr lang="en-US" altLang="en-US" sz="2000" b="1" dirty="0" smtClean="0">
                <a:latin typeface="Times New Roman" panose="02020603050405020304" pitchFamily="18" charset="0"/>
                <a:cs typeface="Times New Roman" panose="02020603050405020304" pitchFamily="18" charset="0"/>
              </a:rPr>
              <a:t>January 9, 2014  </a:t>
            </a:r>
          </a:p>
          <a:p>
            <a:pPr marL="357188" lvl="1" indent="0" defTabSz="239713">
              <a:lnSpc>
                <a:spcPct val="80000"/>
              </a:lnSpc>
              <a:buNone/>
            </a:pPr>
            <a:r>
              <a:rPr lang="en-US" altLang="en-US" sz="2000" dirty="0" smtClean="0">
                <a:latin typeface="Times New Roman" panose="02020603050405020304" pitchFamily="18" charset="0"/>
                <a:cs typeface="Times New Roman" panose="02020603050405020304" pitchFamily="18" charset="0"/>
              </a:rPr>
              <a:t>AANDC confirmed its attendance</a:t>
            </a: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3294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txBox="1">
            <a:spLocks noGrp="1" noChangeArrowheads="1"/>
          </p:cNvSpPr>
          <p:nvPr>
            <p:ph type="subTitle" idx="1"/>
          </p:nvPr>
        </p:nvSpPr>
        <p:spPr>
          <a:xfrm>
            <a:off x="304800" y="1524000"/>
            <a:ext cx="8001000" cy="45720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January 14, 2014 </a:t>
            </a:r>
          </a:p>
          <a:p>
            <a:pPr marL="339725" indent="0" defTabSz="239713">
              <a:lnSpc>
                <a:spcPct val="80000"/>
              </a:lnSpc>
              <a:buNone/>
            </a:pPr>
            <a:r>
              <a:rPr lang="en-US" altLang="en-US" sz="2200" dirty="0" smtClean="0">
                <a:latin typeface="Times New Roman" panose="02020603050405020304" pitchFamily="18" charset="0"/>
                <a:cs typeface="Times New Roman" panose="02020603050405020304" pitchFamily="18" charset="0"/>
              </a:rPr>
              <a:t>NWB </a:t>
            </a:r>
            <a:r>
              <a:rPr lang="en-US" altLang="en-US" sz="2200" dirty="0">
                <a:latin typeface="Times New Roman" panose="02020603050405020304" pitchFamily="18" charset="0"/>
                <a:cs typeface="Times New Roman" panose="02020603050405020304" pitchFamily="18" charset="0"/>
              </a:rPr>
              <a:t>s</a:t>
            </a:r>
            <a:r>
              <a:rPr lang="en-US" altLang="en-US" sz="2200" dirty="0" smtClean="0">
                <a:latin typeface="Times New Roman" panose="02020603050405020304" pitchFamily="18" charset="0"/>
                <a:cs typeface="Times New Roman" panose="02020603050405020304" pitchFamily="18" charset="0"/>
              </a:rPr>
              <a:t>taff held Technical Meeting and Community Meeting.</a:t>
            </a:r>
          </a:p>
          <a:p>
            <a:pPr marL="0" indent="0" algn="just" defTabSz="239713">
              <a:lnSpc>
                <a:spcPct val="80000"/>
              </a:lnSpc>
              <a:buNone/>
            </a:pPr>
            <a:endParaRPr lang="en-US" altLang="en-US" sz="22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January 15, 2014</a:t>
            </a:r>
          </a:p>
          <a:p>
            <a:pPr marL="339725" indent="0" defTabSz="239713">
              <a:lnSpc>
                <a:spcPct val="80000"/>
              </a:lnSpc>
              <a:buNone/>
            </a:pPr>
            <a:r>
              <a:rPr lang="en-US" altLang="en-US" sz="2200" dirty="0" smtClean="0">
                <a:latin typeface="Times New Roman" panose="02020603050405020304" pitchFamily="18" charset="0"/>
                <a:cs typeface="Times New Roman" panose="02020603050405020304" pitchFamily="18" charset="0"/>
              </a:rPr>
              <a:t>NWB held Pre-Hearing Conference.</a:t>
            </a:r>
          </a:p>
          <a:p>
            <a:pPr marL="682625" defTabSz="239713">
              <a:lnSpc>
                <a:spcPct val="80000"/>
              </a:lnSpc>
            </a:pPr>
            <a:r>
              <a:rPr lang="en-US" altLang="en-US" sz="2200" dirty="0" smtClean="0">
                <a:latin typeface="Times New Roman" panose="02020603050405020304" pitchFamily="18" charset="0"/>
                <a:cs typeface="Times New Roman" panose="02020603050405020304" pitchFamily="18" charset="0"/>
              </a:rPr>
              <a:t>During the TM, the NWB staff completed a list of commitments made by parties carried forward to the discussions in the PHC.  A timetable for the submission of additional information was established.</a:t>
            </a:r>
          </a:p>
          <a:p>
            <a:pPr marL="349250" indent="0" defTabSz="239713">
              <a:lnSpc>
                <a:spcPct val="80000"/>
              </a:lnSpc>
              <a:buNone/>
            </a:pPr>
            <a:endParaRPr lang="en-US" altLang="en-US" sz="2200" dirty="0">
              <a:latin typeface="Times New Roman" panose="02020603050405020304" pitchFamily="18" charset="0"/>
              <a:cs typeface="Times New Roman" panose="02020603050405020304" pitchFamily="18" charset="0"/>
            </a:endParaRP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January 28, 2014</a:t>
            </a:r>
            <a:r>
              <a:rPr lang="en-US" altLang="en-US" sz="2200" dirty="0">
                <a:latin typeface="Times New Roman" panose="02020603050405020304" pitchFamily="18" charset="0"/>
                <a:cs typeface="Times New Roman" panose="02020603050405020304" pitchFamily="18" charset="0"/>
              </a:rPr>
              <a:t>	</a:t>
            </a:r>
            <a:endParaRPr lang="en-US" altLang="en-US" sz="2200" dirty="0" smtClean="0">
              <a:latin typeface="Times New Roman" panose="02020603050405020304" pitchFamily="18" charset="0"/>
              <a:cs typeface="Times New Roman" panose="02020603050405020304" pitchFamily="18" charset="0"/>
            </a:endParaRPr>
          </a:p>
          <a:p>
            <a:pPr marL="339725" indent="0" defTabSz="239713">
              <a:lnSpc>
                <a:spcPct val="80000"/>
              </a:lnSpc>
              <a:buNone/>
            </a:pPr>
            <a:r>
              <a:rPr lang="en-US" altLang="en-US" sz="2200" dirty="0" smtClean="0">
                <a:latin typeface="Times New Roman" panose="02020603050405020304" pitchFamily="18" charset="0"/>
                <a:cs typeface="Times New Roman" panose="02020603050405020304" pitchFamily="18" charset="0"/>
              </a:rPr>
              <a:t>NWB </a:t>
            </a:r>
            <a:r>
              <a:rPr lang="en-US" altLang="en-US" sz="2200" dirty="0">
                <a:latin typeface="Times New Roman" panose="02020603050405020304" pitchFamily="18" charset="0"/>
                <a:cs typeface="Times New Roman" panose="02020603050405020304" pitchFamily="18" charset="0"/>
              </a:rPr>
              <a:t>issued a Pre-Hearing Conference decision, in which it set a deadline for the receipt </a:t>
            </a:r>
            <a:r>
              <a:rPr lang="en-US" altLang="en-US" sz="2200" dirty="0" smtClean="0">
                <a:latin typeface="Times New Roman" panose="02020603050405020304" pitchFamily="18" charset="0"/>
                <a:cs typeface="Times New Roman" panose="02020603050405020304" pitchFamily="18" charset="0"/>
              </a:rPr>
              <a:t>of GN-CGS responses </a:t>
            </a:r>
            <a:r>
              <a:rPr lang="en-US" altLang="en-US" sz="2200" dirty="0">
                <a:latin typeface="Times New Roman" panose="02020603050405020304" pitchFamily="18" charset="0"/>
                <a:cs typeface="Times New Roman" panose="02020603050405020304" pitchFamily="18" charset="0"/>
              </a:rPr>
              <a:t>to </a:t>
            </a:r>
            <a:r>
              <a:rPr lang="en-US" altLang="en-US" sz="2200" dirty="0" smtClean="0">
                <a:latin typeface="Times New Roman" panose="02020603050405020304" pitchFamily="18" charset="0"/>
                <a:cs typeface="Times New Roman" panose="02020603050405020304" pitchFamily="18" charset="0"/>
              </a:rPr>
              <a:t>the following commitments </a:t>
            </a:r>
            <a:r>
              <a:rPr lang="en-US" altLang="en-US" sz="2200" dirty="0">
                <a:latin typeface="Times New Roman" panose="02020603050405020304" pitchFamily="18" charset="0"/>
                <a:cs typeface="Times New Roman" panose="02020603050405020304" pitchFamily="18" charset="0"/>
              </a:rPr>
              <a:t>made </a:t>
            </a:r>
            <a:r>
              <a:rPr lang="en-US" altLang="en-US" sz="2200" dirty="0" smtClean="0">
                <a:latin typeface="Times New Roman" panose="02020603050405020304" pitchFamily="18" charset="0"/>
                <a:cs typeface="Times New Roman" panose="02020603050405020304" pitchFamily="18" charset="0"/>
              </a:rPr>
              <a:t>during </a:t>
            </a:r>
            <a:r>
              <a:rPr lang="en-US" altLang="en-US" sz="2200" dirty="0">
                <a:latin typeface="Times New Roman" panose="02020603050405020304" pitchFamily="18" charset="0"/>
                <a:cs typeface="Times New Roman" panose="02020603050405020304" pitchFamily="18" charset="0"/>
              </a:rPr>
              <a:t>the </a:t>
            </a:r>
            <a:r>
              <a:rPr lang="en-US" altLang="en-US" sz="2200" dirty="0" smtClean="0">
                <a:latin typeface="Times New Roman" panose="02020603050405020304" pitchFamily="18" charset="0"/>
                <a:cs typeface="Times New Roman" panose="02020603050405020304" pitchFamily="18" charset="0"/>
              </a:rPr>
              <a:t>TM/PHC.</a:t>
            </a:r>
          </a:p>
          <a:p>
            <a:pPr marL="339725" indent="0" defTabSz="239713">
              <a:lnSpc>
                <a:spcPct val="80000"/>
              </a:lnSpc>
              <a:buNone/>
            </a:pPr>
            <a:endParaRPr lang="en-US" altLang="en-US" sz="2200" dirty="0">
              <a:latin typeface="Times New Roman" panose="02020603050405020304" pitchFamily="18" charset="0"/>
              <a:cs typeface="Times New Roman" panose="02020603050405020304" pitchFamily="18" charset="0"/>
            </a:endParaRPr>
          </a:p>
          <a:p>
            <a:pPr marL="339725" indent="0" defTabSz="239713">
              <a:lnSpc>
                <a:spcPct val="80000"/>
              </a:lnSpc>
              <a:buNone/>
            </a:pPr>
            <a:endParaRPr lang="en-US" altLang="en-US" sz="2200" dirty="0">
              <a:latin typeface="Times New Roman" panose="02020603050405020304" pitchFamily="18" charset="0"/>
              <a:cs typeface="Times New Roman" panose="02020603050405020304" pitchFamily="18" charset="0"/>
            </a:endParaRPr>
          </a:p>
          <a:p>
            <a:pPr marL="349250" indent="0" defTabSz="239713">
              <a:lnSpc>
                <a:spcPct val="80000"/>
              </a:lnSpc>
              <a:buNone/>
            </a:pPr>
            <a:endParaRPr lang="en-US" altLang="en-US" sz="2200" dirty="0">
              <a:latin typeface="Times New Roman" panose="02020603050405020304" pitchFamily="18" charset="0"/>
              <a:cs typeface="Times New Roman" panose="02020603050405020304" pitchFamily="18" charset="0"/>
            </a:endParaRPr>
          </a:p>
        </p:txBody>
      </p:sp>
      <p:sp>
        <p:nvSpPr>
          <p:cNvPr id="5"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
        <p:nvSpPr>
          <p:cNvPr id="7" name="Title 1"/>
          <p:cNvSpPr txBox="1">
            <a:spLocks noGrp="1"/>
          </p:cNvSpPr>
          <p:nvPr>
            <p:ph type="ctrTitle"/>
          </p:nvPr>
        </p:nvSpPr>
        <p:spPr>
          <a:xfrm>
            <a:off x="228600" y="609600"/>
            <a:ext cx="7239000" cy="860425"/>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anose="02020603050405020304" pitchFamily="18" charset="0"/>
                <a:cs typeface="Times New Roman" panose="02020603050405020304" pitchFamily="18" charset="0"/>
              </a:rPr>
              <a:t>Procedural History of Application</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474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543800" cy="914400"/>
          </a:xfrm>
        </p:spPr>
        <p:txBody>
          <a:bodyPr>
            <a:normAutofit/>
          </a:bodyPr>
          <a:lstStyle/>
          <a:p>
            <a:r>
              <a:rPr lang="en-US" sz="2800" b="1" dirty="0" smtClean="0">
                <a:solidFill>
                  <a:prstClr val="black"/>
                </a:solidFill>
                <a:latin typeface="Times New Roman" panose="02020603050405020304" pitchFamily="18" charset="0"/>
                <a:cs typeface="Times New Roman" panose="02020603050405020304" pitchFamily="18" charset="0"/>
              </a:rPr>
              <a:t>Technical Meeting (TM) Commitments</a:t>
            </a:r>
            <a:endParaRPr lang="en-US" sz="2800" dirty="0"/>
          </a:p>
        </p:txBody>
      </p:sp>
      <p:sp>
        <p:nvSpPr>
          <p:cNvPr id="3" name="Content Placeholder 2"/>
          <p:cNvSpPr>
            <a:spLocks noGrp="1"/>
          </p:cNvSpPr>
          <p:nvPr>
            <p:ph idx="1"/>
          </p:nvPr>
        </p:nvSpPr>
        <p:spPr>
          <a:xfrm>
            <a:off x="457200" y="1524000"/>
            <a:ext cx="8229600" cy="4800600"/>
          </a:xfrm>
        </p:spPr>
        <p:txBody>
          <a:bodyPr>
            <a:normAutofit/>
          </a:bodyPr>
          <a:lstStyle/>
          <a:p>
            <a:r>
              <a:rPr lang="en-US" sz="2200" dirty="0" smtClean="0">
                <a:latin typeface="Times New Roman" panose="02020603050405020304" pitchFamily="18" charset="0"/>
                <a:cs typeface="Times New Roman" panose="02020603050405020304" pitchFamily="18" charset="0"/>
              </a:rPr>
              <a:t>The Char River Flow data availability (Agnico-Eagle Mines Ltd. (AEM)?).  Flow data to be provided in future;</a:t>
            </a:r>
          </a:p>
          <a:p>
            <a:r>
              <a:rPr lang="en-US" sz="2200" dirty="0" smtClean="0">
                <a:latin typeface="Times New Roman" panose="02020603050405020304" pitchFamily="18" charset="0"/>
                <a:cs typeface="Times New Roman" panose="02020603050405020304" pitchFamily="18" charset="0"/>
              </a:rPr>
              <a:t>Confirmation from DFO regarding potentially existing fish habitat compensation agreement between DFO and AEM;</a:t>
            </a:r>
          </a:p>
          <a:p>
            <a:r>
              <a:rPr lang="en-US" sz="2200" dirty="0" smtClean="0">
                <a:latin typeface="Times New Roman" panose="02020603050405020304" pitchFamily="18" charset="0"/>
                <a:cs typeface="Times New Roman" panose="02020603050405020304" pitchFamily="18" charset="0"/>
              </a:rPr>
              <a:t>Lower Landing Lake, Char River, Nipissar Lake Water Chemistry.  If substantially different from Nipissar Lake, potential impact on Nipissar Lake’s water quality resulting from water mixing;</a:t>
            </a:r>
          </a:p>
          <a:p>
            <a:r>
              <a:rPr lang="en-US" sz="2200" dirty="0" smtClean="0">
                <a:latin typeface="Times New Roman" panose="02020603050405020304" pitchFamily="18" charset="0"/>
                <a:cs typeface="Times New Roman" panose="02020603050405020304" pitchFamily="18" charset="0"/>
              </a:rPr>
              <a:t>Operation and Maintenance Plan for Water Supply Facilities to be updated to include additional intake’s Operational Procedures;</a:t>
            </a:r>
          </a:p>
          <a:p>
            <a:r>
              <a:rPr lang="en-US" sz="2200" dirty="0" smtClean="0">
                <a:latin typeface="Times New Roman" panose="02020603050405020304" pitchFamily="18" charset="0"/>
                <a:cs typeface="Times New Roman" panose="02020603050405020304" pitchFamily="18" charset="0"/>
              </a:rPr>
              <a:t>Spill Contingency Plan to be updated to include new facilities (intake, pump-house); and</a:t>
            </a:r>
          </a:p>
          <a:p>
            <a:r>
              <a:rPr lang="en-US" sz="2200" dirty="0" smtClean="0">
                <a:latin typeface="Times New Roman" panose="02020603050405020304" pitchFamily="18" charset="0"/>
                <a:cs typeface="Times New Roman" panose="02020603050405020304" pitchFamily="18" charset="0"/>
              </a:rPr>
              <a:t>Water saving measures and recommendations implementation and schedule as requested by Part C, Item 8 (e) of current Licence.</a:t>
            </a:r>
          </a:p>
          <a:p>
            <a:pPr marL="0" indent="0">
              <a:buNone/>
            </a:pPr>
            <a:endParaRPr lang="en-US" sz="2200" dirty="0" smtClean="0">
              <a:latin typeface="Times New Roman" panose="02020603050405020304" pitchFamily="18" charset="0"/>
              <a:cs typeface="Times New Roman" panose="02020603050405020304" pitchFamily="18" charset="0"/>
            </a:endParaRPr>
          </a:p>
          <a:p>
            <a:pPr marL="0" indent="0">
              <a:buNone/>
            </a:pPr>
            <a:endParaRPr lang="en-US" sz="2200" dirty="0" smtClean="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4" name="Footer Placeholder 10"/>
          <p:cNvSpPr>
            <a:spLocks noGrp="1"/>
          </p:cNvSpPr>
          <p:nvPr>
            <p:ph type="ftr" sz="quarter" idx="11"/>
          </p:nvPr>
        </p:nvSpPr>
        <p:spPr>
          <a:xfrm>
            <a:off x="2819400" y="6492875"/>
            <a:ext cx="3962400" cy="365125"/>
          </a:xfrm>
        </p:spPr>
        <p:txBody>
          <a:bodyPr/>
          <a:lstStyle/>
          <a:p>
            <a:r>
              <a:rPr lang="en-US" dirty="0" smtClean="0">
                <a:solidFill>
                  <a:schemeClr val="tx1"/>
                </a:solidFill>
                <a:latin typeface="Times New Roman" pitchFamily="18" charset="0"/>
                <a:cs typeface="Times New Roman" pitchFamily="18" charset="0"/>
              </a:rPr>
              <a:t>Rankin Inlet - September 25,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6396132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0800">
          <a:solidFill>
            <a:schemeClr val="bg1"/>
          </a:solidFill>
          <a:round/>
          <a:headEnd/>
          <a:tailEnd type="triangle" w="med" len="med"/>
        </a:ln>
        <a:extLst>
          <a:ext uri="{909E8E84-426E-40DD-AFC4-6F175D3DCCD1}">
            <a14:hiddenFill xmlns:a14="http://schemas.microsoft.com/office/drawing/2010/main">
              <a:noFill/>
            </a14:hiddenFill>
          </a:ext>
        </a:extLst>
      </a:spPr>
      <a:bodyPr vert="horz" wrap="square" lIns="91440" tIns="45720" rIns="91440" bIns="45720" numCol="1" anchor="t" anchorCtr="0" compatLnSpc="1">
        <a:prstTxWarp prst="textNoShape">
          <a:avLst/>
        </a:prstTxWarp>
      </a:bodyPr>
      <a:lstStyle>
        <a:defPPr>
          <a:defRPr/>
        </a:defPPr>
      </a:lstStyle>
    </a:sp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6520</TotalTime>
  <Words>979</Words>
  <Application>Microsoft Office PowerPoint</Application>
  <PresentationFormat>On-screen Show (4:3)</PresentationFormat>
  <Paragraphs>151</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Custom Design</vt:lpstr>
      <vt:lpstr>1_Custom Design</vt:lpstr>
      <vt:lpstr>PowerPoint Presentation</vt:lpstr>
      <vt:lpstr>GN-CGS Hamlet of Rankin Inlet Type “A” 3AM-GRA1015 Water Licence</vt:lpstr>
      <vt:lpstr>GN-CGS Hamlet of Rankin Inlet Type “A” 3AM-GRA1015 Water Licence</vt:lpstr>
      <vt:lpstr>Amendment Application before the Board Type “A” 3AM-GRA1015 Water Licence</vt:lpstr>
      <vt:lpstr>Amendment Application before the Board</vt:lpstr>
      <vt:lpstr>PowerPoint Presentation</vt:lpstr>
      <vt:lpstr>Procedural History of Application</vt:lpstr>
      <vt:lpstr>Procedural History of Application</vt:lpstr>
      <vt:lpstr>Technical Meeting (TM) Commitments</vt:lpstr>
      <vt:lpstr>Water Licence Amendment Application Responses to TM Commitments</vt:lpstr>
      <vt:lpstr>PowerPoint Presentation</vt:lpstr>
      <vt:lpstr>PowerPoint Presentation</vt:lpstr>
      <vt:lpstr>PowerPoint Presentation</vt:lpstr>
      <vt:lpstr>PowerPoint Presentation</vt:lpstr>
      <vt:lpstr>NWB P10 Panel Decision</vt:lpstr>
      <vt:lpstr> Thank You  Questions?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 Cote</dc:creator>
  <cp:lastModifiedBy>Licence Administrator Assistant</cp:lastModifiedBy>
  <cp:revision>243</cp:revision>
  <cp:lastPrinted>2014-09-22T21:16:40Z</cp:lastPrinted>
  <dcterms:created xsi:type="dcterms:W3CDTF">2013-02-20T03:28:26Z</dcterms:created>
  <dcterms:modified xsi:type="dcterms:W3CDTF">2014-09-22T22:18:21Z</dcterms:modified>
</cp:coreProperties>
</file>