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9" r:id="rId2"/>
    <p:sldId id="303" r:id="rId3"/>
    <p:sldId id="397" r:id="rId4"/>
    <p:sldId id="399" r:id="rId5"/>
    <p:sldId id="401" r:id="rId6"/>
    <p:sldId id="398" r:id="rId7"/>
    <p:sldId id="402" r:id="rId8"/>
    <p:sldId id="405" r:id="rId9"/>
    <p:sldId id="407" r:id="rId10"/>
    <p:sldId id="444" r:id="rId11"/>
    <p:sldId id="445" r:id="rId12"/>
    <p:sldId id="436" r:id="rId13"/>
    <p:sldId id="438" r:id="rId14"/>
    <p:sldId id="439" r:id="rId15"/>
    <p:sldId id="440" r:id="rId16"/>
    <p:sldId id="442" r:id="rId17"/>
    <p:sldId id="416" r:id="rId18"/>
    <p:sldId id="441" r:id="rId19"/>
    <p:sldId id="432" r:id="rId20"/>
    <p:sldId id="418" r:id="rId21"/>
    <p:sldId id="420" r:id="rId22"/>
    <p:sldId id="425" r:id="rId23"/>
    <p:sldId id="426" r:id="rId24"/>
    <p:sldId id="433" r:id="rId25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315EDB"/>
    <a:srgbClr val="0000E1"/>
    <a:srgbClr val="FFFF00"/>
    <a:srgbClr val="33C6E9"/>
    <a:srgbClr val="36321E"/>
    <a:srgbClr val="758986"/>
    <a:srgbClr val="0CB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23" autoAdjust="0"/>
    <p:restoredTop sz="93254" autoAdjust="0"/>
  </p:normalViewPr>
  <p:slideViewPr>
    <p:cSldViewPr>
      <p:cViewPr>
        <p:scale>
          <a:sx n="117" d="100"/>
          <a:sy n="117" d="100"/>
        </p:scale>
        <p:origin x="-174" y="1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15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D5278B94-5AE1-4136-88A5-16B3AF2EE8DC}" type="datetimeFigureOut">
              <a:rPr lang="en-US" smtClean="0"/>
              <a:pPr/>
              <a:t>3/11/2016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45A585D-BBA6-442F-9D52-500914D0E0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81375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2D171F46-0F13-4A4A-8656-17EC7C97AFB7}" type="datetimeFigureOut">
              <a:rPr lang="en-US" smtClean="0"/>
              <a:t>3/11/2016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ADAF7246-000B-4917-9469-DF6ACA798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33034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F7246-000B-4917-9469-DF6ACA798787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47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3A3C-2EC3-4EF7-8F4B-2F76746A3F8F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3AC64-65DF-4246-A7FF-6FB3E10E6B0D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B5B9-EA92-4ACB-8BD7-68B4D51D6100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49D4-AE36-42CA-9DDC-9598F287A7C7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75C8-80D1-4C2C-9627-6CD118CC6AFC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9DC40-5B43-4F35-A32F-C5B63D373C21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C62A3-4C32-416A-B437-25591DB1B3F8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5F37E-4319-4955-947C-FB307CEE7061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E4613-FE3B-4C0F-9EB6-AF34994966BA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0000E-B45A-41DD-9956-DC436F5DE5DC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EE9A-B17A-4275-A8D9-FB6A263A4B45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A20B0-728D-4311-A5B1-969562C64A7F}" type="datetime1">
              <a:rPr lang="en-US" smtClean="0"/>
              <a:t>3/11/2016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Licence 2AM-LUP0914  Public Hearing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A9CCA-77C7-4992-996E-ADA2B1557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mailto:robin.ikkutisluk@nwb-oen.ca" TargetMode="External"/><Relationship Id="rId3" Type="http://schemas.openxmlformats.org/officeDocument/2006/relationships/image" Target="../media/image4.png"/><Relationship Id="rId7" Type="http://schemas.openxmlformats.org/officeDocument/2006/relationships/hyperlink" Target="mailto:karen.kharatyan@nwb-oen.ca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ben.kogvik@nwb-oen.ca" TargetMode="External"/><Relationship Id="rId5" Type="http://schemas.openxmlformats.org/officeDocument/2006/relationships/hyperlink" Target="mailto:david.hohnstein@nwb-oen.ca" TargetMode="External"/><Relationship Id="rId4" Type="http://schemas.openxmlformats.org/officeDocument/2006/relationships/hyperlink" Target="mailto:stephanie.autut@nwb-oen.ca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81000"/>
            <a:ext cx="6841549" cy="1066800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Nunavut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Water Board (NWB)</a:t>
            </a:r>
            <a:b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2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kNK5 wmoEp5 vtmp5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wmoEp5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9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tech3\Desktop\presentation photos\nunuvat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14" y="381000"/>
            <a:ext cx="1359806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034901"/>
              </p:ext>
            </p:extLst>
          </p:nvPr>
        </p:nvGraphicFramePr>
        <p:xfrm>
          <a:off x="1678020" y="1493520"/>
          <a:ext cx="716118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1747"/>
                <a:gridCol w="3379433"/>
              </a:tblGrid>
              <a:tr h="3962400">
                <a:tc>
                  <a:txBody>
                    <a:bodyPr/>
                    <a:lstStyle/>
                    <a:p>
                      <a:pPr lvl="1" algn="ctr"/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US" sz="30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Community Session Presentation </a:t>
                      </a:r>
                    </a:p>
                    <a:p>
                      <a:pPr marL="0" lvl="1" indent="0" algn="ctr">
                        <a:tabLst/>
                      </a:pPr>
                      <a:endParaRPr lang="en-US" sz="2200" b="1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Type “A” Water </a:t>
                      </a: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Licence 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Renewal Application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3AM-GRA1015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by 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Government of Nunavut,</a:t>
                      </a:r>
                      <a:r>
                        <a:rPr lang="en-CA" sz="20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Community and Government Services </a:t>
                      </a:r>
                      <a:endParaRPr lang="en-CA" sz="2000" b="1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For the Hamlet of Rankin Inlet</a:t>
                      </a:r>
                      <a:r>
                        <a:rPr lang="en-CA" sz="1800" b="1" dirty="0" smtClean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endParaRPr lang="en-CA" sz="18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lang="en-US" sz="2800" b="1" baseline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0" indent="0" algn="ctr"/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kNK3u wmoEpf5 kNo1j5 si]vq5</a:t>
                      </a:r>
                      <a:endParaRPr lang="en-US" sz="1400" b="1" baseline="0" dirty="0" smtClean="0">
                        <a:solidFill>
                          <a:srgbClr val="0000E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lvl="1" indent="0" algn="ctr">
                        <a:tabLst/>
                      </a:pPr>
                      <a:endParaRPr lang="en-US" sz="1600" b="1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ckE5]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giz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“A”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wm6j5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Mwnz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k]baDtj5 g4yCs5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3AM-GRA1015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]b2fNz5</a:t>
                      </a: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lvl="1" indent="0" algn="ctr">
                        <a:tabLst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v?mf5 kNK5, kNo1i Z?mf5il Wp5yC6t4f5 </a:t>
                      </a:r>
                      <a:r>
                        <a:rPr lang="en-CA" sz="18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endParaRPr lang="en-CA" sz="1800" b="1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lvl="1" indent="0" algn="ctr">
                        <a:tabLst/>
                      </a:pPr>
                      <a:r>
                        <a:rPr lang="en-CA" sz="1800" b="1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B]x7Mzk5 vq6Oi6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7432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  <p:pic>
        <p:nvPicPr>
          <p:cNvPr id="1026" name="Picture 2" descr="H:\Computer\NWB Forms\Technical Advisor 3 SEAN\SJ\NWB RELATED\PHOTOS\photos 2\DCIM\101MSDCF\DSC0583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15" y="1447799"/>
            <a:ext cx="1358186" cy="135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www.nwb-oen.ca/sites/default/files/cms_uploads/site-graphics/nwb-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84" y="5562600"/>
            <a:ext cx="1228127" cy="1145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1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2400" b="1" dirty="0" smtClean="0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  <a:t>Scope of 3AM-GRA1015 </a:t>
            </a:r>
            <a:r>
              <a:rPr lang="en-US" sz="2400" b="1" dirty="0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  <a:t>Water </a:t>
            </a:r>
            <a:r>
              <a:rPr lang="en-US" sz="2400" b="1" dirty="0" err="1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  <a:t>Licence</a:t>
            </a:r>
            <a:r>
              <a:rPr lang="en-CA" sz="2400" dirty="0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  <a:t/>
            </a:r>
            <a:br>
              <a:rPr lang="en-CA" sz="2400" dirty="0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WoEx4nz</a:t>
            </a:r>
            <a:r>
              <a:rPr lang="en-US" sz="24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3AM-GRA1015 </a:t>
            </a:r>
            <a:r>
              <a:rPr lang="en-US" sz="24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wm6j5 </a:t>
            </a:r>
            <a:r>
              <a:rPr lang="en-US" sz="2400" b="1" dirty="0" err="1" smtClean="0">
                <a:solidFill>
                  <a:schemeClr val="bg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Mwnz</a:t>
            </a:r>
            <a:endParaRPr lang="en-US" sz="24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713086"/>
              </p:ext>
            </p:extLst>
          </p:nvPr>
        </p:nvGraphicFramePr>
        <p:xfrm>
          <a:off x="685800" y="1600201"/>
          <a:ext cx="8153400" cy="682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  <a:gridCol w="3733800"/>
              </a:tblGrid>
              <a:tr h="4343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CA" sz="24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Scope of current Water Licence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Licence Issuance:  June 9, 2010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Licence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Expiry:  May 31, 2015 extended to November 27, 2015</a:t>
                      </a:r>
                      <a:endParaRPr lang="en-CA" sz="2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Water Use for Municipal Undertaking from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Nipissar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Lake:</a:t>
                      </a:r>
                    </a:p>
                    <a:p>
                      <a:pPr marL="912813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850,000m</a:t>
                      </a:r>
                      <a:r>
                        <a:rPr lang="en-CA" sz="2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/year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Water pumped seasonally from Char River to </a:t>
                      </a:r>
                      <a:r>
                        <a:rPr lang="en-CA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Nipissar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Lake:</a:t>
                      </a:r>
                    </a:p>
                    <a:p>
                      <a:pPr marL="912813" marR="0" lvl="0" indent="-222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3,485 m</a:t>
                      </a:r>
                      <a:r>
                        <a:rPr lang="en-US" sz="2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/day </a:t>
                      </a:r>
                    </a:p>
                    <a:p>
                      <a:pPr marL="912813" marR="0" lvl="0" indent="-222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Operation of Water Supply Facilities, </a:t>
                      </a:r>
                      <a:r>
                        <a:rPr lang="en-US" sz="20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Utilidor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and Sewage Treatment Facility</a:t>
                      </a: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CA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WoEx4nz ]</a:t>
                      </a:r>
                      <a:r>
                        <a:rPr lang="en-CA" sz="1800" b="1" u="sng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mN</a:t>
                      </a:r>
                      <a:r>
                        <a:rPr lang="en-CA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wm6j5 </a:t>
                      </a:r>
                      <a:r>
                        <a:rPr lang="en-CA" sz="1800" b="1" u="sng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endParaRPr lang="en-CA" sz="1800" b="1" u="sng" kern="1200" baseline="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/sJ6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:  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]Ji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9, 2010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who5g6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: 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31, 2015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swaymJ6 b[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Kz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k=WE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27, 2015</a:t>
                      </a: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wm6 xg6izk5 kNosJk5 WoExaJk5 b[?z iWn3 by6u5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912813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850,000m</a:t>
                      </a:r>
                      <a:r>
                        <a:rPr lang="en-CA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xCAj5</a:t>
                      </a: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wm6 X4XZsJ6 xCA2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wMzi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b[?z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x2d]Z]J2 ]fzi5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b[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Kz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iW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{n3 by6j5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912813" marR="0" lvl="0" indent="-222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3,485 m</a:t>
                      </a:r>
                      <a:r>
                        <a:rPr lang="en-US" sz="18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s2l6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912813" marR="0" lvl="0" indent="-2222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xsMiz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wu6b6=z WoE5Jt5, h9l5 x7ml d6bw5 nlm6nstz</a:t>
                      </a:r>
                      <a:endParaRPr lang="en-CA" sz="1800" b="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543800" y="6400800"/>
            <a:ext cx="11430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10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81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  <a:t> Scope of 3AM-GRA1015 </a:t>
            </a:r>
            <a:r>
              <a:rPr lang="en-US" sz="2800" b="1" dirty="0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  <a:t>Water </a:t>
            </a:r>
            <a:r>
              <a:rPr lang="en-US" sz="2800" b="1" dirty="0" err="1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  <a:t>Licence</a:t>
            </a:r>
            <a:r>
              <a:rPr lang="en-CA" sz="2800" dirty="0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  <a:t/>
            </a:r>
            <a:br>
              <a:rPr lang="en-CA" sz="2800" dirty="0">
                <a:solidFill>
                  <a:schemeClr val="bg1"/>
                </a:solidFill>
                <a:ea typeface="+mn-ea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WoEx4nz</a:t>
            </a:r>
            <a:r>
              <a:rPr lang="en-US" sz="2800" b="1" dirty="0">
                <a:solidFill>
                  <a:schemeClr val="bg1"/>
                </a:solidFill>
                <a:cs typeface="Times New Roman" panose="02020603050405020304" pitchFamily="18" charset="0"/>
              </a:rPr>
              <a:t> 3AM-GRA1015 </a:t>
            </a:r>
            <a:r>
              <a:rPr lang="en-US" sz="2800" b="1" dirty="0">
                <a:solidFill>
                  <a:schemeClr val="bg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wm6j5 </a:t>
            </a:r>
            <a:r>
              <a:rPr lang="en-US" sz="2800" b="1" dirty="0" err="1">
                <a:solidFill>
                  <a:schemeClr val="bg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Mwnz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560152"/>
              </p:ext>
            </p:extLst>
          </p:nvPr>
        </p:nvGraphicFramePr>
        <p:xfrm>
          <a:off x="685800" y="1600201"/>
          <a:ext cx="8153400" cy="768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3886200"/>
              </a:tblGrid>
              <a:tr h="4267200">
                <a:tc>
                  <a:txBody>
                    <a:bodyPr/>
                    <a:lstStyle/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Scope of current Water </a:t>
                      </a:r>
                      <a:r>
                        <a:rPr kumimoji="0" lang="en-US" sz="2400" b="1" i="0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j-ea"/>
                          <a:cs typeface="Times New Roman" panose="02020603050405020304" pitchFamily="18" charset="0"/>
                        </a:rPr>
                        <a:t>Licence</a:t>
                      </a:r>
                      <a:endParaRPr kumimoji="0" lang="en-US" sz="24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j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Water Supply Facilities:  </a:t>
                      </a:r>
                    </a:p>
                    <a:p>
                      <a:pPr marL="465138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Infrastructure at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Nipissar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Lake, including the Lake, intake lines, pump-house, underground pipeline and Williamson Lake water tank </a:t>
                      </a:r>
                      <a:endParaRPr lang="en-US" sz="18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465138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Resupply pump system from Char River to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Nipissar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Lake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Sewage Treatment Facility: </a:t>
                      </a:r>
                    </a:p>
                    <a:p>
                      <a:pPr marL="465138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Sewage Collection System – mostly piped sewage system and trucked pump-out service</a:t>
                      </a:r>
                    </a:p>
                    <a:p>
                      <a:pPr marL="465138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Waste Water Treatment Plant to provide primary treatment, and discharge Sewage to the marine environment in Prairie Bay</a:t>
                      </a:r>
                      <a:endParaRPr lang="en-CA" sz="22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r>
                        <a:rPr kumimoji="0" lang="en-US" sz="18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WoEx4nq ]</a:t>
                      </a:r>
                      <a:r>
                        <a:rPr kumimoji="0" lang="en-US" sz="1800" b="1" i="0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mN</a:t>
                      </a:r>
                      <a:r>
                        <a:rPr kumimoji="0" lang="en-US" sz="18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wm6j5 </a:t>
                      </a:r>
                      <a:r>
                        <a:rPr kumimoji="0" lang="en-US" sz="1800" b="1" i="0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Mwnz</a:t>
                      </a:r>
                      <a:endParaRPr kumimoji="0" lang="en-US" sz="18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ProSyl" panose="020B0500000000000000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wu3b6=zk5 WoE5Jt5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: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WoE5Jt5 b[?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iW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{n3 by6u, wMst5lQ5 ]b7N by6, w7u6gw]=5 h9l5, X4Xstc6=4, kN2 wlxA5 h9l5 x7ml =ox7n8 by6 wmc6=z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w7u6gwv8iD5 X4Xst4f5 x2d]Z]J2 ]fzi5 b[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Kz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iW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{n3 by6j5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d6bw5 nlm6nw=z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D6bw5 vttE5Jtq _ xg3i6nsJ5 h9l4f5 x7ml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kn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]fDt4f5 rZ6gbsiq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x4bf5 wmw5 nlm6nw=z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WbcDbsiq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xg3i6nu4 nlm6nstq, x7ml f=5b6iq bEsj5 x?tzk5 b[?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SCwE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vq6Lzk5</a:t>
                      </a: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0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anose="05000000000000000000" pitchFamily="2" charset="2"/>
                        <a:buNone/>
                      </a:pPr>
                      <a:endParaRPr lang="en-CA" sz="2200" b="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543800" y="6400800"/>
            <a:ext cx="11430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11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10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12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424849"/>
              </p:ext>
            </p:extLst>
          </p:nvPr>
        </p:nvGraphicFramePr>
        <p:xfrm>
          <a:off x="685800" y="1676400"/>
          <a:ext cx="8305800" cy="44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/>
                <a:gridCol w="4164286"/>
              </a:tblGrid>
              <a:tr h="4267200"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March 9, 2015 </a:t>
                      </a:r>
                      <a:endParaRPr lang="en-US" sz="2200" b="1" i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131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received an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application for a renewal of a Type “A” 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w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ater licence from GN-CGS for the Hamlet of Rankin Inlet 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for a 25 (updated subsequently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to 8) 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year term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.  Longer term was the only requested change to the Scope.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March</a:t>
                      </a:r>
                      <a:r>
                        <a:rPr lang="en-CA" sz="22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27</a:t>
                      </a: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, 2015</a:t>
                      </a:r>
                      <a:endParaRPr lang="en-US" sz="2200" b="1" i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1313" indent="0" algn="l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publicly 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distributed the application 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for completeness check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and 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initial technical assessment.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9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]m5p</a:t>
                      </a:r>
                      <a:r>
                        <a:rPr lang="en-CA" sz="19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9, 2015 </a:t>
                      </a:r>
                      <a:endParaRPr lang="en-US" sz="1900" b="1" i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131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9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Wb6b5 g4yCs5 k]baDtj5 ckE5]</a:t>
                      </a:r>
                      <a:r>
                        <a:rPr lang="en-CA" sz="19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giz</a:t>
                      </a:r>
                      <a:r>
                        <a:rPr lang="en-CA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“A” 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wm6j5 </a:t>
                      </a:r>
                      <a:r>
                        <a:rPr lang="en-CA" sz="19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]b2fNz v?m5f5i5 ]b2hjz B]x7Mzk5 vq6Oi6 ]b2hjz</a:t>
                      </a:r>
                      <a:r>
                        <a:rPr lang="en-CA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25 (</a:t>
                      </a:r>
                      <a:r>
                        <a:rPr lang="en-US" sz="19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k]ba6bsJ6 raxA5 xCAk5 </a:t>
                      </a:r>
                      <a:r>
                        <a:rPr lang="en-US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8) </a:t>
                      </a:r>
                      <a:r>
                        <a:rPr lang="en-US" sz="19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xCAk5 y=</a:t>
                      </a:r>
                      <a:r>
                        <a:rPr lang="en-US" sz="19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giz</a:t>
                      </a:r>
                      <a:r>
                        <a:rPr lang="en-US" sz="19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. y=gi6nj5 ryusJ6 g4yCstzk5 </a:t>
                      </a:r>
                      <a:r>
                        <a:rPr lang="en-US" sz="19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xyxaDtz</a:t>
                      </a:r>
                      <a:r>
                        <a:rPr lang="en-US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WoEx4nk5. </a:t>
                      </a:r>
                      <a:endParaRPr lang="en-US" sz="19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9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]m5p</a:t>
                      </a:r>
                      <a:r>
                        <a:rPr lang="en-CA" sz="19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27</a:t>
                      </a:r>
                      <a:r>
                        <a:rPr lang="en-CA" sz="19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, 2015</a:t>
                      </a:r>
                      <a:endParaRPr lang="en-US" sz="1900" b="1" i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1313" indent="0" algn="l"/>
                      <a:r>
                        <a:rPr lang="en-CA" sz="19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</a:t>
                      </a:r>
                      <a:r>
                        <a:rPr lang="en-CA" sz="1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wk1k5 gisc6bq ]b2fx5 g4yCst5 wi6ym4mzqk5 cspn6iqk5 yK9o6k5l Wdyodt5 NlNw3g6iq.</a:t>
                      </a:r>
                      <a:endParaRPr lang="en-US" sz="19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0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26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13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17908"/>
              </p:ext>
            </p:extLst>
          </p:nvPr>
        </p:nvGraphicFramePr>
        <p:xfrm>
          <a:off x="685800" y="1676400"/>
          <a:ext cx="81534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038600">
                <a:tc>
                  <a:txBody>
                    <a:bodyPr/>
                    <a:lstStyle/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May 11, 2015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received comments on completeness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from  Indigenous and Northern Affairs Canada (INAC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- former 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AANDC)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and Environment and Climate Change Canada (ECCC - former EC).</a:t>
                      </a:r>
                      <a:endParaRPr lang="en-CA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May 15, 2015 </a:t>
                      </a:r>
                    </a:p>
                    <a:p>
                      <a:pPr marL="344488" lvl="0" indent="0">
                        <a:buFont typeface="Wingdings" panose="05000000000000000000" pitchFamily="2" charset="2"/>
                        <a:buNone/>
                      </a:pP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received GN-CGS’s responses to interveners’ comments on completeness.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May 22, 2015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1313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advised GN-CGS that additional information needs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to be submitted.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5083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11, 2015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W]b6bz </a:t>
                      </a:r>
                      <a:r>
                        <a:rPr lang="en-CA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scs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]y5 Wxi4ym4mzqk5 ]b2fNz kNcc6goEp5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x7ml srs3b6goEp5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(INAC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- 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]b2fxaZlw5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AANDC)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x7ml x?toEp5 x7ml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yM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xy5p6iz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(ECCC - 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]b2fxaZlw5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EC).</a:t>
                      </a:r>
                      <a:endParaRPr lang="en-CA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15, 2015 </a:t>
                      </a:r>
                    </a:p>
                    <a:p>
                      <a:pPr marL="344488" lvl="0" indent="0">
                        <a:buFont typeface="Wingdings" panose="05000000000000000000" pitchFamily="2" charset="2"/>
                        <a:buNone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W]b6bz v?mf5 rs5Jtq W5Jto4k5 </a:t>
                      </a:r>
                      <a:r>
                        <a:rPr lang="en-CA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scs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]y5 Wxi4ym4mzqk5.</a:t>
                      </a:r>
                      <a:endParaRPr lang="en-CA" sz="18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22, 2015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1313" indent="0"/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</a:t>
                      </a:r>
                      <a:r>
                        <a:rPr lang="en-CA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scst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/q v?mf5 ]b2fx5 wMQxDt5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gnZ4n5 W/Exc6iq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siq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2200" b="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0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34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14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668209"/>
              </p:ext>
            </p:extLst>
          </p:nvPr>
        </p:nvGraphicFramePr>
        <p:xfrm>
          <a:off x="685800" y="1676400"/>
          <a:ext cx="81534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4191000"/>
              </a:tblGrid>
              <a:tr h="3886201"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September 9, 2015</a:t>
                      </a:r>
                      <a:endParaRPr lang="en-US" sz="2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1313" indent="0"/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NWB received 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from GN-CGS </a:t>
                      </a:r>
                      <a:r>
                        <a:rPr lang="en-CA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additional information</a:t>
                      </a:r>
                      <a:r>
                        <a:rPr lang="en-CA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required to complete the Application.</a:t>
                      </a:r>
                    </a:p>
                    <a:p>
                      <a:pPr marL="341313" indent="0"/>
                      <a:endParaRPr lang="en-CA" sz="20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November 2, 2015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NWB publicly distributed the Application for a full technical review.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November 30, 2015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NWB received technical review comments from INAC and ECCC.</a:t>
                      </a:r>
                      <a:endParaRPr lang="en-US" sz="2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ytWE</a:t>
                      </a: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9, 2015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1313" indent="0"/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W]b6bz v?mf5i5 wMQxDt5 gnZ4n5 W/Ex]o5 Wxi4iqk5 g4yCst5. </a:t>
                      </a:r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1313" indent="0"/>
                      <a:endParaRPr lang="en-CA" sz="1800" b="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k=WE</a:t>
                      </a: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2, 2015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wk1k5 gisc6bq ]b2fx5 g4yCst5 bmw5k5 W5dyodt5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NlNw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/6iqk5.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k=WE</a:t>
                      </a: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30, 2015</a:t>
                      </a:r>
                    </a:p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W]b6bz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W5dyodt5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NlNw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/6iqk5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scs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]y5 wkoEpgcf5i5 x7ml x?toEpqi5 vNbs2.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2200" b="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73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15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32589"/>
              </p:ext>
            </p:extLst>
          </p:nvPr>
        </p:nvGraphicFramePr>
        <p:xfrm>
          <a:off x="689720" y="1676400"/>
          <a:ext cx="814948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8480"/>
                <a:gridCol w="4191000"/>
              </a:tblGrid>
              <a:tr h="3879736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December 8, 2015 </a:t>
                      </a: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NWB received GN-CGS responses to technical comments.</a:t>
                      </a: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December 10, 2015 </a:t>
                      </a: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NWB issued Lists of Commitments and Issues for Parties consideration to be discussed during the Public Hearing.</a:t>
                      </a: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December 30, 2015 </a:t>
                      </a: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Issued TM/PHC Decision.  Public Hearing was scheduled for March 9-10, 2016.</a:t>
                      </a: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tyWE</a:t>
                      </a: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8, 2015 </a:t>
                      </a: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W]b6bz v?mf5i5 rs5Jt5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]b2fkz W5dyodt5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scsyq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tyWE</a:t>
                      </a: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10, 2015 </a:t>
                      </a: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</a:t>
                      </a:r>
                      <a:r>
                        <a:rPr lang="en-CA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ttc5 xgMEZh4bsJ5 W5Jt5l WcbsJk5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whmQ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/4nq scsysJ4n5 xg6t5lA ]b7N </a:t>
                      </a:r>
                      <a:r>
                        <a:rPr lang="en-CA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wko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]mi4 xW6hwi6.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tyWE</a:t>
                      </a: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30, 2015 </a:t>
                      </a: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</a:t>
                      </a:r>
                      <a:r>
                        <a:rPr lang="en-CA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lang="en-CA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/q</a:t>
                      </a:r>
                      <a:r>
                        <a:rPr lang="en-CA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W5dyodtk5 vtmi6FxW6hwixn6izi vtmi6j5 whmosD5. wk1i4 xW6jwi6 xgZ4nosZ6 ]m5p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9-10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2016.</a:t>
                      </a: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1200" b="0" kern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0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23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</a:t>
            </a:r>
            <a: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/>
                <a:ea typeface="+mn-ea"/>
                <a:cs typeface="+mn-cs"/>
              </a:rPr>
              <a:t>zb</a:t>
            </a:r>
            <a:endParaRPr lang="en-US" sz="27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16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641420"/>
              </p:ext>
            </p:extLst>
          </p:nvPr>
        </p:nvGraphicFramePr>
        <p:xfrm>
          <a:off x="685800" y="1676400"/>
          <a:ext cx="8153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43484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February 5, 2016</a:t>
                      </a:r>
                    </a:p>
                    <a:p>
                      <a:pPr marL="344488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extended the deadline for commitment/submissions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from January 31 to February 16, 2016 as requested by GN-CGS, and 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revised the Public Hearing date to March 16-17, 2016.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20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February 16, 2016</a:t>
                      </a:r>
                    </a:p>
                    <a:p>
                      <a:pPr marL="344488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received additional information from GN-CGS.</a:t>
                      </a:r>
                    </a:p>
                    <a:p>
                      <a:pPr marL="34448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February 26, 2015</a:t>
                      </a:r>
                    </a:p>
                    <a:p>
                      <a:pPr marL="344488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received 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INAC and 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ECCC</a:t>
                      </a:r>
                      <a:r>
                        <a:rPr lang="en-U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final submissions for Public Hearing.</a:t>
                      </a:r>
                      <a:endParaRPr lang="en-US" sz="2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DxE</a:t>
                      </a: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5, 2016</a:t>
                      </a:r>
                    </a:p>
                    <a:p>
                      <a:pPr marL="344488" indent="0">
                        <a:buFont typeface="Wingdings" panose="05000000000000000000" pitchFamily="2" charset="2"/>
                        <a:buNone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swAQx6bz ka5=4nz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xgME4Zh4bk5/giiqk5 b[?z ]/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kxE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31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tr5lA =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DxE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16, 2016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g4yC6bzi v?mf5, x7ml k]ba6bsJ6 ]b7N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wko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]mi4 xW6hwi6 s2lz b[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Kz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]m5p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16-17, 2016.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DxE</a:t>
                      </a:r>
                      <a:r>
                        <a:rPr kumimoji="0" lang="en-US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16, 2016</a:t>
                      </a:r>
                    </a:p>
                    <a:p>
                      <a:pPr marL="344488" indent="0">
                        <a:buFont typeface="Wingdings" panose="05000000000000000000" pitchFamily="2" charset="2"/>
                        <a:buNone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Wb6bz wMQxDt5 gnZ4n5 v?mf5i5.</a:t>
                      </a:r>
                    </a:p>
                    <a:p>
                      <a:pPr marL="344488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lang="en-US" sz="1800" b="1" i="1" u="sng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DxE</a:t>
                      </a: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26, 2015</a:t>
                      </a:r>
                    </a:p>
                    <a:p>
                      <a:pPr marL="344488" indent="0">
                        <a:buFont typeface="Wingdings" panose="05000000000000000000" pitchFamily="2" charset="2"/>
                        <a:buNone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Wb6bz wkoEpgc5f5 x7ml x?toEp5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vNbu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ra9o6]Zu4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gi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/q ]b2hjz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wko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]mi4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xW6hwi6j5.</a:t>
                      </a:r>
                      <a:endParaRPr lang="en-CA" sz="1800" b="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3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</a:t>
            </a: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History</a:t>
            </a:r>
            <a:r>
              <a:rPr lang="en-US" sz="28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g4yCs]t5 </a:t>
            </a:r>
            <a:r>
              <a:rPr lang="en-US" sz="2800" b="1" dirty="0" smtClean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ckwos3bscb3ymm]</a:t>
            </a:r>
            <a:r>
              <a:rPr lang="en-US" sz="2800" b="1" dirty="0" err="1" smtClean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zb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443872"/>
              </p:ext>
            </p:extLst>
          </p:nvPr>
        </p:nvGraphicFramePr>
        <p:xfrm>
          <a:off x="685800" y="1676400"/>
          <a:ext cx="80772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7527"/>
                <a:gridCol w="4049673"/>
              </a:tblGrid>
              <a:tr h="4495800"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March 9, 2016</a:t>
                      </a:r>
                      <a:endParaRPr lang="en-US" sz="20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39725" indent="0"/>
                      <a:r>
                        <a:rPr lang="en-US" sz="20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received copies of the Public Hearing presentations</a:t>
                      </a:r>
                      <a:r>
                        <a:rPr lang="en-US" sz="20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from INAC and ECCC.</a:t>
                      </a:r>
                    </a:p>
                    <a:p>
                      <a:pPr marL="273050" indent="0"/>
                      <a:endParaRPr lang="en-US" sz="2000" b="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March 10, 2016</a:t>
                      </a:r>
                    </a:p>
                    <a:p>
                      <a:pPr marL="341313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NWB distributed PH agenda.</a:t>
                      </a:r>
                      <a:endParaRPr lang="en-US" sz="2000" b="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]m5p </a:t>
                      </a: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9, </a:t>
                      </a: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2016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0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W/q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xpq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wko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]mk5 xW6hwi6j5 ne6tb4nq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]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b2fNz wkoEpgc5f5 x7ml x?toEp4f5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vNbu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b="0" kern="1200" baseline="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0"/>
                      <a:endParaRPr lang="en-US" sz="1800" b="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4163" indent="-284163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]m5p </a:t>
                      </a:r>
                      <a:r>
                        <a:rPr lang="en-US" sz="18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10, </a:t>
                      </a:r>
                      <a:r>
                        <a:rPr lang="en-US" sz="18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2016</a:t>
                      </a:r>
                    </a:p>
                    <a:p>
                      <a:pPr marL="284163" indent="0">
                        <a:buFont typeface="Wingdings" panose="05000000000000000000" pitchFamily="2" charset="2"/>
                        <a:buNone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wmoEp5 N4yst/q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wko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]mi4 xW5hwi6j5 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vtm5Jt4n5.</a:t>
                      </a:r>
                      <a:endParaRPr lang="en-US" sz="1800" b="0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17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44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1764" y="378278"/>
            <a:ext cx="7706436" cy="1144732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marL="1201738" lvl="0">
              <a:spcBef>
                <a:spcPts val="0"/>
              </a:spcBef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4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 Procedural History-</a:t>
            </a:r>
            <a:br>
              <a:rPr lang="en-US" sz="34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4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Pre-Licensing Requirements </a:t>
            </a: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/>
            </a:r>
            <a:br>
              <a:rPr lang="en-US" sz="31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endParaRPr lang="en-US" sz="2700" b="1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18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83275"/>
              </p:ext>
            </p:extLst>
          </p:nvPr>
        </p:nvGraphicFramePr>
        <p:xfrm>
          <a:off x="457200" y="1828800"/>
          <a:ext cx="8534400" cy="42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5669"/>
                <a:gridCol w="3988731"/>
              </a:tblGrid>
              <a:tr h="423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2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December 11, 2013</a:t>
                      </a:r>
                      <a:endParaRPr kumimoji="0" lang="en-US" sz="2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397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Nunavut Planning Commission (NPC) determined that the Project conforms to the Keewatin Regional Land Use Plan.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May 27</a:t>
                      </a:r>
                      <a:r>
                        <a:rPr lang="en-CA" sz="22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, 2015</a:t>
                      </a:r>
                      <a:r>
                        <a:rPr lang="en-CA" sz="22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indent="0" algn="l"/>
                      <a:r>
                        <a:rPr kumimoji="0" lang="en-CA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Nunavut Impact Review Board (NIRB) exempted the Application from screening.  The NIRB screening decision of June 26, 2014  applies.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tyWE</a:t>
                      </a: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11, </a:t>
                      </a:r>
                      <a:r>
                        <a:rPr kumimoji="0" lang="en-CA" sz="18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2011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kNK5 X3Nw]p5 vun5 GX6Nwp4f5H NlNw6bz WoExaJ6 mo4n6iz bmfkz r?9o6j5 kN xg6izk5 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X6NAtk5.</a:t>
                      </a: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</a:t>
                      </a: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27</a:t>
                      </a:r>
                      <a:r>
                        <a:rPr lang="en-CA" sz="1800" b="1" i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, 2015</a:t>
                      </a:r>
                      <a:r>
                        <a:rPr lang="en-CA" sz="1800" b="1" i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indent="0" algn="l"/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kNK5 x?toEp5 vtmp5 Gx?toEp4f5H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xgExcqtbz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]b7N g4yCs5 NlNw6gZsizk5. ]b2fx5 x?toEp4f5 NlNw6gwi6j5 </a:t>
                      </a:r>
                      <a:r>
                        <a:rPr kumimoji="0" lang="en-CA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whmosDtz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]Ji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26, 2014  </a:t>
                      </a:r>
                      <a:r>
                        <a:rPr kumimoji="0" lang="en-CA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xg3g6.</a:t>
                      </a: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06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GN-CGS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 and Interveners Participation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x[iff5 x7ml W5Jt]o5 Wcbsiq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34097"/>
              </p:ext>
            </p:extLst>
          </p:nvPr>
        </p:nvGraphicFramePr>
        <p:xfrm>
          <a:off x="609600" y="1828800"/>
          <a:ext cx="8153400" cy="4328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32815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The Applicant, INAC and ECCC  have all contributed to the review process for the Application.</a:t>
                      </a:r>
                      <a:endParaRPr lang="en-US" sz="2200" b="0" i="0" u="non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2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2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US" sz="2200" b="0" i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The NWB</a:t>
                      </a:r>
                      <a:r>
                        <a:rPr lang="en-US" sz="22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recognizes and  appreciates the participation of the various parties and asks that they continue to do so for the remaining stages of the process.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</a:t>
                      </a:r>
                      <a:r>
                        <a:rPr lang="en-US" sz="2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b2fx5 g4yC3g6, wkoEpgc5f5, x7ml x?toEp5 </a:t>
                      </a:r>
                      <a:r>
                        <a:rPr lang="en-US" sz="2000" b="0" i="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vNbu</a:t>
                      </a:r>
                      <a:r>
                        <a:rPr lang="en-US" sz="2000" b="0" i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bm6u4 giyJ5 ]b2fx5 NlNw6g3iqk5 WoE5J]y5 ]b2hjz g4yCstj5.</a:t>
                      </a:r>
                      <a:endParaRPr lang="en-US" sz="2000" b="0" i="0" u="none" kern="1200" baseline="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US" sz="2000" b="0" i="0" u="none" kern="1200" baseline="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0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i="0" u="none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]b2fx5 wmoEp5 </a:t>
                      </a:r>
                      <a:r>
                        <a:rPr lang="en-US" sz="2000" b="0" i="0" u="none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wobE</a:t>
                      </a:r>
                      <a:r>
                        <a:rPr lang="en-US" sz="2000" b="0" i="0" u="none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/q x7ml d/Q/q </a:t>
                      </a:r>
                      <a:r>
                        <a:rPr lang="en-US" sz="2000" b="0" i="0" u="none" kern="1200" dirty="0" err="1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Wcbsiq</a:t>
                      </a:r>
                      <a:r>
                        <a:rPr lang="en-US" sz="2000" b="0" i="0" u="none" kern="1200" dirty="0" smtClean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anose="02020603050405020304" pitchFamily="18" charset="0"/>
                        </a:rPr>
                        <a:t> bmfx5 x9Me5 WcbsJ5 x7ml xWE2lQ5 vJyqNd2lQ5 h8i6bwolt4 xgZ4nk5 ]b2fkz WoE5Jy6k5.</a:t>
                      </a:r>
                      <a:endParaRPr lang="en-US" sz="2000" b="0" i="0" u="none" kern="1200" baseline="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200" b="0" kern="12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19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12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378277"/>
            <a:ext cx="64008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List of Topics</a:t>
            </a:r>
            <a:b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scsy4nsix3g5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791918"/>
              </p:ext>
            </p:extLst>
          </p:nvPr>
        </p:nvGraphicFramePr>
        <p:xfrm>
          <a:off x="609600" y="1676400"/>
          <a:ext cx="81534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343400"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NWB Background Info.</a:t>
                      </a:r>
                    </a:p>
                    <a:p>
                      <a:pPr marL="342900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Authorizations NWB May Issue</a:t>
                      </a:r>
                    </a:p>
                    <a:p>
                      <a:pPr marL="342900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NWB Type “A” Licensing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Process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Scope of the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Application</a:t>
                      </a:r>
                    </a:p>
                    <a:p>
                      <a:pPr marL="342900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Application Procedural History</a:t>
                      </a:r>
                    </a:p>
                    <a:p>
                      <a:pPr marL="342900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Applicant &amp; Interveners Participation </a:t>
                      </a:r>
                    </a:p>
                    <a:p>
                      <a:pPr marL="342900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Public Participation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Next Steps for the Type “A” </a:t>
                      </a:r>
                      <a:r>
                        <a:rPr lang="en-US" sz="20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Licence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Application Processing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NWB Staff Contact Information</a:t>
                      </a:r>
                    </a:p>
                    <a:p>
                      <a:pPr marL="342900" indent="-342900" algn="l"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Questions and Comments</a:t>
                      </a:r>
                    </a:p>
                    <a:p>
                      <a:endParaRPr lang="en-CA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kNK3u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wmoEpf5 ckwgymiz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wmoEpfk5 xq3bsgwNEx]o5</a:t>
                      </a:r>
                      <a:r>
                        <a:rPr lang="en-US" sz="1800" b="0" dirty="0" smtClean="0">
                          <a:solidFill>
                            <a:srgbClr val="315E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wmoEpf5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W/Exri3n6 WJNstoEiq5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euD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siz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mNsJ6 g4yCs5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g4yCs]t5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ckwosbscb3ymm]zb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x[iff5 x7ml W5Jt]o5 wMsiq5</a:t>
                      </a:r>
                      <a:r>
                        <a:rPr lang="en-US" sz="1800" b="0" dirty="0" smtClean="0">
                          <a:solidFill>
                            <a:srgbClr val="315EDB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wkgwNw5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wMsiq5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ProSyl" pitchFamily="34" charset="0"/>
                          <a:cs typeface="Times New Roman" pitchFamily="18" charset="0"/>
                        </a:rPr>
                        <a:t>rao3u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ProSyl" pitchFamily="34" charset="0"/>
                          <a:cs typeface="Times New Roman" pitchFamily="18" charset="0"/>
                        </a:rPr>
                        <a:t> WoExE/s/Ex]o5 uri3n3u4 wm3j5 xgDmi3j5 g4yCs5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wmoEpf5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vtmpqb wcNw/3tqb s]cMstq5 gCDtq9l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xWd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]t5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scsy4nw9l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89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Public Participation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wko]m5 </a:t>
            </a:r>
            <a:r>
              <a:rPr lang="en-US" sz="32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Wcbsiq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012549"/>
              </p:ext>
            </p:extLst>
          </p:nvPr>
        </p:nvGraphicFramePr>
        <p:xfrm>
          <a:off x="609600" y="1844040"/>
          <a:ext cx="8229600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3497"/>
                <a:gridCol w="3936103"/>
              </a:tblGrid>
              <a:tr h="3947160">
                <a:tc>
                  <a:txBody>
                    <a:bodyPr/>
                    <a:lstStyle/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CA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Community members are encouraged to provide feedback that they may have related to the Application.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CA" sz="22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Interested persons can also contact Ida Porter to provide written comments or to review documents filed with the Board.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CA" sz="2000" b="0" baseline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kNosJi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wMsJ5 </a:t>
                      </a:r>
                      <a:r>
                        <a:rPr lang="en-CA" sz="2000" b="0" baseline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WNhxd</a:t>
                      </a:r>
                      <a:r>
                        <a:rPr lang="en-CA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/sJ5 rs5bDti4 gCzJi4 ]b2hjz g4yCstj5.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CA" sz="20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CA" sz="20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4163" indent="-284163" algn="l">
                        <a:buFont typeface="Wingdings" pitchFamily="2" charset="2"/>
                        <a:buChar char="Ø"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gnsmcbsJmJ5 wkw5 gC6=QJ1N6u/z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xwb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Sxb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Wbc6t5ti6j5 ttC6ymJi4 scsy6i4 </a:t>
                      </a:r>
                      <a:r>
                        <a:rPr lang="en-US" sz="2000" b="0" baseline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giiq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]b2fkz vtmpk5.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1900" b="0" baseline="0" dirty="0" smtClean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20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47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6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/>
            </a:r>
            <a:br>
              <a:rPr lang="en-US" sz="26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Next </a:t>
            </a:r>
            <a:r>
              <a:rPr lang="en-US" sz="31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Steps for the Type “A” </a:t>
            </a:r>
            <a:r>
              <a:rPr lang="en-US" sz="31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Application</a:t>
            </a:r>
            <a: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514156"/>
              </p:ext>
            </p:extLst>
          </p:nvPr>
        </p:nvGraphicFramePr>
        <p:xfrm>
          <a:off x="609600" y="1813560"/>
          <a:ext cx="8153400" cy="4267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267201">
                <a:tc>
                  <a:txBody>
                    <a:bodyPr/>
                    <a:lstStyle/>
                    <a:p>
                      <a:pPr marL="284163" lvl="0" indent="-284163" algn="l">
                        <a:buFont typeface="Wingdings" pitchFamily="2" charset="2"/>
                        <a:buChar char="Ø"/>
                        <a:tabLst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The Public Hearing of this week is chaired by the Board Panel and led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by the Board's Chair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lvl="0" indent="0" algn="l">
                        <a:buFont typeface="Wingdings" pitchFamily="2" charset="2"/>
                        <a:buNone/>
                        <a:tabLst/>
                      </a:pPr>
                      <a:endParaRPr lang="en-US" sz="2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4163" lvl="0" indent="-284163" algn="l">
                        <a:buFont typeface="Wingdings" pitchFamily="2" charset="2"/>
                        <a:buChar char="Ø"/>
                      </a:pPr>
                      <a:r>
                        <a:rPr lang="en-US" sz="2200" b="0" i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The Panel is here to </a:t>
                      </a:r>
                      <a:r>
                        <a:rPr lang="en-US" sz="2200" b="0" i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consider the evidence provided during the hearing before issuing a decision in</a:t>
                      </a:r>
                      <a:r>
                        <a:rPr lang="en-US" sz="2200" b="0" i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about 30-45 days.</a:t>
                      </a: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endParaRPr lang="en-US" sz="2200" b="0" i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284163" lvl="0" indent="-284163" algn="l">
                        <a:buFont typeface="Wingdings" pitchFamily="2" charset="2"/>
                        <a:buChar char="Ø"/>
                      </a:pPr>
                      <a:r>
                        <a:rPr lang="en-US" sz="2200" b="0" i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The NWB will inform the public of the Board's decision  once rendered.</a:t>
                      </a:r>
                      <a:endParaRPr lang="en-US" sz="1800" b="0" u="non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]b7N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wko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]mi4 xW6hwi6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mgmi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WNhxDy6u w4y?sbocD]m6 ]b2fx5 vtmp5 x=4ymizk5 x7ml yKo6bsJ6 vtmp5 w4y?sbozi5.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>
                        <a:buFont typeface="Wingdings" pitchFamily="2" charset="2"/>
                        <a:buNone/>
                      </a:pPr>
                      <a:endParaRPr lang="en-US" sz="1800" b="0" baseline="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]b2fx5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vtmp5 x=4ymizk5 ]mi5g5 whmosdtzk5 bmfx5 ne6tbsJ5 xg6t5lA ]b7N wko]m6ysD5 giyixn6lt4 whmosdtu4 u4]ni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30-45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s2li</a:t>
                      </a: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endParaRPr lang="en-US" sz="1800" b="0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1800" b="0" i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]b2fx5 wmoEp5 gn6y5g]m6bq wko]m5 ]b2fx5 vtmp5 whmosDtzi4 </a:t>
                      </a:r>
                      <a:r>
                        <a:rPr lang="en-US" sz="1800" b="0" i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NlNDw6X5.</a:t>
                      </a:r>
                      <a:endParaRPr lang="en-US" sz="1800" b="0" u="none" kern="1200" dirty="0" smtClean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21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03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26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NWB Staff Contact Information</a:t>
            </a:r>
            <a:r>
              <a:rPr lang="en-US" sz="2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600" b="1" dirty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wmoEp4f5 wcNw/6t5 gC6=q gnZ4n5</a:t>
            </a: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22</a:t>
            </a:fld>
            <a:endParaRPr lang="en-US" dirty="0"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129803"/>
              </p:ext>
            </p:extLst>
          </p:nvPr>
        </p:nvGraphicFramePr>
        <p:xfrm>
          <a:off x="533400" y="1757680"/>
          <a:ext cx="8458200" cy="449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504"/>
                <a:gridCol w="4240696"/>
              </a:tblGrid>
              <a:tr h="4490720"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Stephanie Autut, Executive Director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  <a:hlinkClick r:id="rId4"/>
                        </a:rPr>
                        <a:t>stephanie.autut@nwb-oen.ca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endParaRPr lang="en-US" sz="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David Hohnstein, Director of Technical Services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  <a:hlinkClick r:id="rId5"/>
                        </a:rPr>
                        <a:t>david.hohnstein@nwb-oen.ca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endParaRPr lang="en-US" sz="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Ben Kogvik, Board Secretary and Interpreter</a:t>
                      </a:r>
                    </a:p>
                    <a:p>
                      <a:pPr marL="273050" lvl="1" indent="82550">
                        <a:spcBef>
                          <a:spcPts val="0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  <a:hlinkClick r:id="rId6"/>
                        </a:rPr>
                        <a:t>ben.kogvik@nwb-oen.ca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273050" lvl="1" indent="82550">
                        <a:spcBef>
                          <a:spcPts val="0"/>
                        </a:spcBef>
                      </a:pPr>
                      <a:endParaRPr lang="en-US" sz="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Karen Kharatyan, Senior Technical Advisor / Acting Licensing Manager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  <a:hlinkClick r:id="rId7"/>
                        </a:rPr>
                        <a:t>karen.kharatyan@nwb-oen.ca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Ida Porter, Licensing Administrator </a:t>
                      </a:r>
                    </a:p>
                    <a:p>
                      <a:pPr marL="273050" indent="82550">
                        <a:spcBef>
                          <a:spcPts val="0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  <a:hlinkClick r:id="rId8"/>
                        </a:rPr>
                        <a:t>Ida.porter@nwb-oen.ca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yt?i xsg5, xzJcaJ6 gyjx6t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stephanie.autut@nwb-oen.ca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endParaRPr lang="en-US" sz="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bw=5 Bx8ybw8, grjx6t Wdyodtk5 rZ6t5</a:t>
                      </a:r>
                    </a:p>
                    <a:p>
                      <a:pPr marL="0" indent="0" algn="l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david.hohnstein@nwb-oen.ca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endParaRPr lang="en-US" sz="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Wx8 d[=4, vtmpk5 ttC6tME4 x7ml g]np</a:t>
                      </a:r>
                    </a:p>
                    <a:p>
                      <a:pPr marL="273050" lvl="1" indent="82550">
                        <a:spcBef>
                          <a:spcPts val="0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ben.kogvik@nwb-oen.ca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73050" lvl="1" indent="82550">
                        <a:spcBef>
                          <a:spcPts val="0"/>
                        </a:spcBef>
                      </a:pPr>
                      <a:endParaRPr lang="en-US" sz="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vE8 v]Ctx8, Wdyodtk5 scspp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karen.kharatyan@nwb-oen.ca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xwb Sxb, Mwnodtk5 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xsM5tp</a:t>
                      </a:r>
                      <a:r>
                        <a:rPr lang="pt-BR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73050" indent="82550">
                        <a:spcBef>
                          <a:spcPts val="0"/>
                        </a:spcBef>
                      </a:pP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8"/>
                        </a:rPr>
                        <a:t>Ida.porter@nwb-oen.ca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0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3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NWB  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Office Contact </a:t>
            </a:r>
            <a:r>
              <a:rPr lang="en-US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br>
              <a:rPr lang="en-US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wmoEp5 x9M4=z gCDt5 gnZ4n5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830531"/>
              </p:ext>
            </p:extLst>
          </p:nvPr>
        </p:nvGraphicFramePr>
        <p:xfrm>
          <a:off x="533400" y="1813561"/>
          <a:ext cx="8153400" cy="4495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495801"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Nunavut Water Board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15 Stone Maker Street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P. O. Box 119 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Gjoa Haven, Nunavut  X0B 1J0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Phone: (867) 360 -6338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Fax: (867) 360-6369</a:t>
                      </a:r>
                    </a:p>
                    <a:p>
                      <a:pPr algn="ctr"/>
                      <a:endParaRPr lang="en-CA" sz="2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800" b="0" u="non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kNK5 wmoEp5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vtmp5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15 Stone Maker Street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ttCc6=z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119 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s6h6]g5,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kNK5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X0B 1J0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y?/s]b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(867) 360 -6338</a:t>
                      </a:r>
                    </a:p>
                    <a:p>
                      <a:pPr algn="ctr">
                        <a:spcBef>
                          <a:spcPts val="375"/>
                        </a:spcBef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hvJ4f5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(867) 360-6369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23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 txBox="1">
            <a:spLocks/>
          </p:cNvSpPr>
          <p:nvPr/>
        </p:nvSpPr>
        <p:spPr>
          <a:xfrm>
            <a:off x="2286000" y="6416675"/>
            <a:ext cx="464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cs typeface="Times New Roman" panose="02020603050405020304" pitchFamily="18" charset="0"/>
              </a:rPr>
              <a:t>Water Licence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34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Questions and Comments</a:t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xWdt4nw5 </a:t>
            </a:r>
            <a:r>
              <a:rPr lang="en-US" sz="3200" b="1" dirty="0" smtClean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scsy4nw9l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159489"/>
              </p:ext>
            </p:extLst>
          </p:nvPr>
        </p:nvGraphicFramePr>
        <p:xfrm>
          <a:off x="533400" y="1828799"/>
          <a:ext cx="81534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328160">
                <a:tc>
                  <a:txBody>
                    <a:bodyPr/>
                    <a:lstStyle/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Questions and/or Comments?</a:t>
                      </a: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Thank You!</a:t>
                      </a:r>
                    </a:p>
                    <a:p>
                      <a:pPr algn="ctr"/>
                      <a:endParaRPr lang="en-CA" sz="24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2400" b="0" u="none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xWd[t5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xmlFs?l]i5 scsy4nw5V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0" dirty="0" smtClean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m5N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cs typeface="Times New Roman" pitchFamily="18" charset="0"/>
                        </a:rPr>
                        <a:t>!</a:t>
                      </a:r>
                      <a:endParaRPr lang="en-CA" sz="2400" b="0" kern="1200" dirty="0" smtClean="0">
                        <a:solidFill>
                          <a:srgbClr val="315EDB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CA" sz="2400" b="0" kern="1200" dirty="0" smtClean="0">
                        <a:solidFill>
                          <a:srgbClr val="315EDB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400" b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24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87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NWB Background Info.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wmoEp5 si2vsyz gnZ4n5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079107"/>
              </p:ext>
            </p:extLst>
          </p:nvPr>
        </p:nvGraphicFramePr>
        <p:xfrm>
          <a:off x="685800" y="1828799"/>
          <a:ext cx="8153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1910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Institution of Public Government (IPG) established under Article 13 of the </a:t>
                      </a:r>
                      <a:r>
                        <a:rPr lang="en-US" sz="2200" b="0" i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Nunavut Land Claims Agreement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(NLCA)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None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Responsibilities and powers over the regulation, use, and management of freshwater in the Nunavut Settlement Area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Nebsiz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rao]m3i4 Wpy3g5 Z?msJ5 nebsMsymJ5 moLA ttCymiz !#ug6 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kNK3u kNb3i3j5 xqctQAtu5 </a:t>
                      </a:r>
                      <a:r>
                        <a:rPr lang="en-US" sz="2000" b="0" i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GkNK]bDt5H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000" b="0" dirty="0" smtClean="0">
                        <a:solidFill>
                          <a:srgbClr val="315EDB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000" b="0" dirty="0" smtClean="0">
                        <a:solidFill>
                          <a:srgbClr val="315EDB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W/4nq5 xml WJN3iq5 moZsJ5 W9lQ5, xg3bsiqk5 xml xsMyi3j5 bEsaqg3u wmw5 kNK3b3ij5 xqctQAtqi3g5 kNw5</a:t>
                      </a:r>
                      <a:endParaRPr lang="en-CA" sz="2000" b="0" dirty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3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71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NWB Background Info. Cont</a:t>
            </a:r>
            <a:r>
              <a:rPr lang="en-US" sz="29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.</a:t>
            </a:r>
            <a:br>
              <a:rPr lang="en-US" sz="29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29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kNK3u wmoEpf5 ckwgymiz. </a:t>
            </a:r>
            <a:r>
              <a:rPr lang="en-US" sz="2900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vJyJ6</a:t>
            </a:r>
            <a:endParaRPr lang="en-US" sz="29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030836"/>
              </p:ext>
            </p:extLst>
          </p:nvPr>
        </p:nvGraphicFramePr>
        <p:xfrm>
          <a:off x="685800" y="1828799"/>
          <a:ext cx="8153400" cy="4191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1910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Objects of the NWB are to provide for the conservation and utilization of waters in Nunavut, except in a national park, in a manner that will provide the optimum benefit from those waters for Nunavut’s residents in particular and Canadians in general.</a:t>
                      </a:r>
                      <a:endParaRPr lang="en-US" sz="22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algn="l"/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gCZE/z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kNK3u wmoEpf5 W=c3tydlQ5 xsMbsyx3dlA xml xg3bsiq5 wmw5 kNK3u, wMsqgglt4 uawy3=u5g5, wvJtcyx3dlA bmfNz5 wm3i5 kNK3usk5 Wlx3g3u xml vNbus5 rfgwNw5.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CA" sz="2400" b="0" dirty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4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95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Authorizations NWB May Issue</a:t>
            </a:r>
            <a:br>
              <a:rPr lang="en-US" sz="36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36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wmoEpfk5 xq3bsgwNEx]o5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66879"/>
              </p:ext>
            </p:extLst>
          </p:nvPr>
        </p:nvGraphicFramePr>
        <p:xfrm>
          <a:off x="685800" y="1828799"/>
          <a:ext cx="8153400" cy="388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38862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Based on its mandate, the NWB may issue any of the following authorizations for undertakings in Nunavut that  involve the use of water and/or deposit of waste: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 smtClean="0">
                          <a:solidFill>
                            <a:srgbClr val="FF000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6858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Approval without a  Licence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gz=QlA W/4nz5, wmoEpf5 WJNstu4 giygwNExc3S5 sm xb]igk5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xg3bsJtn3k5 wm3j5 xmlFs?l]i5 xg3ifi4 wm3i4 WoExq5 vJydlQ5 kNK3u: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xq3bsJN3g5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WJNst]b3tbsqlt4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457200" lvl="1" indent="0" algn="l">
                        <a:buFont typeface="Courier New" panose="02070309020205020404" pitchFamily="49" charset="0"/>
                        <a:buNone/>
                      </a:pPr>
                      <a:endParaRPr lang="en-US" sz="2200" b="0" dirty="0" smtClean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CA" sz="2400" b="0" dirty="0">
                        <a:solidFill>
                          <a:srgbClr val="315EDB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5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21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78277"/>
            <a:ext cx="6629400" cy="1144733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Authorizations NWB May Issue Cont</a:t>
            </a:r>
            <a:r>
              <a:rPr lang="en-US" sz="29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  <a:t>.</a:t>
            </a:r>
            <a:br>
              <a:rPr lang="en-US" sz="2900" b="1" dirty="0">
                <a:solidFill>
                  <a:schemeClr val="bg1"/>
                </a:solidFill>
                <a:latin typeface="+mn-lt"/>
                <a:cs typeface="Times New Roman" pitchFamily="18" charset="0"/>
              </a:rPr>
            </a:br>
            <a:r>
              <a:rPr lang="en-US" sz="2800" b="1" dirty="0">
                <a:solidFill>
                  <a:schemeClr val="bg1"/>
                </a:solidFill>
                <a:latin typeface="ProSyl" pitchFamily="34" charset="0"/>
                <a:cs typeface="Times New Roman" pitchFamily="18" charset="0"/>
              </a:rPr>
              <a:t>wmoEpfk5 xq3bsgwNEx]o5 vJyJ6</a:t>
            </a:r>
            <a:endParaRPr lang="en-US" sz="29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276938"/>
              </p:ext>
            </p:extLst>
          </p:nvPr>
        </p:nvGraphicFramePr>
        <p:xfrm>
          <a:off x="457200" y="1828799"/>
          <a:ext cx="81534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/>
                <a:gridCol w="4087877"/>
              </a:tblGrid>
              <a:tr h="4267201"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858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Type “B” Water Licence</a:t>
                      </a:r>
                    </a:p>
                    <a:p>
                      <a:pPr marL="685800" lvl="1" indent="-342900" algn="l">
                        <a:buFont typeface="Courier New" panose="02070309020205020404" pitchFamily="49" charset="0"/>
                        <a:buNone/>
                      </a:pPr>
                      <a:endParaRPr lang="en-US" sz="220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6858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Type  “A”  Water Licence</a:t>
                      </a:r>
                    </a:p>
                    <a:p>
                      <a:pPr marL="800100" lvl="1" indent="-342900" algn="l">
                        <a:buFont typeface="Wingdings" pitchFamily="2" charset="2"/>
                        <a:buChar char="Ø"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This week’s Public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Hearing 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is for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a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Type “A” municipal water </a:t>
                      </a:r>
                      <a:r>
                        <a:rPr lang="en-US" sz="2200" b="0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licence</a:t>
                      </a: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renewal application (Application) filed by Government of Nunavut, Community and Government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Services (GN-CGS) for the Hamlet of Rankin Inlet.</a:t>
                      </a:r>
                      <a:endParaRPr lang="en-CA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22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ckE5]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giz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“B”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wm3j5 WJNst4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ckE5]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giz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“A”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wm3j5 WJNst4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  <a:p>
                      <a:pPr marL="457200" lvl="1" indent="0" algn="l">
                        <a:buFont typeface="Wingdings" pitchFamily="2" charset="2"/>
                        <a:buNone/>
                      </a:pPr>
                      <a:endParaRPr lang="en-US" sz="1800" b="0" dirty="0" smtClean="0">
                        <a:solidFill>
                          <a:srgbClr val="315EDB"/>
                        </a:solidFill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bmgmi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WNhxDysJ3u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wko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]m6ysDt5 ]b2hjz ckE5]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giz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“A”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kNo4k5 wm6j5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Mwnz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 k]baDtj5 g4yCs5 Gg4yCs5H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gi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ProSyl" pitchFamily="34" charset="0"/>
                          <a:cs typeface="Times New Roman" pitchFamily="18" charset="0"/>
                        </a:rPr>
                        <a:t>/z v?mf5 kNK5, 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kNo1i Z?mf5il Wp5yC6t4f5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(GN-CGS) </a:t>
                      </a:r>
                      <a:r>
                        <a:rPr lang="en-CA" sz="1800" b="0" dirty="0" smtClean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anose="02020603050405020304" pitchFamily="18" charset="0"/>
                        </a:rPr>
                        <a:t> ]b2hjz B]x7Mz vq6Oi5.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ProSyl" pitchFamily="34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itchFamily="18" charset="0"/>
              </a:rPr>
              <a:pPr/>
              <a:t>6</a:t>
            </a:fld>
            <a:endParaRPr lang="en-US" dirty="0">
              <a:cs typeface="Times New Roman" pitchFamily="18" charset="0"/>
            </a:endParaRPr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71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78277"/>
            <a:ext cx="6248400" cy="1144733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smtClean="0">
                <a:solidFill>
                  <a:schemeClr val="bg1"/>
                </a:solidFill>
                <a:latin typeface="+mn-lt"/>
                <a:cs typeface="Times New Roman" pitchFamily="18" charset="0"/>
              </a:rPr>
              <a:t>NWB Type “A” Licensing Process</a:t>
            </a:r>
            <a: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wmoEp5 ckE5]</a:t>
            </a:r>
            <a:r>
              <a:rPr lang="en-US" sz="2900" b="1" dirty="0" err="1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giz</a:t>
            </a:r>
            <a:r>
              <a:rPr lang="en-US" sz="2900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900" b="1" dirty="0">
                <a:solidFill>
                  <a:schemeClr val="bg1"/>
                </a:solidFill>
                <a:cs typeface="Times New Roman" pitchFamily="18" charset="0"/>
              </a:rPr>
              <a:t>“A” </a:t>
            </a:r>
            <a:r>
              <a:rPr lang="en-US" sz="2900" b="1" dirty="0" smtClean="0">
                <a:solidFill>
                  <a:schemeClr val="bg1"/>
                </a:solidFill>
                <a:latin typeface="ProSyl" panose="020B0500000000000000" pitchFamily="34" charset="0"/>
                <a:cs typeface="Times New Roman" pitchFamily="18" charset="0"/>
              </a:rPr>
              <a:t>WJ1NsypEi6</a:t>
            </a:r>
            <a:endParaRPr lang="en-US" sz="2900" b="1" dirty="0">
              <a:solidFill>
                <a:schemeClr val="bg1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278"/>
            <a:ext cx="1457323" cy="114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20390" y="1752600"/>
            <a:ext cx="7485409" cy="1066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 smtClean="0">
                <a:cs typeface="Times New Roman" pitchFamily="18" charset="0"/>
              </a:rPr>
              <a:t>NWB </a:t>
            </a:r>
            <a:r>
              <a:rPr lang="en-CA" sz="1600" dirty="0">
                <a:cs typeface="Times New Roman" pitchFamily="18" charset="0"/>
              </a:rPr>
              <a:t>receives application and confirms classification of undertaking and type of </a:t>
            </a:r>
            <a:r>
              <a:rPr lang="en-CA" sz="1600" dirty="0" smtClean="0">
                <a:cs typeface="Times New Roman" pitchFamily="18" charset="0"/>
              </a:rPr>
              <a:t>water licence as Type “A”</a:t>
            </a:r>
          </a:p>
          <a:p>
            <a:pPr algn="ctr"/>
            <a:r>
              <a:rPr lang="en-CA" sz="1600" dirty="0">
                <a:latin typeface="ProSyl" pitchFamily="34" charset="0"/>
                <a:cs typeface="Times New Roman" pitchFamily="18" charset="0"/>
              </a:rPr>
              <a:t>kNK3u wmoEpf5 vtmpq5 Wtbs1mb g4yCstu4 NlNwyJ5 Noxi4 moix3m]zb xml ckwg4n/3u WJNstu4 ckE5]giz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“A” </a:t>
            </a:r>
            <a:r>
              <a:rPr lang="en-CA" sz="1600" dirty="0">
                <a:latin typeface="ProSyl" pitchFamily="34" charset="0"/>
                <a:cs typeface="Times New Roman" pitchFamily="18" charset="0"/>
              </a:rPr>
              <a:t>WJNs5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>
            <a:off x="5867400" y="2860467"/>
            <a:ext cx="0" cy="38100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67199" y="3313385"/>
            <a:ext cx="4048109" cy="9144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conducts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concordance review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wmoEpf5 cspn3lt4 Noxkz/Excm]zb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20391" y="3183034"/>
            <a:ext cx="2687960" cy="1425752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Applicant provides additional </a:t>
            </a:r>
            <a:r>
              <a:rPr lang="en-US" sz="1600" dirty="0" smtClean="0">
                <a:cs typeface="Times New Roman" pitchFamily="18" charset="0"/>
              </a:rPr>
              <a:t>information if required 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g4yCtsJ6 gnDtvi3i giyli bwmwosExc3X5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267200" y="4639464"/>
            <a:ext cx="4048109" cy="1191695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issues notice of application (30 </a:t>
            </a:r>
            <a:r>
              <a:rPr lang="en-US" sz="1600" dirty="0" smtClean="0">
                <a:cs typeface="Times New Roman" pitchFamily="18" charset="0"/>
              </a:rPr>
              <a:t>days minimum)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wmoEpf5 giyJ5 gnDtu4 g4yCst4 W9lA Gs9lw5 skq]M5 #)sJ5 wlxiH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630306" y="4038600"/>
            <a:ext cx="47028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867400" y="4258463"/>
            <a:ext cx="0" cy="38100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5867400" y="5879812"/>
            <a:ext cx="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>
            <a:off x="3606552" y="3581400"/>
            <a:ext cx="517789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222600" y="5879812"/>
            <a:ext cx="206934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slide</a:t>
            </a:r>
          </a:p>
          <a:p>
            <a:r>
              <a:rPr lang="en-US" sz="1600" b="1" dirty="0">
                <a:solidFill>
                  <a:srgbClr val="FF0000"/>
                </a:solidFill>
                <a:latin typeface="ProSyl" pitchFamily="34" charset="0"/>
                <a:cs typeface="Times New Roman" pitchFamily="18" charset="0"/>
              </a:rPr>
              <a:t>rao6 eu]D5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7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69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752600" y="2086497"/>
            <a:ext cx="3138526" cy="84815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>
                <a:cs typeface="Times New Roman" pitchFamily="18" charset="0"/>
              </a:rPr>
              <a:t>NWB holds </a:t>
            </a:r>
            <a:r>
              <a:rPr lang="en-CA" sz="1600" dirty="0" smtClean="0">
                <a:cs typeface="Times New Roman" pitchFamily="18" charset="0"/>
              </a:rPr>
              <a:t>TM </a:t>
            </a:r>
            <a:r>
              <a:rPr lang="en-CA" sz="1600" dirty="0">
                <a:cs typeface="Times New Roman" pitchFamily="18" charset="0"/>
              </a:rPr>
              <a:t>and </a:t>
            </a:r>
            <a:r>
              <a:rPr lang="en-CA" sz="1600" dirty="0" smtClean="0">
                <a:cs typeface="Times New Roman" pitchFamily="18" charset="0"/>
              </a:rPr>
              <a:t>PHC</a:t>
            </a:r>
          </a:p>
          <a:p>
            <a:pPr algn="ctr"/>
            <a:r>
              <a:rPr lang="en-CA" sz="1600" dirty="0">
                <a:latin typeface="ProSyl" pitchFamily="34" charset="0"/>
                <a:cs typeface="Times New Roman" pitchFamily="18" charset="0"/>
              </a:rPr>
              <a:t>wmoEpf5 r4oyix3g5 vtzlt4 xml NM1is2 yKixi vtzJ5</a:t>
            </a:r>
            <a:endParaRPr lang="en-US" sz="1600" dirty="0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752600" y="4800600"/>
            <a:ext cx="4043548" cy="1208715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>
                <a:cs typeface="Times New Roman" pitchFamily="18" charset="0"/>
              </a:rPr>
              <a:t>NWB issues notice of </a:t>
            </a:r>
            <a:r>
              <a:rPr lang="en-CA" sz="1600" dirty="0" smtClean="0">
                <a:cs typeface="Times New Roman" pitchFamily="18" charset="0"/>
              </a:rPr>
              <a:t>Public Hearing (60 day minimum)</a:t>
            </a:r>
            <a:endParaRPr lang="en-CA" sz="1600" dirty="0">
              <a:cs typeface="Times New Roman" pitchFamily="18" charset="0"/>
            </a:endParaRPr>
          </a:p>
          <a:p>
            <a:pPr algn="ctr"/>
            <a:r>
              <a:rPr lang="en-CA" sz="1600" dirty="0">
                <a:latin typeface="ProSyl" pitchFamily="34" charset="0"/>
                <a:cs typeface="Times New Roman" pitchFamily="18" charset="0"/>
              </a:rPr>
              <a:t>wmoEpf5 giylt4 gnDtu4 rfo]m5 NM4bsix3iqi4 Gs9lw5 ^) sz]bkqg6</a:t>
            </a:r>
            <a:endParaRPr lang="en-C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5536869" y="503517"/>
            <a:ext cx="2946877" cy="1196504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If required, applicant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provides additional information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bwmwbExc3X5, g4yCg6 gnDtvi3i4 giyli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5796148" y="2934656"/>
            <a:ext cx="2890652" cy="173943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600" dirty="0">
                <a:cs typeface="Times New Roman" pitchFamily="18" charset="0"/>
              </a:rPr>
              <a:t>If directed in PHC decision, applicant provides additional </a:t>
            </a:r>
            <a:r>
              <a:rPr lang="en-CA" sz="1600" dirty="0" smtClean="0">
                <a:cs typeface="Times New Roman" pitchFamily="18" charset="0"/>
              </a:rPr>
              <a:t>information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600" dirty="0">
                <a:latin typeface="ProSyl" pitchFamily="34" charset="0"/>
                <a:cs typeface="Times New Roman" pitchFamily="18" charset="0"/>
              </a:rPr>
              <a:t>NM1is2 yKixi vtzi3j5 whmos3gk5 bwmwd/s4Xb, g4yC3t gnDtvi3i4 giyli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5112269" y="3766520"/>
            <a:ext cx="523104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727983" y="3513004"/>
            <a:ext cx="3271890" cy="83462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 smtClean="0">
                <a:latin typeface="+mj-lt"/>
                <a:cs typeface="Times New Roman" pitchFamily="18" charset="0"/>
              </a:rPr>
              <a:t>NWB Issues PHC Decision</a:t>
            </a:r>
          </a:p>
          <a:p>
            <a:pPr algn="ctr"/>
            <a:r>
              <a:rPr lang="en-CA" sz="1600" dirty="0">
                <a:latin typeface="ProSyl" pitchFamily="34" charset="0"/>
                <a:cs typeface="Times New Roman" pitchFamily="18" charset="0"/>
              </a:rPr>
              <a:t>wmoEpf5 NM1is2 yKixi vtzi3ui whmos3lt4</a:t>
            </a:r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3388545" y="6057870"/>
            <a:ext cx="0" cy="34293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>
            <a:off x="4880226" y="1219200"/>
            <a:ext cx="6310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4894538" y="838200"/>
            <a:ext cx="64233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 flipH="1" flipV="1">
            <a:off x="5112269" y="4038600"/>
            <a:ext cx="51238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950144" y="6044625"/>
            <a:ext cx="2250255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cs typeface="Times New Roman" pitchFamily="18" charset="0"/>
              </a:rPr>
              <a:t>Next</a:t>
            </a:r>
            <a:r>
              <a:rPr lang="en-US" sz="1600" b="1" dirty="0">
                <a:cs typeface="Times New Roman" pitchFamily="18" charset="0"/>
              </a:rPr>
              <a:t> </a:t>
            </a:r>
            <a:r>
              <a:rPr lang="en-US" sz="1600" b="1" dirty="0">
                <a:solidFill>
                  <a:srgbClr val="FF0000"/>
                </a:solidFill>
                <a:cs typeface="Times New Roman" pitchFamily="18" charset="0"/>
              </a:rPr>
              <a:t>slide</a:t>
            </a:r>
          </a:p>
          <a:p>
            <a:r>
              <a:rPr lang="en-US" sz="1600" b="1" dirty="0">
                <a:solidFill>
                  <a:srgbClr val="FF0000"/>
                </a:solidFill>
                <a:latin typeface="ProSyl" pitchFamily="34" charset="0"/>
                <a:cs typeface="Times New Roman" pitchFamily="18" charset="0"/>
              </a:rPr>
              <a:t>rao6 eu]D5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1752600" y="395067"/>
            <a:ext cx="3060584" cy="1161988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500" dirty="0">
                <a:cs typeface="Times New Roman" pitchFamily="18" charset="0"/>
              </a:rPr>
              <a:t>Parties submit </a:t>
            </a:r>
            <a:r>
              <a:rPr lang="en-CA" sz="1500" dirty="0" smtClean="0">
                <a:cs typeface="Times New Roman" pitchFamily="18" charset="0"/>
              </a:rPr>
              <a:t>written representations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1600" dirty="0">
                <a:latin typeface="ProSyl" pitchFamily="34" charset="0"/>
                <a:cs typeface="Times New Roman" pitchFamily="18" charset="0"/>
              </a:rPr>
              <a:t>WoE]p5 giylt4 ttCymJi4 si]v4n3i4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 flipH="1">
            <a:off x="3363927" y="2934656"/>
            <a:ext cx="12311" cy="550334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Left Brace 28"/>
          <p:cNvSpPr/>
          <p:nvPr/>
        </p:nvSpPr>
        <p:spPr>
          <a:xfrm>
            <a:off x="1132733" y="1101769"/>
            <a:ext cx="543667" cy="4383189"/>
          </a:xfrm>
          <a:prstGeom prst="lef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 rot="16200000">
            <a:off x="-939205" y="3513560"/>
            <a:ext cx="339430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  <a:cs typeface="Times New Roman" pitchFamily="18" charset="0"/>
              </a:rPr>
              <a:t>Technical Review Stage</a:t>
            </a:r>
          </a:p>
          <a:p>
            <a:pPr algn="ctr"/>
            <a:r>
              <a:rPr lang="en-US" b="1" dirty="0">
                <a:solidFill>
                  <a:srgbClr val="C00000"/>
                </a:solidFill>
                <a:latin typeface="ProSyl" pitchFamily="34" charset="0"/>
              </a:rPr>
              <a:t>r4oyix3lt4 vtzi3j5 euDJ5</a:t>
            </a: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H="1">
            <a:off x="3375743" y="4343400"/>
            <a:ext cx="989" cy="485229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 flipH="1">
            <a:off x="3388545" y="1557054"/>
            <a:ext cx="0" cy="52944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8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 flipH="1">
            <a:off x="3376732" y="280766"/>
            <a:ext cx="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3622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11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1905000" y="1523142"/>
            <a:ext cx="5075307" cy="665302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Parties prepare for Public </a:t>
            </a:r>
            <a:r>
              <a:rPr lang="en-US" sz="1600" dirty="0">
                <a:cs typeface="Times New Roman" pitchFamily="18" charset="0"/>
              </a:rPr>
              <a:t>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earing</a:t>
            </a:r>
          </a:p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wMsJ5 sXlzw/3lt4 rfo]m5 Nm3bsizk5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72454" y="4937165"/>
            <a:ext cx="1952767" cy="1296616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Minister approves the issuance of the </a:t>
            </a:r>
            <a:r>
              <a:rPr lang="en-US" sz="1500" dirty="0" smtClean="0">
                <a:cs typeface="Times New Roman" pitchFamily="18" charset="0"/>
              </a:rPr>
              <a:t>l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i</a:t>
            </a:r>
            <a:r>
              <a:rPr lang="en-US" sz="1500" dirty="0" smtClean="0">
                <a:cs typeface="Times New Roman" pitchFamily="18" charset="0"/>
              </a:rPr>
              <a:t>cence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ui{b Nm4n3g6 gi/sizi4 WJNsts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2476499" y="4937165"/>
            <a:ext cx="2080453" cy="1296616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Minister does not approve the </a:t>
            </a:r>
            <a:r>
              <a:rPr lang="en-US" sz="1500" dirty="0" smtClean="0">
                <a:cs typeface="Times New Roman" pitchFamily="18" charset="0"/>
              </a:rPr>
              <a:t>issuance of the licence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ui{b Nm4nqg6 gi/sizi4 WJNsts2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11"/>
          <p:cNvSpPr>
            <a:spLocks noChangeArrowheads="1"/>
          </p:cNvSpPr>
          <p:nvPr/>
        </p:nvSpPr>
        <p:spPr bwMode="auto">
          <a:xfrm>
            <a:off x="4664578" y="4937165"/>
            <a:ext cx="1906292" cy="1296615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Minister approves of NWB decision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ui{b Nm4n3g6 wmoEpf5 whmos3izi4</a:t>
            </a: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6645699" y="4958629"/>
            <a:ext cx="2269701" cy="1275152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dirty="0" smtClean="0">
                <a:ln>
                  <a:noFill/>
                </a:ln>
                <a:effectLst/>
                <a:cs typeface="Times New Roman" pitchFamily="18" charset="0"/>
              </a:rPr>
              <a:t>Minister does not approve of NWB decision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ui{b Nm4nqg6 wmoEpf5 wnmos3izi4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5"/>
          <p:cNvSpPr>
            <a:spLocks noChangeShapeType="1"/>
          </p:cNvSpPr>
          <p:nvPr/>
        </p:nvSpPr>
        <p:spPr bwMode="auto">
          <a:xfrm>
            <a:off x="6172200" y="3159263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133600" y="2574488"/>
            <a:ext cx="4367406" cy="53599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holds Public </a:t>
            </a:r>
            <a:r>
              <a:rPr lang="en-US" sz="1600" dirty="0" smtClean="0">
                <a:cs typeface="Times New Roman" pitchFamily="18" charset="0"/>
              </a:rPr>
              <a:t>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earing</a:t>
            </a:r>
          </a:p>
          <a:p>
            <a:pPr algn="ctr" fontAlgn="base">
              <a:spcBef>
                <a:spcPct val="0"/>
              </a:spcBef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wMsJ5 sXlzw/3lt4 rfo]m5 Nm3bsizk5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4556952" y="3542952"/>
            <a:ext cx="4114799" cy="106170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issues decision </a:t>
            </a:r>
            <a:r>
              <a:rPr lang="en-US" sz="1500" dirty="0" smtClean="0">
                <a:cs typeface="Times New Roman" pitchFamily="18" charset="0"/>
              </a:rPr>
              <a:t>to not </a:t>
            </a:r>
            <a:r>
              <a:rPr lang="en-US" sz="1500" dirty="0">
                <a:cs typeface="Times New Roman" pitchFamily="18" charset="0"/>
              </a:rPr>
              <a:t>approve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of application with reasons to Minister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wmoEpf5 giyJ6 whmosDtui4 NmQ/sqizi4 g4yCsts2 WJtqi4l ui{bj5</a:t>
            </a: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378522" y="3553394"/>
            <a:ext cx="4032959" cy="104492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NWB issues decision to approve of application and </a:t>
            </a:r>
            <a:r>
              <a:rPr kumimoji="0" lang="en-CA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licence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to Minister</a:t>
            </a:r>
          </a:p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>
                <a:latin typeface="ProSyl" pitchFamily="34" charset="0"/>
                <a:cs typeface="Times New Roman" pitchFamily="18" charset="0"/>
              </a:rPr>
              <a:t>wmoEpf5 giylt4 whmosDtu4 NmQ/sizi4 g4yCtsJ2 xml WJNstu4 ui”bj5</a:t>
            </a:r>
          </a:p>
        </p:txBody>
      </p:sp>
      <p:sp>
        <p:nvSpPr>
          <p:cNvPr id="49" name="Text Box 2"/>
          <p:cNvSpPr txBox="1">
            <a:spLocks noChangeArrowheads="1"/>
          </p:cNvSpPr>
          <p:nvPr/>
        </p:nvSpPr>
        <p:spPr bwMode="auto">
          <a:xfrm>
            <a:off x="1937605" y="554758"/>
            <a:ext cx="5028905" cy="609598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Parties exchange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written interventions</a:t>
            </a:r>
          </a:p>
          <a:p>
            <a:pPr lvl="0" algn="ctr" fontAlgn="base">
              <a:spcBef>
                <a:spcPct val="0"/>
              </a:spcBef>
            </a:pPr>
            <a:r>
              <a:rPr lang="en-US" sz="1600" dirty="0">
                <a:latin typeface="ProSyl" pitchFamily="34" charset="0"/>
                <a:cs typeface="Times New Roman" pitchFamily="18" charset="0"/>
              </a:rPr>
              <a:t>wMsJ5 ttCcbstvb4lt4 xfizi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515442"/>
            <a:ext cx="2133600" cy="342558"/>
          </a:xfrm>
        </p:spPr>
        <p:txBody>
          <a:bodyPr/>
          <a:lstStyle/>
          <a:p>
            <a:fld id="{9EBA9CCA-77C7-4992-996E-ADA2B15578F8}" type="slidenum">
              <a:rPr lang="en-US" smtClean="0">
                <a:cs typeface="Times New Roman" panose="02020603050405020304" pitchFamily="18" charset="0"/>
              </a:rPr>
              <a:pPr/>
              <a:t>9</a:t>
            </a:fld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69152" y="2574488"/>
            <a:ext cx="1644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B050"/>
                </a:solidFill>
                <a:cs typeface="Times New Roman" pitchFamily="18" charset="0"/>
              </a:rPr>
              <a:t>Current Stage</a:t>
            </a:r>
          </a:p>
          <a:p>
            <a:r>
              <a:rPr lang="en-US" sz="1600" b="1" dirty="0" smtClean="0">
                <a:solidFill>
                  <a:srgbClr val="00B050"/>
                </a:solidFill>
                <a:latin typeface="ProSyl" panose="020B0500000000000000" pitchFamily="34" charset="0"/>
                <a:cs typeface="Times New Roman" pitchFamily="18" charset="0"/>
              </a:rPr>
              <a:t>]mN xg6bz</a:t>
            </a:r>
            <a:endParaRPr lang="en-US" sz="1600" b="1" dirty="0">
              <a:solidFill>
                <a:srgbClr val="00B050"/>
              </a:solidFill>
              <a:latin typeface="ProSyl" panose="020B0500000000000000" pitchFamily="34" charset="0"/>
              <a:cs typeface="Times New Roman" pitchFamily="18" charset="0"/>
            </a:endParaRPr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 flipV="1">
            <a:off x="6566495" y="2859910"/>
            <a:ext cx="56677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4631921" y="1164356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4589367" y="2201548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" name="Line 5"/>
          <p:cNvSpPr>
            <a:spLocks noChangeShapeType="1"/>
          </p:cNvSpPr>
          <p:nvPr/>
        </p:nvSpPr>
        <p:spPr bwMode="auto">
          <a:xfrm>
            <a:off x="3048000" y="3184166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>
            <a:off x="1447800" y="4608509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Line 5"/>
          <p:cNvSpPr>
            <a:spLocks noChangeShapeType="1"/>
          </p:cNvSpPr>
          <p:nvPr/>
        </p:nvSpPr>
        <p:spPr bwMode="auto">
          <a:xfrm>
            <a:off x="3562538" y="4608509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Line 5"/>
          <p:cNvSpPr>
            <a:spLocks noChangeShapeType="1"/>
          </p:cNvSpPr>
          <p:nvPr/>
        </p:nvSpPr>
        <p:spPr bwMode="auto">
          <a:xfrm>
            <a:off x="5715000" y="4636661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Line 5"/>
          <p:cNvSpPr>
            <a:spLocks noChangeShapeType="1"/>
          </p:cNvSpPr>
          <p:nvPr/>
        </p:nvSpPr>
        <p:spPr bwMode="auto">
          <a:xfrm>
            <a:off x="7669944" y="4636661"/>
            <a:ext cx="0" cy="35878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Line 5"/>
          <p:cNvSpPr>
            <a:spLocks noChangeShapeType="1"/>
          </p:cNvSpPr>
          <p:nvPr/>
        </p:nvSpPr>
        <p:spPr bwMode="auto">
          <a:xfrm flipH="1">
            <a:off x="4624994" y="280766"/>
            <a:ext cx="0" cy="228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6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0" y="6416675"/>
            <a:ext cx="4648200" cy="365125"/>
          </a:xfrm>
        </p:spPr>
        <p:txBody>
          <a:bodyPr/>
          <a:lstStyle/>
          <a:p>
            <a:r>
              <a:rPr lang="en-US" dirty="0" smtClean="0">
                <a:cs typeface="Times New Roman" panose="02020603050405020304" pitchFamily="18" charset="0"/>
              </a:rPr>
              <a:t>Water </a:t>
            </a:r>
            <a:r>
              <a:rPr lang="en-US" dirty="0" err="1" smtClean="0">
                <a:cs typeface="Times New Roman" panose="02020603050405020304" pitchFamily="18" charset="0"/>
              </a:rPr>
              <a:t>Licence</a:t>
            </a:r>
            <a:r>
              <a:rPr lang="en-US" dirty="0" smtClean="0">
                <a:cs typeface="Times New Roman" panose="02020603050405020304" pitchFamily="18" charset="0"/>
              </a:rPr>
              <a:t> Renewal Application 3AM-GRA1015  Public Hearing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07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2363</Words>
  <Application>Microsoft Office PowerPoint</Application>
  <PresentationFormat>On-screen Show (4:3)</PresentationFormat>
  <Paragraphs>421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 Nunavut Water Board (NWB) kNK5 wmoEp5 vtmp5 (wmoEp5)</vt:lpstr>
      <vt:lpstr> List of Topics scsy4nsix3g5</vt:lpstr>
      <vt:lpstr> NWB Background Info. wmoEp5 si2vsyz gnZ4n5</vt:lpstr>
      <vt:lpstr> NWB Background Info. Cont. kNK3u wmoEpf5 ckwgymiz. vJyJ6</vt:lpstr>
      <vt:lpstr> Authorizations NWB May Issue wmoEpfk5 xq3bsgwNEx]o5</vt:lpstr>
      <vt:lpstr> Authorizations NWB May Issue Cont. wmoEpfk5 xq3bsgwNEx]o5 vJyJ6</vt:lpstr>
      <vt:lpstr> NWB Type “A” Licensing Process wmoEp5 ckE5]giz “A” WJ1NsypEi6</vt:lpstr>
      <vt:lpstr>PowerPoint Presentation</vt:lpstr>
      <vt:lpstr>PowerPoint Presentation</vt:lpstr>
      <vt:lpstr>Scope of 3AM-GRA1015 Water Licence WoEx4nz 3AM-GRA1015 wm6j5 Mwnz</vt:lpstr>
      <vt:lpstr>  Scope of 3AM-GRA1015 Water Licence WoEx4nz 3AM-GRA1015 wm6j5 Mwnz</vt:lpstr>
      <vt:lpstr> Application Procedural History g4yCs]t5 ckwos3bscb3ymm]zb</vt:lpstr>
      <vt:lpstr> Application Procedural History g4yCs]t5 ckwos3bscb3ymm]zb</vt:lpstr>
      <vt:lpstr> Application Procedural History g4yCs]t5 ckwos3bscb3ymm]zb</vt:lpstr>
      <vt:lpstr> Application Procedural History g4yCs]t5 ckwos3bscb3ymm]zb</vt:lpstr>
      <vt:lpstr> Application Procedural History g4yCs]t5 ckwos3bscb3ymm]zb</vt:lpstr>
      <vt:lpstr> Application Procedural History g4yCs]t5 ckwos3bscb3ymm]zb</vt:lpstr>
      <vt:lpstr>  Application Procedural History- Pre-Licensing Requirements  </vt:lpstr>
      <vt:lpstr> GN-CGS and Interveners Participation x[iff5 x7ml W5Jt]o5 Wcbsiq</vt:lpstr>
      <vt:lpstr> Public Participation wko]m5 Wcbsiq</vt:lpstr>
      <vt:lpstr> Next Steps for the Type “A” Application </vt:lpstr>
      <vt:lpstr>NWB Staff Contact Information wmoEp4f5 wcNw/6t5 gC6=q gnZ4n5</vt:lpstr>
      <vt:lpstr> NWB  Office Contact Information wmoEp5 x9M4=z gCDt5 gnZ4n5 </vt:lpstr>
      <vt:lpstr>Questions and Comments xWdt4nw5 scsy4nw9l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2016-03-07T17:22:18Z</dcterms:created>
  <dcterms:modified xsi:type="dcterms:W3CDTF">2016-03-11T16:42:08Z</dcterms:modified>
</cp:coreProperties>
</file>