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handoutMasterIdLst>
    <p:handoutMasterId r:id="rId15"/>
  </p:handoutMasterIdLst>
  <p:sldIdLst>
    <p:sldId id="256" r:id="rId3"/>
    <p:sldId id="257" r:id="rId4"/>
    <p:sldId id="258" r:id="rId5"/>
    <p:sldId id="259" r:id="rId6"/>
    <p:sldId id="260" r:id="rId7"/>
    <p:sldId id="279" r:id="rId8"/>
    <p:sldId id="280" r:id="rId9"/>
    <p:sldId id="281" r:id="rId10"/>
    <p:sldId id="282" r:id="rId11"/>
    <p:sldId id="283" r:id="rId12"/>
    <p:sldId id="270"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0B050"/>
    <a:srgbClr val="F8F8F8"/>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516" autoAdjust="0"/>
  </p:normalViewPr>
  <p:slideViewPr>
    <p:cSldViewPr snapToGrid="0">
      <p:cViewPr varScale="1">
        <p:scale>
          <a:sx n="86" d="100"/>
          <a:sy n="86" d="100"/>
        </p:scale>
        <p:origin x="23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85B8717-2462-3324-8CEF-FA01B325CF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a:extLst>
              <a:ext uri="{FF2B5EF4-FFF2-40B4-BE49-F238E27FC236}">
                <a16:creationId xmlns:a16="http://schemas.microsoft.com/office/drawing/2014/main" id="{2CB217B9-AB71-48B4-9471-61E1BD34C4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854E09-EDC5-4884-8232-A7FFADA36AE2}" type="datetimeFigureOut">
              <a:rPr lang="en-US" smtClean="0"/>
              <a:t>8/4/2026</a:t>
            </a:fld>
            <a:endParaRPr lang="en-US"/>
          </a:p>
        </p:txBody>
      </p:sp>
      <p:sp>
        <p:nvSpPr>
          <p:cNvPr id="4" name="Espace réservé du pied de page 3">
            <a:extLst>
              <a:ext uri="{FF2B5EF4-FFF2-40B4-BE49-F238E27FC236}">
                <a16:creationId xmlns:a16="http://schemas.microsoft.com/office/drawing/2014/main" id="{F39727F5-538B-2609-62F7-FF050EF457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a:extLst>
              <a:ext uri="{FF2B5EF4-FFF2-40B4-BE49-F238E27FC236}">
                <a16:creationId xmlns:a16="http://schemas.microsoft.com/office/drawing/2014/main" id="{0D933893-089D-74B7-D9B5-923AEA4C3D2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A60DB4-9FE4-43B5-BDCF-73FDE13F7B69}" type="slidenum">
              <a:rPr lang="en-US" smtClean="0"/>
              <a:t>‹#›</a:t>
            </a:fld>
            <a:endParaRPr lang="en-US"/>
          </a:p>
        </p:txBody>
      </p:sp>
    </p:spTree>
    <p:extLst>
      <p:ext uri="{BB962C8B-B14F-4D97-AF65-F5344CB8AC3E}">
        <p14:creationId xmlns:p14="http://schemas.microsoft.com/office/powerpoint/2010/main" val="2897653225"/>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989CE-5B25-41D8-8B1D-4244D1C3B6C7}" type="datetimeFigureOut">
              <a:rPr lang="fr-CA" smtClean="0"/>
              <a:t>2026-08-04</a:t>
            </a:fld>
            <a:endParaRPr lang="fr-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E52C9C-3BA1-47E5-834B-16439F8AAF26}" type="slidenum">
              <a:rPr lang="fr-CA" smtClean="0"/>
              <a:t>‹#›</a:t>
            </a:fld>
            <a:endParaRPr lang="fr-CA"/>
          </a:p>
        </p:txBody>
      </p:sp>
    </p:spTree>
    <p:extLst>
      <p:ext uri="{BB962C8B-B14F-4D97-AF65-F5344CB8AC3E}">
        <p14:creationId xmlns:p14="http://schemas.microsoft.com/office/powerpoint/2010/main" val="648599597"/>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Rot="1" noChangeAspect="1" noChangeArrowheads="1" noTextEdit="1"/>
          </p:cNvSpPr>
          <p:nvPr>
            <p:ph type="sldImg"/>
          </p:nvPr>
        </p:nvSpPr>
        <p:spPr>
          <a:xfrm>
            <a:off x="1371600" y="1143000"/>
            <a:ext cx="4114800" cy="3086100"/>
          </a:xfrm>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dirty="0"/>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3" name="Espace réservé de l'en-tête 2">
            <a:extLst>
              <a:ext uri="{FF2B5EF4-FFF2-40B4-BE49-F238E27FC236}">
                <a16:creationId xmlns:a16="http://schemas.microsoft.com/office/drawing/2014/main" id="{3C3E2200-D1E3-BD73-9AA3-AC436133A734}"/>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2048229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B72A-DB59-855B-E076-30695BD5F7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8D3EA-2F70-795E-171D-1ABB600A5935}"/>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DFA8F16E-3BEA-1538-01F9-975DB028DC27}"/>
              </a:ext>
            </a:extLst>
          </p:cNvPr>
          <p:cNvSpPr>
            <a:spLocks noGrp="1"/>
          </p:cNvSpPr>
          <p:nvPr>
            <p:ph type="body" idx="1"/>
          </p:nvPr>
        </p:nvSpPr>
        <p:spPr/>
        <p:txBody>
          <a:bodyPr/>
          <a:lstStyle/>
          <a:p>
            <a:pPr>
              <a:defRPr/>
            </a:pPr>
            <a:endParaRPr lang="en-CA" dirty="0"/>
          </a:p>
        </p:txBody>
      </p:sp>
      <p:sp>
        <p:nvSpPr>
          <p:cNvPr id="5" name="Date Placeholder 4">
            <a:extLst>
              <a:ext uri="{FF2B5EF4-FFF2-40B4-BE49-F238E27FC236}">
                <a16:creationId xmlns:a16="http://schemas.microsoft.com/office/drawing/2014/main" id="{71200A35-F40A-A375-D17A-D51C0DD1490A}"/>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EFC45A16-3DFD-D460-6905-F8793A2EBB5E}"/>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151882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eaLnBrk="1" hangingPunct="1">
              <a:defRPr/>
            </a:pPr>
            <a:endParaRPr lang="en-CA"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D5719DF9-683F-F9BE-3BF7-0801AF788C16}"/>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995787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eaLnBrk="1" hangingPunct="1"/>
            <a:endParaRPr lang="en-US" altLang="en-US"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C45C4BE4-04FD-0A55-D75B-4206B993CA85}"/>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741225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defRPr/>
            </a:pPr>
            <a:endParaRPr lang="en-CA"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18AA873A-55FD-1A2A-3826-0F566B3E3250}"/>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4254263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A3641F32-0CE2-8FF7-A340-E2639A38B6B3}"/>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2956946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65D7B-5786-ED75-696C-6CF4DD094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CC8EC5-549D-A8E1-778E-13594B55178D}"/>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7C5A8573-F152-BC9D-4087-1D05D2EEEC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a:extLst>
              <a:ext uri="{FF2B5EF4-FFF2-40B4-BE49-F238E27FC236}">
                <a16:creationId xmlns:a16="http://schemas.microsoft.com/office/drawing/2014/main" id="{15F7E380-D130-653D-5705-F7817ABDB2F7}"/>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8BF8519D-F433-612C-A749-AC0A7DD94902}"/>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2843222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E0591-D49F-1F60-0850-1BD34C814F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AFD52-A903-1218-B76E-CF56CE6A7091}"/>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377DB482-B88A-1A84-E549-5552FB11AB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a:extLst>
              <a:ext uri="{FF2B5EF4-FFF2-40B4-BE49-F238E27FC236}">
                <a16:creationId xmlns:a16="http://schemas.microsoft.com/office/drawing/2014/main" id="{577B5594-C5F4-F4A5-75B3-5F3E1F733350}"/>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5B80FB11-03CA-A04E-75AE-09BEF7DF83CE}"/>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302233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87339-82D0-54DA-6C1F-BB059FA16F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5BBCC3-F7DB-9204-2105-4A6028F6065A}"/>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451C243A-FB7E-CC42-4420-5BC615C1D7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a:extLst>
              <a:ext uri="{FF2B5EF4-FFF2-40B4-BE49-F238E27FC236}">
                <a16:creationId xmlns:a16="http://schemas.microsoft.com/office/drawing/2014/main" id="{4BAD36B4-E89D-06C3-444B-3BFB2CB84F50}"/>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AE96D230-978D-4984-90D7-D2B9E970D1C6}"/>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1158245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A679B-25F9-A985-A16C-0AB9E42038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22D373-9721-D292-9D9D-67CE548339B2}"/>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813E6246-6054-85AB-75BB-EE43EC243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a:extLst>
              <a:ext uri="{FF2B5EF4-FFF2-40B4-BE49-F238E27FC236}">
                <a16:creationId xmlns:a16="http://schemas.microsoft.com/office/drawing/2014/main" id="{BFF4DCAE-9C09-3417-D16E-C56EF720BFB0}"/>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030614E3-3BFB-6683-F337-F5E29B928108}"/>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1300342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fr-CA"/>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2026-08-04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4169762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2026-08-04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1142085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2026-08-04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3500901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reative\media$\GRAPHICS 2018\Corporate Branding - Templates\CIRNAC\PNG\CIRNA-RCAANC-Cover-8x1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24" y="0"/>
            <a:ext cx="9153525" cy="68651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248412" y="209935"/>
            <a:ext cx="3866388" cy="247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975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2953823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68301" y="1308103"/>
            <a:ext cx="3822700" cy="49403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07408" y="1308101"/>
            <a:ext cx="3822192" cy="494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895817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2520315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1174819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68580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685800"/>
            <a:ext cx="4730750" cy="5562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2" y="2057400"/>
            <a:ext cx="3008313" cy="4191000"/>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 Master text styles</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582335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a:t>
            </a:fld>
            <a:endParaRPr lang="en-CA" dirty="0"/>
          </a:p>
        </p:txBody>
      </p:sp>
    </p:spTree>
    <p:extLst>
      <p:ext uri="{BB962C8B-B14F-4D97-AF65-F5344CB8AC3E}">
        <p14:creationId xmlns:p14="http://schemas.microsoft.com/office/powerpoint/2010/main" val="35474807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4"/>
            <a:ext cx="2133600" cy="365125"/>
          </a:xfrm>
          <a:prstGeom prst="rect">
            <a:avLst/>
          </a:prstGeom>
        </p:spPr>
        <p:txBody>
          <a:bodyPr/>
          <a:lstStyle/>
          <a:p>
            <a:pPr fontAlgn="base">
              <a:lnSpc>
                <a:spcPct val="90000"/>
              </a:lnSpc>
              <a:spcBef>
                <a:spcPct val="0"/>
              </a:spcBef>
              <a:spcAft>
                <a:spcPct val="37000"/>
              </a:spcAft>
            </a:pPr>
            <a:endParaRPr lang="en-US">
              <a:solidFill>
                <a:srgbClr val="000066"/>
              </a:solidFill>
              <a:latin typeface="Verdana" pitchFamily="34" charset="0"/>
            </a:endParaRPr>
          </a:p>
        </p:txBody>
      </p:sp>
      <p:sp>
        <p:nvSpPr>
          <p:cNvPr id="8" name="Footer Placeholder 7"/>
          <p:cNvSpPr>
            <a:spLocks noGrp="1"/>
          </p:cNvSpPr>
          <p:nvPr>
            <p:ph type="ftr" sz="quarter" idx="11"/>
          </p:nvPr>
        </p:nvSpPr>
        <p:spPr>
          <a:xfrm>
            <a:off x="3124200" y="6356354"/>
            <a:ext cx="2895600" cy="365125"/>
          </a:xfrm>
          <a:prstGeom prst="rect">
            <a:avLst/>
          </a:prstGeom>
        </p:spPr>
        <p:txBody>
          <a:bodyPr/>
          <a:lstStyle/>
          <a:p>
            <a:pPr fontAlgn="base">
              <a:lnSpc>
                <a:spcPct val="90000"/>
              </a:lnSpc>
              <a:spcBef>
                <a:spcPct val="0"/>
              </a:spcBef>
              <a:spcAft>
                <a:spcPct val="37000"/>
              </a:spcAft>
            </a:pPr>
            <a:endParaRPr lang="en-US">
              <a:solidFill>
                <a:srgbClr val="000066"/>
              </a:solidFill>
              <a:latin typeface="Verdana" pitchFamily="34" charset="0"/>
            </a:endParaRPr>
          </a:p>
        </p:txBody>
      </p:sp>
      <p:sp>
        <p:nvSpPr>
          <p:cNvPr id="9" name="Slide Number Placeholder 8"/>
          <p:cNvSpPr>
            <a:spLocks noGrp="1"/>
          </p:cNvSpPr>
          <p:nvPr>
            <p:ph type="sldNum" sz="quarter" idx="12"/>
          </p:nvPr>
        </p:nvSpPr>
        <p:spPr/>
        <p:txBody>
          <a:bodyPr/>
          <a:lstStyle/>
          <a:p>
            <a:fld id="{6F711A52-F43C-4C30-A158-C802C0F8EA5C}" type="slidenum">
              <a:rPr lang="en-US" smtClean="0"/>
              <a:pPr/>
              <a:t>‹#›</a:t>
            </a:fld>
            <a:endParaRPr lang="en-US"/>
          </a:p>
        </p:txBody>
      </p:sp>
    </p:spTree>
    <p:extLst>
      <p:ext uri="{BB962C8B-B14F-4D97-AF65-F5344CB8AC3E}">
        <p14:creationId xmlns:p14="http://schemas.microsoft.com/office/powerpoint/2010/main" val="1969445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2026-08-04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349160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fr-CA"/>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75EAC41-7C02-4198-91DA-467373A3A1E5}" type="datetimeFigureOut">
              <a:rPr lang="fr-CA" smtClean="0"/>
              <a:t>2026-08-04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182096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p>
            <a:fld id="{F75EAC41-7C02-4198-91DA-467373A3A1E5}" type="datetimeFigureOut">
              <a:rPr lang="fr-CA" smtClean="0"/>
              <a:t>2026-08-04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2758923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fr-CA"/>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p>
            <a:fld id="{F75EAC41-7C02-4198-91DA-467373A3A1E5}" type="datetimeFigureOut">
              <a:rPr lang="fr-CA" smtClean="0"/>
              <a:t>2026-08-04</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3025179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p>
            <a:fld id="{F75EAC41-7C02-4198-91DA-467373A3A1E5}" type="datetimeFigureOut">
              <a:rPr lang="fr-CA" smtClean="0"/>
              <a:t>2026-08-04</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1433245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5EAC41-7C02-4198-91DA-467373A3A1E5}" type="datetimeFigureOut">
              <a:rPr lang="fr-CA" smtClean="0"/>
              <a:t>2026-08-04</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3468553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fr-CA"/>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5EAC41-7C02-4198-91DA-467373A3A1E5}" type="datetimeFigureOut">
              <a:rPr lang="fr-CA" smtClean="0"/>
              <a:t>2026-08-04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2751824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fr-CA"/>
          </a:p>
        </p:txBody>
      </p:sp>
      <p:sp>
        <p:nvSpPr>
          <p:cNvPr id="3" name="Picture Placeholder 2"/>
          <p:cNvSpPr>
            <a:spLocks noGrp="1"/>
          </p:cNvSpPr>
          <p:nvPr>
            <p:ph type="pic" idx="1"/>
          </p:nvPr>
        </p:nvSpPr>
        <p:spPr>
          <a:xfrm>
            <a:off x="3887391" y="987428"/>
            <a:ext cx="462915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fr-CA"/>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5EAC41-7C02-4198-91DA-467373A3A1E5}" type="datetimeFigureOut">
              <a:rPr lang="fr-CA" smtClean="0"/>
              <a:t>2026-08-04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DD7D6EF-160F-49C6-8A44-2BF59D716DC4}" type="slidenum">
              <a:rPr lang="fr-CA" smtClean="0"/>
              <a:t>‹#›</a:t>
            </a:fld>
            <a:endParaRPr lang="fr-CA"/>
          </a:p>
        </p:txBody>
      </p:sp>
    </p:spTree>
    <p:extLst>
      <p:ext uri="{BB962C8B-B14F-4D97-AF65-F5344CB8AC3E}">
        <p14:creationId xmlns:p14="http://schemas.microsoft.com/office/powerpoint/2010/main" val="203092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2.png"/><Relationship Id="rId5" Type="http://schemas.openxmlformats.org/officeDocument/2006/relationships/slideLayout" Target="../slideLayouts/slideLayout16.xml"/><Relationship Id="rId10"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fr-CA"/>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EAC41-7C02-4198-91DA-467373A3A1E5}" type="datetimeFigureOut">
              <a:rPr lang="fr-CA" smtClean="0"/>
              <a:t>2026-08-04</a:t>
            </a:fld>
            <a:endParaRPr lang="fr-CA"/>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D7D6EF-160F-49C6-8A44-2BF59D716DC4}" type="slidenum">
              <a:rPr lang="fr-CA" smtClean="0"/>
              <a:t>‹#›</a:t>
            </a:fld>
            <a:endParaRPr lang="fr-CA"/>
          </a:p>
        </p:txBody>
      </p:sp>
      <p:sp>
        <p:nvSpPr>
          <p:cNvPr id="8" name="ZoneTexte 7">
            <a:extLst>
              <a:ext uri="{FF2B5EF4-FFF2-40B4-BE49-F238E27FC236}">
                <a16:creationId xmlns:a16="http://schemas.microsoft.com/office/drawing/2014/main" id="{D1DEC223-CEBB-4904-D290-38EFD4DD5BCE}"/>
              </a:ext>
            </a:extLst>
          </p:cNvPr>
          <p:cNvSpPr txBox="1"/>
          <p:nvPr userDrawn="1">
            <p:extLst>
              <p:ext uri="{1162E1C5-73C7-4A58-AE30-91384D911F3F}">
                <p184:classification xmlns:p184="http://schemas.microsoft.com/office/powerpoint/2018/4/main" val="hdr"/>
              </p:ext>
            </p:extLst>
          </p:nvPr>
        </p:nvSpPr>
        <p:spPr>
          <a:xfrm>
            <a:off x="6918325" y="63500"/>
            <a:ext cx="2193925"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NON CLASSIFIÉ / UNCLASSIFIED</a:t>
            </a:r>
          </a:p>
        </p:txBody>
      </p:sp>
    </p:spTree>
    <p:extLst>
      <p:ext uri="{BB962C8B-B14F-4D97-AF65-F5344CB8AC3E}">
        <p14:creationId xmlns:p14="http://schemas.microsoft.com/office/powerpoint/2010/main" val="3359813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3" descr="\\creative\media$\GRAPHICS 2018\Corporate Branding - Templates\CIRNAC\PNG\FIP-CIRNA.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3350" y="138745"/>
            <a:ext cx="3014472" cy="192786"/>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381000" y="838200"/>
            <a:ext cx="7848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CA" altLang="en-GB" dirty="0"/>
              <a:t>Insert section title</a:t>
            </a:r>
          </a:p>
        </p:txBody>
      </p:sp>
      <p:sp>
        <p:nvSpPr>
          <p:cNvPr id="1027" name="Rectangle 3"/>
          <p:cNvSpPr>
            <a:spLocks noGrp="1" noChangeArrowheads="1"/>
          </p:cNvSpPr>
          <p:nvPr>
            <p:ph type="body" idx="1"/>
          </p:nvPr>
        </p:nvSpPr>
        <p:spPr bwMode="auto">
          <a:xfrm>
            <a:off x="368301" y="1308104"/>
            <a:ext cx="7861300"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CA" altLang="en-GB" dirty="0"/>
              <a:t>Click to edit master text styles</a:t>
            </a:r>
          </a:p>
          <a:p>
            <a:pPr lvl="1"/>
            <a:r>
              <a:rPr lang="en-CA" altLang="en-GB" dirty="0"/>
              <a:t>Second level</a:t>
            </a:r>
          </a:p>
          <a:p>
            <a:pPr lvl="2"/>
            <a:r>
              <a:rPr lang="en-CA" altLang="en-GB" dirty="0"/>
              <a:t>Third level</a:t>
            </a:r>
          </a:p>
          <a:p>
            <a:pPr lvl="3"/>
            <a:r>
              <a:rPr lang="en-CA" altLang="en-GB" dirty="0"/>
              <a:t>Fourth level</a:t>
            </a:r>
          </a:p>
        </p:txBody>
      </p:sp>
      <p:sp>
        <p:nvSpPr>
          <p:cNvPr id="12"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fontAlgn="base">
              <a:lnSpc>
                <a:spcPct val="90000"/>
              </a:lnSpc>
              <a:spcBef>
                <a:spcPct val="0"/>
              </a:spcBef>
              <a:spcAft>
                <a:spcPct val="37000"/>
              </a:spcAft>
              <a:defRPr/>
            </a:pPr>
            <a:fld id="{E00B6E52-F07A-44C8-B7AE-D6EEC3D50429}" type="slidenum">
              <a:rPr lang="en-CA" smtClean="0"/>
              <a:pPr fontAlgn="base">
                <a:lnSpc>
                  <a:spcPct val="90000"/>
                </a:lnSpc>
                <a:spcBef>
                  <a:spcPct val="0"/>
                </a:spcBef>
                <a:spcAft>
                  <a:spcPct val="37000"/>
                </a:spcAft>
                <a:defRPr/>
              </a:pPr>
              <a:t>‹#›</a:t>
            </a:fld>
            <a:endParaRPr lang="en-CA" dirty="0"/>
          </a:p>
        </p:txBody>
      </p:sp>
      <p:pic>
        <p:nvPicPr>
          <p:cNvPr id="2050" name="Picture 2" descr="\\creative\media$\GRAPHICS 2018\Corporate Branding - Templates\CIRNAC\PNG\CIRNA-symbol.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84137" y="6172204"/>
            <a:ext cx="619125" cy="61912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BEC7FB65-E875-2F17-D957-220F0D34259A}"/>
              </a:ext>
            </a:extLst>
          </p:cNvPr>
          <p:cNvSpPr txBox="1"/>
          <p:nvPr userDrawn="1">
            <p:extLst>
              <p:ext uri="{1162E1C5-73C7-4A58-AE30-91384D911F3F}">
                <p184:classification xmlns:p184="http://schemas.microsoft.com/office/powerpoint/2018/4/main" val="hdr"/>
              </p:ext>
            </p:extLst>
          </p:nvPr>
        </p:nvSpPr>
        <p:spPr>
          <a:xfrm>
            <a:off x="6918325" y="63500"/>
            <a:ext cx="2193925"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NON CLASSIFIÉ / UNCLASSIFIED</a:t>
            </a:r>
          </a:p>
        </p:txBody>
      </p:sp>
    </p:spTree>
    <p:extLst>
      <p:ext uri="{BB962C8B-B14F-4D97-AF65-F5344CB8AC3E}">
        <p14:creationId xmlns:p14="http://schemas.microsoft.com/office/powerpoint/2010/main" val="28509231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rtl="0" eaLnBrk="0" fontAlgn="base" hangingPunct="0">
        <a:lnSpc>
          <a:spcPts val="2400"/>
        </a:lnSpc>
        <a:spcBef>
          <a:spcPct val="0"/>
        </a:spcBef>
        <a:spcAft>
          <a:spcPct val="0"/>
        </a:spcAft>
        <a:defRPr sz="2400" b="1" baseline="0">
          <a:solidFill>
            <a:srgbClr val="000000"/>
          </a:solidFill>
          <a:latin typeface="+mj-lt"/>
          <a:ea typeface="+mj-ea"/>
          <a:cs typeface="+mj-cs"/>
        </a:defRPr>
      </a:lvl1pPr>
      <a:lvl2pPr algn="l" rtl="0" eaLnBrk="0" fontAlgn="base" hangingPunct="0">
        <a:lnSpc>
          <a:spcPts val="2400"/>
        </a:lnSpc>
        <a:spcBef>
          <a:spcPct val="0"/>
        </a:spcBef>
        <a:spcAft>
          <a:spcPct val="0"/>
        </a:spcAft>
        <a:defRPr sz="2400" b="1">
          <a:solidFill>
            <a:srgbClr val="000000"/>
          </a:solidFill>
          <a:latin typeface="Arial" charset="0"/>
        </a:defRPr>
      </a:lvl2pPr>
      <a:lvl3pPr algn="l" rtl="0" eaLnBrk="0" fontAlgn="base" hangingPunct="0">
        <a:lnSpc>
          <a:spcPts val="2400"/>
        </a:lnSpc>
        <a:spcBef>
          <a:spcPct val="0"/>
        </a:spcBef>
        <a:spcAft>
          <a:spcPct val="0"/>
        </a:spcAft>
        <a:defRPr sz="2400" b="1">
          <a:solidFill>
            <a:srgbClr val="000000"/>
          </a:solidFill>
          <a:latin typeface="Arial" charset="0"/>
        </a:defRPr>
      </a:lvl3pPr>
      <a:lvl4pPr algn="l" rtl="0" eaLnBrk="0" fontAlgn="base" hangingPunct="0">
        <a:lnSpc>
          <a:spcPts val="2400"/>
        </a:lnSpc>
        <a:spcBef>
          <a:spcPct val="0"/>
        </a:spcBef>
        <a:spcAft>
          <a:spcPct val="0"/>
        </a:spcAft>
        <a:defRPr sz="2400" b="1">
          <a:solidFill>
            <a:srgbClr val="000000"/>
          </a:solidFill>
          <a:latin typeface="Arial" charset="0"/>
        </a:defRPr>
      </a:lvl4pPr>
      <a:lvl5pPr algn="l" rtl="0" eaLnBrk="0" fontAlgn="base" hangingPunct="0">
        <a:lnSpc>
          <a:spcPts val="2400"/>
        </a:lnSpc>
        <a:spcBef>
          <a:spcPct val="0"/>
        </a:spcBef>
        <a:spcAft>
          <a:spcPct val="0"/>
        </a:spcAft>
        <a:defRPr sz="2400" b="1">
          <a:solidFill>
            <a:srgbClr val="000000"/>
          </a:solidFill>
          <a:latin typeface="Arial" charset="0"/>
        </a:defRPr>
      </a:lvl5pPr>
      <a:lvl6pPr marL="457189" algn="l" rtl="0" fontAlgn="base">
        <a:lnSpc>
          <a:spcPts val="2400"/>
        </a:lnSpc>
        <a:spcBef>
          <a:spcPct val="0"/>
        </a:spcBef>
        <a:spcAft>
          <a:spcPct val="0"/>
        </a:spcAft>
        <a:defRPr sz="2400" b="1">
          <a:solidFill>
            <a:srgbClr val="000000"/>
          </a:solidFill>
          <a:latin typeface="Arial" charset="0"/>
        </a:defRPr>
      </a:lvl6pPr>
      <a:lvl7pPr marL="914377" algn="l" rtl="0" fontAlgn="base">
        <a:lnSpc>
          <a:spcPts val="2400"/>
        </a:lnSpc>
        <a:spcBef>
          <a:spcPct val="0"/>
        </a:spcBef>
        <a:spcAft>
          <a:spcPct val="0"/>
        </a:spcAft>
        <a:defRPr sz="2400" b="1">
          <a:solidFill>
            <a:srgbClr val="000000"/>
          </a:solidFill>
          <a:latin typeface="Arial" charset="0"/>
        </a:defRPr>
      </a:lvl7pPr>
      <a:lvl8pPr marL="1371566" algn="l" rtl="0" fontAlgn="base">
        <a:lnSpc>
          <a:spcPts val="2400"/>
        </a:lnSpc>
        <a:spcBef>
          <a:spcPct val="0"/>
        </a:spcBef>
        <a:spcAft>
          <a:spcPct val="0"/>
        </a:spcAft>
        <a:defRPr sz="2400" b="1">
          <a:solidFill>
            <a:srgbClr val="000000"/>
          </a:solidFill>
          <a:latin typeface="Arial" charset="0"/>
        </a:defRPr>
      </a:lvl8pPr>
      <a:lvl9pPr marL="1828754" algn="l" rtl="0" fontAlgn="base">
        <a:lnSpc>
          <a:spcPts val="2400"/>
        </a:lnSpc>
        <a:spcBef>
          <a:spcPct val="0"/>
        </a:spcBef>
        <a:spcAft>
          <a:spcPct val="0"/>
        </a:spcAft>
        <a:defRPr sz="2400" b="1">
          <a:solidFill>
            <a:srgbClr val="000000"/>
          </a:solidFill>
          <a:latin typeface="Arial" charset="0"/>
        </a:defRPr>
      </a:lvl9pPr>
    </p:titleStyle>
    <p:bodyStyle>
      <a:lvl1pPr marL="190495" indent="-190495" algn="l" rtl="0" eaLnBrk="0" fontAlgn="base" hangingPunct="0">
        <a:spcBef>
          <a:spcPct val="0"/>
        </a:spcBef>
        <a:spcAft>
          <a:spcPct val="37000"/>
        </a:spcAft>
        <a:buChar char="•"/>
        <a:tabLst>
          <a:tab pos="5714857" algn="l"/>
        </a:tabLst>
        <a:defRPr>
          <a:solidFill>
            <a:srgbClr val="000000"/>
          </a:solidFill>
          <a:latin typeface="+mn-lt"/>
          <a:ea typeface="+mn-ea"/>
          <a:cs typeface="+mn-cs"/>
        </a:defRPr>
      </a:lvl1pPr>
      <a:lvl2pPr marL="382578" indent="-190495" algn="l" rtl="0" eaLnBrk="0" fontAlgn="base" hangingPunct="0">
        <a:spcBef>
          <a:spcPct val="0"/>
        </a:spcBef>
        <a:spcAft>
          <a:spcPct val="35000"/>
        </a:spcAft>
        <a:buChar char="–"/>
        <a:tabLst>
          <a:tab pos="5714857" algn="l"/>
        </a:tabLst>
        <a:defRPr sz="1600">
          <a:solidFill>
            <a:srgbClr val="000000"/>
          </a:solidFill>
          <a:latin typeface="+mn-lt"/>
        </a:defRPr>
      </a:lvl2pPr>
      <a:lvl3pPr marL="574660" indent="-190495" algn="l" rtl="0" eaLnBrk="0" fontAlgn="base" hangingPunct="0">
        <a:spcBef>
          <a:spcPct val="0"/>
        </a:spcBef>
        <a:spcAft>
          <a:spcPct val="35000"/>
        </a:spcAft>
        <a:buChar char="–"/>
        <a:tabLst>
          <a:tab pos="5714857" algn="l"/>
        </a:tabLst>
        <a:defRPr sz="1400">
          <a:solidFill>
            <a:srgbClr val="000000"/>
          </a:solidFill>
          <a:latin typeface="+mn-lt"/>
        </a:defRPr>
      </a:lvl3pPr>
      <a:lvl4pPr marL="771506" indent="-195258" algn="l" rtl="0" eaLnBrk="0" fontAlgn="base" hangingPunct="0">
        <a:spcBef>
          <a:spcPct val="0"/>
        </a:spcBef>
        <a:spcAft>
          <a:spcPct val="35000"/>
        </a:spcAft>
        <a:buChar char="–"/>
        <a:tabLst>
          <a:tab pos="5714857" algn="l"/>
        </a:tabLst>
        <a:defRPr sz="1200">
          <a:solidFill>
            <a:srgbClr val="000000"/>
          </a:solidFill>
          <a:latin typeface="+mn-lt"/>
        </a:defRPr>
      </a:lvl4pPr>
      <a:lvl5pPr marL="960415" indent="-187321" algn="l" rtl="0" eaLnBrk="0" fontAlgn="base" hangingPunct="0">
        <a:lnSpc>
          <a:spcPts val="1600"/>
        </a:lnSpc>
        <a:spcBef>
          <a:spcPct val="0"/>
        </a:spcBef>
        <a:spcAft>
          <a:spcPct val="0"/>
        </a:spcAft>
        <a:buChar char="–"/>
        <a:tabLst>
          <a:tab pos="5714857" algn="l"/>
        </a:tabLst>
        <a:defRPr sz="1200">
          <a:solidFill>
            <a:schemeClr val="tx1"/>
          </a:solidFill>
          <a:latin typeface="Verdana" pitchFamily="34" charset="0"/>
        </a:defRPr>
      </a:lvl5pPr>
      <a:lvl6pPr marL="1417603"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6pPr>
      <a:lvl7pPr marL="1874792"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7pPr>
      <a:lvl8pPr marL="2331980"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8pPr>
      <a:lvl9pPr marL="2789169"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 y="2269326"/>
            <a:ext cx="5632994" cy="3977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a:spAutoFit/>
          </a:bodyPr>
          <a:lstStyle/>
          <a:p>
            <a:pPr fontAlgn="base">
              <a:lnSpc>
                <a:spcPct val="107000"/>
              </a:lnSpc>
              <a:spcBef>
                <a:spcPct val="0"/>
              </a:spcBef>
              <a:spcAft>
                <a:spcPct val="0"/>
              </a:spcAft>
              <a:defRPr/>
            </a:pPr>
            <a:endParaRPr lang="en-au" sz="2000" dirty="0">
              <a:solidFill>
                <a:srgbClr val="F8F8F8"/>
              </a:solidFill>
            </a:endParaRPr>
          </a:p>
        </p:txBody>
      </p:sp>
      <p:sp>
        <p:nvSpPr>
          <p:cNvPr id="4" name="TextBox 3"/>
          <p:cNvSpPr txBox="1"/>
          <p:nvPr/>
        </p:nvSpPr>
        <p:spPr>
          <a:xfrm>
            <a:off x="228603" y="710771"/>
            <a:ext cx="5562599" cy="2973571"/>
          </a:xfrm>
          <a:prstGeom prst="rect">
            <a:avLst/>
          </a:prstGeom>
          <a:noFill/>
        </p:spPr>
        <p:txBody>
          <a:bodyPr wrap="square" rtlCol="0">
            <a:spAutoFit/>
          </a:bodyPr>
          <a:lstStyle/>
          <a:p>
            <a:pPr algn="ctr">
              <a:lnSpc>
                <a:spcPct val="107000"/>
              </a:lnSpc>
              <a:spcAft>
                <a:spcPct val="0"/>
              </a:spcAft>
            </a:pPr>
            <a:r>
              <a:rPr lang="en-CA" altLang="en-US" sz="2000" b="1" dirty="0">
                <a:latin typeface="Arial" panose="020B0604020202020204" pitchFamily="34" charset="0"/>
                <a:cs typeface="Arial" panose="020B0604020202020204" pitchFamily="34" charset="0"/>
              </a:rPr>
              <a:t>Water Licence </a:t>
            </a:r>
          </a:p>
          <a:p>
            <a:pPr algn="ctr">
              <a:lnSpc>
                <a:spcPct val="107000"/>
              </a:lnSpc>
              <a:spcAft>
                <a:spcPct val="0"/>
              </a:spcAft>
            </a:pPr>
            <a:r>
              <a:rPr lang="en-CA" altLang="en-US" sz="2000" b="1" dirty="0">
                <a:latin typeface="Arial" panose="020B0604020202020204" pitchFamily="34" charset="0"/>
                <a:cs typeface="Arial" panose="020B0604020202020204" pitchFamily="34" charset="0"/>
              </a:rPr>
              <a:t>Amendment and Renewal Application for  Type “A” Water Licence</a:t>
            </a:r>
            <a:r>
              <a:rPr lang="en-US" altLang="en-US" sz="2000" b="1" dirty="0">
                <a:latin typeface="Arial" panose="020B0604020202020204" pitchFamily="34" charset="0"/>
                <a:cs typeface="Arial" panose="020B0604020202020204" pitchFamily="34" charset="0"/>
              </a:rPr>
              <a:t> 3</a:t>
            </a:r>
            <a:r>
              <a:rPr lang="en-CA" altLang="en-US" sz="2000" b="1" dirty="0">
                <a:latin typeface="Arial" panose="020B0604020202020204" pitchFamily="34" charset="0"/>
                <a:cs typeface="Arial" panose="020B0604020202020204" pitchFamily="34" charset="0"/>
              </a:rPr>
              <a:t>AM-</a:t>
            </a:r>
            <a:r>
              <a:rPr lang="en-CA" altLang="en-US" sz="2000" b="1" dirty="0" err="1">
                <a:latin typeface="Arial" panose="020B0604020202020204" pitchFamily="34" charset="0"/>
                <a:cs typeface="Arial" panose="020B0604020202020204" pitchFamily="34" charset="0"/>
              </a:rPr>
              <a:t>IQA1626</a:t>
            </a:r>
            <a:endParaRPr lang="en-CA" altLang="en-US" sz="2000" b="1" dirty="0">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r>
              <a:rPr lang="en-US" altLang="en-US" sz="1600" dirty="0">
                <a:solidFill>
                  <a:srgbClr val="F8F8F8"/>
                </a:solidFill>
                <a:latin typeface="Arial" panose="020B0604020202020204" pitchFamily="34" charset="0"/>
                <a:cs typeface="Arial" panose="020B0604020202020204" pitchFamily="34" charset="0"/>
              </a:rPr>
              <a:t>Nunavut Water Board Technical Meeting </a:t>
            </a:r>
          </a:p>
          <a:p>
            <a:pPr algn="ctr">
              <a:lnSpc>
                <a:spcPct val="107000"/>
              </a:lnSpc>
              <a:spcAft>
                <a:spcPct val="0"/>
              </a:spcAft>
            </a:pPr>
            <a:r>
              <a:rPr lang="en-US" altLang="en-US" sz="1600" dirty="0">
                <a:solidFill>
                  <a:srgbClr val="F8F8F8"/>
                </a:solidFill>
                <a:latin typeface="Arial" panose="020B0604020202020204" pitchFamily="34" charset="0"/>
                <a:cs typeface="Arial" panose="020B0604020202020204" pitchFamily="34" charset="0"/>
              </a:rPr>
              <a:t>and Pre-hearing Conference</a:t>
            </a:r>
            <a:endParaRPr lang="en-CA" altLang="en-US" sz="1600" dirty="0">
              <a:solidFill>
                <a:srgbClr val="F8F8F8"/>
              </a:solidFill>
              <a:latin typeface="Arial" panose="020B0604020202020204" pitchFamily="34" charset="0"/>
              <a:cs typeface="Arial" panose="020B0604020202020204" pitchFamily="34" charset="0"/>
            </a:endParaRPr>
          </a:p>
          <a:p>
            <a:pPr algn="ctr">
              <a:lnSpc>
                <a:spcPct val="107000"/>
              </a:lnSpc>
              <a:spcAft>
                <a:spcPct val="0"/>
              </a:spcAft>
            </a:pPr>
            <a:r>
              <a:rPr lang="en-CA" altLang="en-US" sz="1400" dirty="0">
                <a:solidFill>
                  <a:srgbClr val="F8F8F8"/>
                </a:solidFill>
                <a:latin typeface="Arial" panose="020B0604020202020204" pitchFamily="34" charset="0"/>
                <a:cs typeface="Arial" panose="020B0604020202020204" pitchFamily="34" charset="0"/>
              </a:rPr>
              <a:t>August 11-12, 2026</a:t>
            </a:r>
          </a:p>
        </p:txBody>
      </p:sp>
    </p:spTree>
    <p:extLst>
      <p:ext uri="{BB962C8B-B14F-4D97-AF65-F5344CB8AC3E}">
        <p14:creationId xmlns:p14="http://schemas.microsoft.com/office/powerpoint/2010/main" val="72895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6410C-7F03-58B8-DCFC-80D3FD67D46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C6061F0-95C3-8556-CB81-40190BC08B66}"/>
              </a:ext>
            </a:extLst>
          </p:cNvPr>
          <p:cNvSpPr txBox="1">
            <a:spLocks/>
          </p:cNvSpPr>
          <p:nvPr/>
        </p:nvSpPr>
        <p:spPr>
          <a:xfrm>
            <a:off x="4538953" y="152400"/>
            <a:ext cx="4276216"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10" name="ᐃᓚᓕᐅᑎᔪᑦ ᑐᒃᓯᕋᐅᑕᐅᔪᒧᑦ ᕿᒥᕐᕈᓂᕐᒧᑦ">
            <a:extLst>
              <a:ext uri="{FF2B5EF4-FFF2-40B4-BE49-F238E27FC236}">
                <a16:creationId xmlns:a16="http://schemas.microsoft.com/office/drawing/2014/main" id="{4FBE3398-CE70-4EF0-D9F8-408AF01B1F89}"/>
              </a:ext>
            </a:extLst>
          </p:cNvPr>
          <p:cNvSpPr txBox="1"/>
          <p:nvPr/>
        </p:nvSpPr>
        <p:spPr>
          <a:xfrm>
            <a:off x="4702938" y="435354"/>
            <a:ext cx="4114801" cy="4308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spAutoFit/>
          </a:bodyPr>
          <a:lstStyle>
            <a:lvl1pPr defTabSz="457200">
              <a:lnSpc>
                <a:spcPct val="100000"/>
              </a:lnSpc>
              <a:spcBef>
                <a:spcPts val="0"/>
              </a:spcBef>
              <a:tabLst>
                <a:tab pos="5626100" algn="l"/>
              </a:tabLst>
              <a:defRPr sz="2100" b="1">
                <a:solidFill>
                  <a:srgbClr val="000000"/>
                </a:solidFill>
                <a:uFill>
                  <a:solidFill>
                    <a:srgbClr val="000000"/>
                  </a:solidFill>
                </a:uFill>
                <a:latin typeface="Euphemia"/>
                <a:ea typeface="Euphemia"/>
                <a:cs typeface="Euphemia"/>
                <a:sym typeface="Euphemia"/>
              </a:defRPr>
            </a:lvl1pPr>
          </a:lstStyle>
          <a:p>
            <a:pPr fontAlgn="base">
              <a:spcAft>
                <a:spcPct val="37000"/>
              </a:spcAft>
            </a:pPr>
            <a:endParaRPr sz="2200" dirty="0">
              <a:latin typeface="Pigiarniq" panose="020B0503040102020104" pitchFamily="34" charset="0"/>
            </a:endParaRPr>
          </a:p>
        </p:txBody>
      </p:sp>
      <p:sp>
        <p:nvSpPr>
          <p:cNvPr id="11" name="CIRNAC−ᑯᑦ ᐅᑯᓂᖓ ᑐᓂᓯᔪᕕᓃᑦ ᓄᓇᕗᑦ ᐃᒪᓕᕆᔨᒃᑯᑦ ᑲᑎᒪᔨᖏᓐᓄᑦ:…">
            <a:extLst>
              <a:ext uri="{FF2B5EF4-FFF2-40B4-BE49-F238E27FC236}">
                <a16:creationId xmlns:a16="http://schemas.microsoft.com/office/drawing/2014/main" id="{D963764E-93E7-129C-CD09-1AFB3ABA1D27}"/>
              </a:ext>
            </a:extLst>
          </p:cNvPr>
          <p:cNvSpPr txBox="1"/>
          <p:nvPr/>
        </p:nvSpPr>
        <p:spPr>
          <a:xfrm>
            <a:off x="4776046" y="1358806"/>
            <a:ext cx="3910755" cy="3847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a:spAutoFit/>
          </a:bodyPr>
          <a:lstStyle/>
          <a:p>
            <a:pPr defTabSz="457189" fontAlgn="base">
              <a:spcAft>
                <a:spcPts val="1800"/>
              </a:spcAft>
              <a:tabLst>
                <a:tab pos="5625959" algn="l"/>
              </a:tabLst>
              <a:defRPr sz="1900">
                <a:solidFill>
                  <a:srgbClr val="000000"/>
                </a:solidFill>
                <a:uFill>
                  <a:solidFill>
                    <a:srgbClr val="000000"/>
                  </a:solidFill>
                </a:uFill>
                <a:latin typeface="Euphemia"/>
                <a:ea typeface="Euphemia"/>
                <a:cs typeface="Euphemia"/>
                <a:sym typeface="Euphemia"/>
              </a:defRPr>
            </a:pPr>
            <a:endParaRPr lang="iu-Cans-CA" sz="19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2" name="Slide Number Placeholder 1">
            <a:extLst>
              <a:ext uri="{FF2B5EF4-FFF2-40B4-BE49-F238E27FC236}">
                <a16:creationId xmlns:a16="http://schemas.microsoft.com/office/drawing/2014/main" id="{40B5B851-6B9E-5EB0-76B1-2B4851201ACC}"/>
              </a:ext>
            </a:extLst>
          </p:cNvPr>
          <p:cNvSpPr>
            <a:spLocks noGrp="1"/>
          </p:cNvSpPr>
          <p:nvPr>
            <p:ph type="sldNum" sz="quarter" idx="4"/>
          </p:nvPr>
        </p:nvSpPr>
        <p:spPr/>
        <p:txBody>
          <a:bodyPr/>
          <a:lstStyle/>
          <a:p>
            <a:pPr>
              <a:defRPr/>
            </a:pPr>
            <a:fld id="{E00B6E52-F07A-44C8-B7AE-D6EEC3D50429}" type="slidenum">
              <a:rPr lang="en-CA">
                <a:latin typeface="Arial"/>
              </a:rPr>
              <a:pPr>
                <a:defRPr/>
              </a:pPr>
              <a:t>10</a:t>
            </a:fld>
            <a:endParaRPr lang="en-CA" dirty="0">
              <a:latin typeface="Arial"/>
            </a:endParaRPr>
          </a:p>
        </p:txBody>
      </p:sp>
      <p:sp>
        <p:nvSpPr>
          <p:cNvPr id="14" name="Title 3">
            <a:extLst>
              <a:ext uri="{FF2B5EF4-FFF2-40B4-BE49-F238E27FC236}">
                <a16:creationId xmlns:a16="http://schemas.microsoft.com/office/drawing/2014/main" id="{AB393740-28F1-6837-7E2E-E666AFDD74DF}"/>
              </a:ext>
            </a:extLst>
          </p:cNvPr>
          <p:cNvSpPr txBox="1">
            <a:spLocks/>
          </p:cNvSpPr>
          <p:nvPr/>
        </p:nvSpPr>
        <p:spPr>
          <a:xfrm>
            <a:off x="795528" y="381000"/>
            <a:ext cx="8077200" cy="1295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CA" altLang="en-US" sz="2800" b="1" dirty="0">
                <a:cs typeface="Arial" panose="020B0604020202020204" pitchFamily="34" charset="0"/>
              </a:rPr>
            </a:br>
            <a:r>
              <a:rPr lang="en-CA" altLang="en-US" sz="2400" b="1"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rPr>
              <a:t>Next Steps</a:t>
            </a:r>
            <a:endParaRPr lang="en-US" sz="2400" b="1"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5" name="Content Placeholder 4">
            <a:extLst>
              <a:ext uri="{FF2B5EF4-FFF2-40B4-BE49-F238E27FC236}">
                <a16:creationId xmlns:a16="http://schemas.microsoft.com/office/drawing/2014/main" id="{12BBC7DE-E850-DD2A-AAE1-FC556E7AB6EF}"/>
              </a:ext>
            </a:extLst>
          </p:cNvPr>
          <p:cNvSpPr>
            <a:spLocks noGrp="1"/>
          </p:cNvSpPr>
          <p:nvPr>
            <p:ph sz="half" idx="1"/>
          </p:nvPr>
        </p:nvSpPr>
        <p:spPr>
          <a:xfrm>
            <a:off x="205179" y="1856521"/>
            <a:ext cx="8667549" cy="4477154"/>
          </a:xfrm>
        </p:spPr>
        <p:txBody>
          <a:bodyPr>
            <a:normAutofit/>
          </a:bodyPr>
          <a:lstStyle/>
          <a:p>
            <a:pPr marL="0" indent="0">
              <a:spcAft>
                <a:spcPts val="1800"/>
              </a:spcAft>
              <a:buNone/>
              <a:defRPr/>
            </a:pPr>
            <a:r>
              <a:rPr lang="en-US" altLang="en-US" sz="1600" b="1" dirty="0">
                <a:latin typeface="+mj-lt"/>
                <a:cs typeface="Arial" panose="020B0604020202020204" pitchFamily="34" charset="0"/>
              </a:rPr>
              <a:t>CIRNAC is available to work with the City of Iqaluit and the NWB to draft potential terms and conditions for the renewed water </a:t>
            </a:r>
            <a:r>
              <a:rPr lang="en-US" altLang="en-US" sz="1600" b="1" dirty="0" err="1">
                <a:latin typeface="+mj-lt"/>
                <a:cs typeface="Arial" panose="020B0604020202020204" pitchFamily="34" charset="0"/>
              </a:rPr>
              <a:t>licence</a:t>
            </a:r>
            <a:r>
              <a:rPr lang="en-US" altLang="en-US" sz="1600" b="1" dirty="0">
                <a:latin typeface="+mj-lt"/>
                <a:cs typeface="Arial" panose="020B0604020202020204" pitchFamily="34" charset="0"/>
              </a:rPr>
              <a:t> if issued.</a:t>
            </a:r>
          </a:p>
          <a:p>
            <a:pPr marL="0" indent="0">
              <a:spcAft>
                <a:spcPts val="1800"/>
              </a:spcAft>
              <a:buNone/>
              <a:defRPr/>
            </a:pPr>
            <a:r>
              <a:rPr lang="en-US" sz="1600" b="1" dirty="0">
                <a:latin typeface="+mj-lt"/>
                <a:cs typeface="Arial" panose="020B0604020202020204" pitchFamily="34" charset="0"/>
              </a:rPr>
              <a:t>The terms and conditions would provide a way forward to assess and approve the missing information when it becomes available, but before the corresponding activity is initiated.</a:t>
            </a:r>
          </a:p>
          <a:p>
            <a:pPr marL="0" indent="0">
              <a:buNone/>
            </a:pPr>
            <a:r>
              <a:rPr lang="en-US" sz="1600" b="1" dirty="0">
                <a:latin typeface="+mj-lt"/>
                <a:cs typeface="Arial" panose="020B0604020202020204" pitchFamily="34" charset="0"/>
              </a:rPr>
              <a:t>CIRNAC remains committed to ensuring a robust regulatory regime is in place with continued environmental and freshwater source protections.</a:t>
            </a:r>
          </a:p>
          <a:p>
            <a:pPr marL="0" indent="0">
              <a:buNone/>
            </a:pPr>
            <a:endParaRPr lang="en-US" sz="2000" dirty="0"/>
          </a:p>
        </p:txBody>
      </p:sp>
    </p:spTree>
    <p:extLst>
      <p:ext uri="{BB962C8B-B14F-4D97-AF65-F5344CB8AC3E}">
        <p14:creationId xmlns:p14="http://schemas.microsoft.com/office/powerpoint/2010/main" val="3087933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4294967295"/>
          </p:nvPr>
        </p:nvSpPr>
        <p:spPr>
          <a:xfrm>
            <a:off x="7010400" y="6248403"/>
            <a:ext cx="2133600" cy="365125"/>
          </a:xfrm>
          <a:prstGeom prst="rect">
            <a:avLst/>
          </a:prstGeom>
        </p:spPr>
        <p:txBody>
          <a:bodyPr/>
          <a:lstStyle/>
          <a:p>
            <a:pPr>
              <a:defRPr/>
            </a:pPr>
            <a:fld id="{E00B6E52-F07A-44C8-B7AE-D6EEC3D50429}" type="slidenum">
              <a:rPr lang="en-CA" sz="1600">
                <a:latin typeface="Arial" panose="020B0604020202020204" pitchFamily="34" charset="0"/>
                <a:cs typeface="Arial" panose="020B0604020202020204" pitchFamily="34" charset="0"/>
              </a:rPr>
              <a:pPr>
                <a:defRPr/>
              </a:pPr>
              <a:t>11</a:t>
            </a:fld>
            <a:endParaRPr lang="en-CA" sz="1600" dirty="0">
              <a:latin typeface="Arial" panose="020B0604020202020204" pitchFamily="34" charset="0"/>
              <a:cs typeface="Arial" panose="020B0604020202020204" pitchFamily="34" charset="0"/>
            </a:endParaRPr>
          </a:p>
        </p:txBody>
      </p:sp>
      <p:pic>
        <p:nvPicPr>
          <p:cNvPr id="3" name="Picture 5">
            <a:extLst>
              <a:ext uri="{FF2B5EF4-FFF2-40B4-BE49-F238E27FC236}">
                <a16:creationId xmlns:a16="http://schemas.microsoft.com/office/drawing/2014/main" id="{FF21849B-4814-4A3E-99E7-0243B0D8072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sp>
        <p:nvSpPr>
          <p:cNvPr id="4" name="Rectangle 3"/>
          <p:cNvSpPr/>
          <p:nvPr/>
        </p:nvSpPr>
        <p:spPr>
          <a:xfrm>
            <a:off x="4114800" y="1143003"/>
            <a:ext cx="4572000" cy="646331"/>
          </a:xfrm>
          <a:prstGeom prst="rect">
            <a:avLst/>
          </a:prstGeom>
        </p:spPr>
        <p:txBody>
          <a:bodyPr>
            <a:spAutoFit/>
          </a:bodyPr>
          <a:lstStyle/>
          <a:p>
            <a:pPr marL="190495" indent="-190495" algn="ctr">
              <a:tabLst>
                <a:tab pos="5714857" algn="l"/>
              </a:tabLst>
              <a:defRPr/>
            </a:pPr>
            <a:endParaRPr lang="en-CA" sz="3600" b="1" kern="0" dirty="0">
              <a:solidFill>
                <a:srgbClr val="FFCC00"/>
              </a:solidFill>
              <a:latin typeface="Arial"/>
            </a:endParaRPr>
          </a:p>
        </p:txBody>
      </p:sp>
      <p:sp>
        <p:nvSpPr>
          <p:cNvPr id="6" name="Rectangle 5"/>
          <p:cNvSpPr/>
          <p:nvPr/>
        </p:nvSpPr>
        <p:spPr>
          <a:xfrm>
            <a:off x="0" y="990603"/>
            <a:ext cx="4572000" cy="646331"/>
          </a:xfrm>
          <a:prstGeom prst="rect">
            <a:avLst/>
          </a:prstGeom>
        </p:spPr>
        <p:txBody>
          <a:bodyPr>
            <a:spAutoFit/>
          </a:bodyPr>
          <a:lstStyle/>
          <a:p>
            <a:pPr algn="ctr">
              <a:defRPr/>
            </a:pPr>
            <a:r>
              <a:rPr lang="en-US" sz="3600" b="1" dirty="0">
                <a:solidFill>
                  <a:srgbClr val="FFCC00"/>
                </a:solidFill>
                <a:latin typeface="Arial" panose="020B0604020202020204" pitchFamily="34" charset="0"/>
                <a:cs typeface="Arial" panose="020B0604020202020204" pitchFamily="34" charset="0"/>
              </a:rPr>
              <a:t> </a:t>
            </a:r>
            <a:endParaRPr lang="en-CA" sz="3600" b="1" dirty="0">
              <a:solidFill>
                <a:srgbClr val="FFCC00"/>
              </a:solidFill>
              <a:latin typeface="Arial" panose="020B0604020202020204" pitchFamily="34" charset="0"/>
              <a:cs typeface="Arial" panose="020B0604020202020204" pitchFamily="34" charset="0"/>
            </a:endParaRPr>
          </a:p>
        </p:txBody>
      </p:sp>
      <p:sp>
        <p:nvSpPr>
          <p:cNvPr id="7" name="Rectangle 6"/>
          <p:cNvSpPr/>
          <p:nvPr/>
        </p:nvSpPr>
        <p:spPr>
          <a:xfrm>
            <a:off x="76200" y="914403"/>
            <a:ext cx="4191000" cy="2800767"/>
          </a:xfrm>
          <a:prstGeom prst="rect">
            <a:avLst/>
          </a:prstGeom>
        </p:spPr>
        <p:txBody>
          <a:bodyPr wrap="square">
            <a:spAutoFit/>
          </a:bodyPr>
          <a:lstStyle/>
          <a:p>
            <a:pPr algn="ctr"/>
            <a:r>
              <a:rPr lang="en-US" altLang="en-US" sz="4400" b="1" dirty="0" err="1">
                <a:solidFill>
                  <a:srgbClr val="E7B900">
                    <a:lumMod val="60000"/>
                    <a:lumOff val="40000"/>
                  </a:srgbClr>
                </a:solidFill>
                <a:latin typeface="Arial"/>
              </a:rPr>
              <a:t>Nakurmiik</a:t>
            </a:r>
            <a:endParaRPr lang="en-US" altLang="en-US" sz="4400" b="1" dirty="0">
              <a:solidFill>
                <a:srgbClr val="E7B900">
                  <a:lumMod val="60000"/>
                  <a:lumOff val="40000"/>
                </a:srgbClr>
              </a:solidFill>
              <a:latin typeface="Arial"/>
            </a:endParaRPr>
          </a:p>
          <a:p>
            <a:pPr algn="ctr"/>
            <a:r>
              <a:rPr lang="en-US" altLang="en-US" sz="4400" b="1" dirty="0">
                <a:solidFill>
                  <a:srgbClr val="E7B900">
                    <a:lumMod val="60000"/>
                    <a:lumOff val="40000"/>
                  </a:srgbClr>
                </a:solidFill>
                <a:latin typeface="Arial"/>
              </a:rPr>
              <a:t>Thank you</a:t>
            </a:r>
          </a:p>
          <a:p>
            <a:pPr algn="ctr"/>
            <a:r>
              <a:rPr lang="en-US" altLang="en-US" sz="4400" b="1" dirty="0">
                <a:solidFill>
                  <a:srgbClr val="E7B900">
                    <a:lumMod val="60000"/>
                    <a:lumOff val="40000"/>
                  </a:srgbClr>
                </a:solidFill>
                <a:latin typeface="Arial"/>
              </a:rPr>
              <a:t>Merci</a:t>
            </a:r>
          </a:p>
          <a:p>
            <a:pPr algn="ctr"/>
            <a:r>
              <a:rPr lang="iu-Cans-CA" altLang="en-US" sz="4400" b="1" dirty="0">
                <a:solidFill>
                  <a:srgbClr val="E7B900">
                    <a:lumMod val="60000"/>
                    <a:lumOff val="40000"/>
                  </a:srgbClr>
                </a:solidFill>
                <a:latin typeface="Pigiarniq Light" pitchFamily="2" charset="0"/>
              </a:rPr>
              <a:t> ᓇᑯᕐᒦᒃ</a:t>
            </a:r>
            <a:endParaRPr lang="en-CA" altLang="en-US" sz="4400" dirty="0">
              <a:solidFill>
                <a:srgbClr val="E7B900">
                  <a:lumMod val="60000"/>
                  <a:lumOff val="40000"/>
                </a:srgbClr>
              </a:solidFill>
              <a:latin typeface="Arial"/>
            </a:endParaRPr>
          </a:p>
        </p:txBody>
      </p:sp>
    </p:spTree>
    <p:extLst>
      <p:ext uri="{BB962C8B-B14F-4D97-AF65-F5344CB8AC3E}">
        <p14:creationId xmlns:p14="http://schemas.microsoft.com/office/powerpoint/2010/main" val="1884783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5"/>
          <p:cNvSpPr txBox="1"/>
          <p:nvPr/>
        </p:nvSpPr>
        <p:spPr>
          <a:xfrm>
            <a:off x="4611688" y="1307552"/>
            <a:ext cx="4010027" cy="49408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marL="190494" indent="-190494" defTabSz="457189" fontAlgn="base">
              <a:lnSpc>
                <a:spcPct val="120000"/>
              </a:lnSpc>
              <a:spcAft>
                <a:spcPct val="37000"/>
              </a:spcAft>
              <a:buSzPct val="100000"/>
              <a:buFont typeface="Helvetica"/>
              <a:buChar char="•"/>
              <a:tabLst>
                <a:tab pos="5625959" algn="l"/>
              </a:tabLst>
              <a:defRPr sz="2000">
                <a:solidFill>
                  <a:srgbClr val="000000"/>
                </a:solidFill>
                <a:uFill>
                  <a:solidFill>
                    <a:srgbClr val="000000"/>
                  </a:solidFill>
                </a:uFill>
                <a:latin typeface="Euphemia"/>
                <a:ea typeface="Euphemia"/>
                <a:cs typeface="Euphemia"/>
                <a:sym typeface="Euphemia"/>
              </a:defRPr>
            </a:pPr>
            <a:endParaRPr lang="en-CA" sz="20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9" name="Title 3"/>
          <p:cNvSpPr txBox="1"/>
          <p:nvPr/>
        </p:nvSpPr>
        <p:spPr>
          <a:xfrm>
            <a:off x="4643118" y="487286"/>
            <a:ext cx="3947163" cy="3970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chor="ctr">
            <a:spAutoFit/>
          </a:bodyPr>
          <a:lstStyle>
            <a:lvl1pPr>
              <a:spcBef>
                <a:spcPts val="1200"/>
              </a:spcBef>
              <a:defRPr sz="2100" b="1">
                <a:solidFill>
                  <a:srgbClr val="000000"/>
                </a:solidFill>
                <a:latin typeface="Euphemia"/>
                <a:ea typeface="Euphemia"/>
                <a:cs typeface="Euphemia"/>
                <a:sym typeface="Euphemia"/>
              </a:defRPr>
            </a:lvl1pPr>
          </a:lstStyle>
          <a:p>
            <a:pPr fontAlgn="base">
              <a:lnSpc>
                <a:spcPct val="90000"/>
              </a:lnSpc>
              <a:spcAft>
                <a:spcPct val="37000"/>
              </a:spcAft>
            </a:pPr>
            <a:endParaRPr lang="en-CA" sz="2200" dirty="0">
              <a:latin typeface="Pigiarniq" panose="020B0503040102020104" pitchFamily="34" charset="0"/>
            </a:endParaRPr>
          </a:p>
        </p:txBody>
      </p:sp>
      <p:sp>
        <p:nvSpPr>
          <p:cNvPr id="2" name="Slide Number Placeholder 1"/>
          <p:cNvSpPr>
            <a:spLocks noGrp="1"/>
          </p:cNvSpPr>
          <p:nvPr>
            <p:ph type="sldNum" sz="quarter" idx="4"/>
          </p:nvPr>
        </p:nvSpPr>
        <p:spPr/>
        <p:txBody>
          <a:bodyPr/>
          <a:lstStyle/>
          <a:p>
            <a:pPr>
              <a:defRPr/>
            </a:pPr>
            <a:fld id="{E00B6E52-F07A-44C8-B7AE-D6EEC3D50429}" type="slidenum">
              <a:rPr lang="en-CA">
                <a:latin typeface="Arial"/>
              </a:rPr>
              <a:pPr>
                <a:defRPr/>
              </a:pPr>
              <a:t>2</a:t>
            </a:fld>
            <a:endParaRPr lang="en-CA" dirty="0">
              <a:latin typeface="Arial"/>
            </a:endParaRPr>
          </a:p>
        </p:txBody>
      </p:sp>
      <p:sp>
        <p:nvSpPr>
          <p:cNvPr id="15" name="ZoneTexte 14">
            <a:extLst>
              <a:ext uri="{FF2B5EF4-FFF2-40B4-BE49-F238E27FC236}">
                <a16:creationId xmlns:a16="http://schemas.microsoft.com/office/drawing/2014/main" id="{187A8588-BCBF-FC84-B7BC-076156F6C7A6}"/>
              </a:ext>
            </a:extLst>
          </p:cNvPr>
          <p:cNvSpPr txBox="1"/>
          <p:nvPr/>
        </p:nvSpPr>
        <p:spPr>
          <a:xfrm>
            <a:off x="1834386" y="609206"/>
            <a:ext cx="5617464" cy="769441"/>
          </a:xfrm>
          <a:prstGeom prst="rect">
            <a:avLst/>
          </a:prstGeom>
          <a:noFill/>
        </p:spPr>
        <p:txBody>
          <a:bodyPr wrap="square">
            <a:spAutoFit/>
          </a:bodyPr>
          <a:lstStyle/>
          <a:p>
            <a:r>
              <a:rPr kumimoji="0" lang="en-US" sz="4400" b="0" i="0" u="none" strike="noStrike" kern="1200" cap="none" spc="0" normalizeH="0" baseline="0" noProof="0" dirty="0">
                <a:ln>
                  <a:noFill/>
                </a:ln>
                <a:solidFill>
                  <a:prstClr val="black"/>
                </a:solidFill>
                <a:effectLst/>
                <a:uLnTx/>
                <a:uFillTx/>
                <a:latin typeface="Calibri Light" panose="020F0302020204030204"/>
                <a:ea typeface="+mj-ea"/>
                <a:cs typeface="Arial" panose="020B0604020202020204" pitchFamily="34" charset="0"/>
              </a:rPr>
              <a:t>Presentation Outline</a:t>
            </a:r>
            <a:endParaRPr lang="en-US" dirty="0"/>
          </a:p>
        </p:txBody>
      </p:sp>
      <p:sp>
        <p:nvSpPr>
          <p:cNvPr id="16" name="Content Placeholder 4">
            <a:extLst>
              <a:ext uri="{FF2B5EF4-FFF2-40B4-BE49-F238E27FC236}">
                <a16:creationId xmlns:a16="http://schemas.microsoft.com/office/drawing/2014/main" id="{149FDB18-02A2-E57B-3834-105889F6D8D6}"/>
              </a:ext>
            </a:extLst>
          </p:cNvPr>
          <p:cNvSpPr>
            <a:spLocks noGrp="1"/>
          </p:cNvSpPr>
          <p:nvPr>
            <p:ph sz="half" idx="1"/>
          </p:nvPr>
        </p:nvSpPr>
        <p:spPr>
          <a:xfrm>
            <a:off x="1834386" y="1213064"/>
            <a:ext cx="6248400" cy="4953000"/>
          </a:xfrm>
        </p:spPr>
        <p:txBody>
          <a:bodyPr>
            <a:normAutofit/>
          </a:bodyPr>
          <a:lstStyle/>
          <a:p>
            <a:pPr marL="0" indent="0">
              <a:spcAft>
                <a:spcPts val="1200"/>
              </a:spcAft>
              <a:buNone/>
            </a:pPr>
            <a:r>
              <a:rPr lang="en-US" altLang="en-US" sz="2400" dirty="0"/>
              <a:t> </a:t>
            </a:r>
          </a:p>
          <a:p>
            <a:pPr>
              <a:spcAft>
                <a:spcPts val="1200"/>
              </a:spcAft>
              <a:buFont typeface="Wingdings" panose="05000000000000000000" pitchFamily="2" charset="2"/>
              <a:buChar char="Ø"/>
            </a:pPr>
            <a:r>
              <a:rPr lang="en-US" altLang="en-US" sz="2400" dirty="0"/>
              <a:t>Role and Responsibilities</a:t>
            </a:r>
          </a:p>
          <a:p>
            <a:pPr>
              <a:spcAft>
                <a:spcPts val="1200"/>
              </a:spcAft>
              <a:buFont typeface="Wingdings" panose="05000000000000000000" pitchFamily="2" charset="2"/>
              <a:buChar char="Ø"/>
            </a:pPr>
            <a:r>
              <a:rPr lang="en-US" altLang="en-US" sz="2400" dirty="0"/>
              <a:t>Contributions to the Water </a:t>
            </a:r>
            <a:r>
              <a:rPr lang="en-US" altLang="en-US" sz="2400" dirty="0" err="1"/>
              <a:t>Licence</a:t>
            </a:r>
            <a:r>
              <a:rPr lang="en-US" altLang="en-US" sz="2400" dirty="0"/>
              <a:t>   Application Review</a:t>
            </a:r>
          </a:p>
          <a:p>
            <a:pPr>
              <a:spcAft>
                <a:spcPts val="1200"/>
              </a:spcAft>
              <a:buFont typeface="Wingdings" panose="05000000000000000000" pitchFamily="2" charset="2"/>
              <a:buChar char="Ø"/>
            </a:pPr>
            <a:r>
              <a:rPr lang="en-US" altLang="en-US" sz="2400" dirty="0"/>
              <a:t>Technical Review   </a:t>
            </a:r>
            <a:endParaRPr lang="en-US" altLang="en-US" sz="1800" dirty="0"/>
          </a:p>
          <a:p>
            <a:pPr>
              <a:spcAft>
                <a:spcPts val="1200"/>
              </a:spcAft>
              <a:buFont typeface="Wingdings" panose="05000000000000000000" pitchFamily="2" charset="2"/>
              <a:buChar char="Ø"/>
            </a:pPr>
            <a:r>
              <a:rPr lang="en-US" altLang="en-US" sz="2400" dirty="0"/>
              <a:t>Conclusion</a:t>
            </a:r>
          </a:p>
        </p:txBody>
      </p:sp>
    </p:spTree>
    <p:extLst>
      <p:ext uri="{BB962C8B-B14F-4D97-AF65-F5344CB8AC3E}">
        <p14:creationId xmlns:p14="http://schemas.microsoft.com/office/powerpoint/2010/main" val="2482338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12211" y="838200"/>
            <a:ext cx="389521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3"/>
          <p:cNvSpPr txBox="1">
            <a:spLocks/>
          </p:cNvSpPr>
          <p:nvPr/>
        </p:nvSpPr>
        <p:spPr>
          <a:xfrm>
            <a:off x="4648200" y="838200"/>
            <a:ext cx="4038600" cy="304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9" name="Content Placeholder 5"/>
          <p:cNvSpPr txBox="1"/>
          <p:nvPr/>
        </p:nvSpPr>
        <p:spPr>
          <a:xfrm>
            <a:off x="4407410" y="1308100"/>
            <a:ext cx="4279393" cy="49403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Autofit/>
          </a:bodyPr>
          <a:lstStyle/>
          <a:p>
            <a:pPr defTabSz="457189" fontAlgn="base">
              <a:spcBef>
                <a:spcPts val="800"/>
              </a:spcBef>
              <a:spcAft>
                <a:spcPct val="37000"/>
              </a:spcAft>
              <a:defRPr sz="1400">
                <a:solidFill>
                  <a:srgbClr val="000000"/>
                </a:solidFill>
                <a:uFill>
                  <a:solidFill>
                    <a:srgbClr val="000000"/>
                  </a:solidFill>
                </a:uFill>
                <a:latin typeface="Euphemia"/>
                <a:ea typeface="Euphemia"/>
                <a:cs typeface="Euphemia"/>
                <a:sym typeface="Euphemia"/>
              </a:defRPr>
            </a:pPr>
            <a:endParaRPr sz="16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10" name="Rectangle 1"/>
          <p:cNvSpPr txBox="1"/>
          <p:nvPr/>
        </p:nvSpPr>
        <p:spPr>
          <a:xfrm>
            <a:off x="4535425" y="485741"/>
            <a:ext cx="3718560" cy="3970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spAutoFit/>
          </a:bodyPr>
          <a:lstStyle>
            <a:lvl1pPr>
              <a:spcBef>
                <a:spcPts val="1000"/>
              </a:spcBef>
              <a:defRPr>
                <a:solidFill>
                  <a:srgbClr val="000000"/>
                </a:solidFill>
                <a:latin typeface="Euphemia"/>
                <a:ea typeface="Euphemia"/>
                <a:cs typeface="Euphemia"/>
                <a:sym typeface="Euphemia"/>
              </a:defRPr>
            </a:lvl1pPr>
          </a:lstStyle>
          <a:p>
            <a:pPr fontAlgn="base">
              <a:lnSpc>
                <a:spcPct val="90000"/>
              </a:lnSpc>
              <a:spcAft>
                <a:spcPct val="37000"/>
              </a:spcAft>
            </a:pPr>
            <a:endParaRPr sz="2200" b="1" dirty="0">
              <a:latin typeface="Pigiarniq" panose="020B0503040102020104" pitchFamily="34" charset="0"/>
            </a:endParaRPr>
          </a:p>
        </p:txBody>
      </p:sp>
      <p:sp>
        <p:nvSpPr>
          <p:cNvPr id="2" name="Slide Number Placeholder 1"/>
          <p:cNvSpPr>
            <a:spLocks noGrp="1"/>
          </p:cNvSpPr>
          <p:nvPr>
            <p:ph type="sldNum" sz="quarter" idx="4"/>
          </p:nvPr>
        </p:nvSpPr>
        <p:spPr/>
        <p:txBody>
          <a:bodyPr/>
          <a:lstStyle/>
          <a:p>
            <a:pPr>
              <a:defRPr/>
            </a:pPr>
            <a:fld id="{E00B6E52-F07A-44C8-B7AE-D6EEC3D50429}" type="slidenum">
              <a:rPr lang="en-CA">
                <a:latin typeface="Arial"/>
              </a:rPr>
              <a:pPr>
                <a:defRPr/>
              </a:pPr>
              <a:t>3</a:t>
            </a:fld>
            <a:endParaRPr lang="en-CA" dirty="0">
              <a:latin typeface="Arial"/>
            </a:endParaRPr>
          </a:p>
        </p:txBody>
      </p:sp>
      <p:sp>
        <p:nvSpPr>
          <p:cNvPr id="17" name="Title 3">
            <a:extLst>
              <a:ext uri="{FF2B5EF4-FFF2-40B4-BE49-F238E27FC236}">
                <a16:creationId xmlns:a16="http://schemas.microsoft.com/office/drawing/2014/main" id="{67F84450-D4CD-B615-883A-8E0C76A1B8B4}"/>
              </a:ext>
            </a:extLst>
          </p:cNvPr>
          <p:cNvSpPr txBox="1">
            <a:spLocks/>
          </p:cNvSpPr>
          <p:nvPr/>
        </p:nvSpPr>
        <p:spPr>
          <a:xfrm>
            <a:off x="656302" y="619432"/>
            <a:ext cx="8001000" cy="533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CA" altLang="en-US" sz="2800" b="1" dirty="0">
                <a:latin typeface="Arial" panose="020B0604020202020204" pitchFamily="34" charset="0"/>
                <a:cs typeface="Arial" panose="020B0604020202020204" pitchFamily="34" charset="0"/>
              </a:rPr>
            </a:br>
            <a:r>
              <a:rPr lang="en-CA" altLang="en-US" dirty="0">
                <a:solidFill>
                  <a:schemeClr val="tx1">
                    <a:lumMod val="50000"/>
                  </a:schemeClr>
                </a:solidFill>
                <a:latin typeface="Calibri Light" panose="020F0302020204030204" pitchFamily="34" charset="0"/>
                <a:ea typeface="Calibri Light" panose="020F0302020204030204" pitchFamily="34" charset="0"/>
                <a:cs typeface="Calibri Light" panose="020F0302020204030204" pitchFamily="34" charset="0"/>
              </a:rPr>
              <a:t>Roles and Responsibilities</a:t>
            </a:r>
            <a:endParaRPr lang="en-US" dirty="0">
              <a:solidFill>
                <a:schemeClr val="tx1">
                  <a:lumMod val="50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8" name="Content Placeholder 4">
            <a:extLst>
              <a:ext uri="{FF2B5EF4-FFF2-40B4-BE49-F238E27FC236}">
                <a16:creationId xmlns:a16="http://schemas.microsoft.com/office/drawing/2014/main" id="{EE68C572-4382-995A-EC4A-DA7B80F03909}"/>
              </a:ext>
            </a:extLst>
          </p:cNvPr>
          <p:cNvSpPr>
            <a:spLocks noGrp="1"/>
          </p:cNvSpPr>
          <p:nvPr>
            <p:ph sz="half" idx="1"/>
          </p:nvPr>
        </p:nvSpPr>
        <p:spPr>
          <a:xfrm>
            <a:off x="1164336" y="1497496"/>
            <a:ext cx="7315200" cy="5181600"/>
          </a:xfrm>
        </p:spPr>
        <p:txBody>
          <a:bodyPr>
            <a:normAutofit/>
          </a:bodyPr>
          <a:lstStyle/>
          <a:p>
            <a:pPr marL="0" indent="0">
              <a:buNone/>
              <a:defRPr/>
            </a:pPr>
            <a:r>
              <a:rPr lang="en-CA" sz="2400" dirty="0">
                <a:cs typeface="Arial" panose="020B0604020202020204" pitchFamily="34" charset="0"/>
              </a:rPr>
              <a:t>Crown-Indigenous Relations and Northern Affairs Canada’s (CIRNAC) responsibilities, mandate, and obligations are in alignment with the following:</a:t>
            </a:r>
          </a:p>
          <a:p>
            <a:pPr marL="0" indent="0">
              <a:buNone/>
              <a:defRPr/>
            </a:pPr>
            <a:endParaRPr lang="en-CA" sz="1400" dirty="0">
              <a:cs typeface="Arial" panose="020B0604020202020204" pitchFamily="34" charset="0"/>
            </a:endParaRPr>
          </a:p>
          <a:p>
            <a:pPr marL="512763" indent="-277813">
              <a:defRPr/>
            </a:pPr>
            <a:r>
              <a:rPr lang="en-CA" sz="2000" i="1" dirty="0">
                <a:cs typeface="Arial" panose="020B0604020202020204" pitchFamily="34" charset="0"/>
              </a:rPr>
              <a:t>Crown-Indigenous Relations and Northern Affairs Act</a:t>
            </a:r>
            <a:endParaRPr lang="en-CA" sz="2000" dirty="0">
              <a:cs typeface="Arial" panose="020B0604020202020204" pitchFamily="34" charset="0"/>
            </a:endParaRPr>
          </a:p>
          <a:p>
            <a:pPr marL="512763" indent="-277813">
              <a:defRPr/>
            </a:pPr>
            <a:r>
              <a:rPr lang="en-CA" sz="2000" dirty="0">
                <a:cs typeface="Arial" panose="020B0604020202020204" pitchFamily="34" charset="0"/>
              </a:rPr>
              <a:t>Nunavut Agreement</a:t>
            </a:r>
          </a:p>
          <a:p>
            <a:pPr marL="512763" indent="-277813">
              <a:defRPr/>
            </a:pPr>
            <a:r>
              <a:rPr lang="en-CA" sz="2000" i="1" dirty="0">
                <a:cs typeface="Arial" panose="020B0604020202020204" pitchFamily="34" charset="0"/>
              </a:rPr>
              <a:t>Nunavut Land Claims Agreement Act</a:t>
            </a:r>
          </a:p>
          <a:p>
            <a:pPr marL="512763" indent="-277813">
              <a:defRPr/>
            </a:pPr>
            <a:r>
              <a:rPr lang="en-CA" sz="2000" i="1" dirty="0">
                <a:cs typeface="Arial" panose="020B0604020202020204" pitchFamily="34" charset="0"/>
              </a:rPr>
              <a:t>Nunavut Waters and Nunavut Surface Rights Tribunal Act</a:t>
            </a:r>
            <a:r>
              <a:rPr lang="en-CA" sz="2000" dirty="0">
                <a:cs typeface="Arial" panose="020B0604020202020204" pitchFamily="34" charset="0"/>
              </a:rPr>
              <a:t> and the associated regulations</a:t>
            </a:r>
          </a:p>
          <a:p>
            <a:pPr marL="512763" indent="-277813">
              <a:defRPr/>
            </a:pPr>
            <a:r>
              <a:rPr lang="en-CA" sz="2000" i="1" dirty="0">
                <a:cs typeface="Arial" panose="020B0604020202020204" pitchFamily="34" charset="0"/>
              </a:rPr>
              <a:t>Nunavut Planning and Project Assessment Act</a:t>
            </a:r>
          </a:p>
          <a:p>
            <a:pPr marL="512763" indent="-277813">
              <a:defRPr/>
            </a:pPr>
            <a:r>
              <a:rPr lang="en-CA" sz="2000" i="1" dirty="0">
                <a:cs typeface="Arial" panose="020B0604020202020204" pitchFamily="34" charset="0"/>
              </a:rPr>
              <a:t>Territorial Lands Act</a:t>
            </a:r>
            <a:r>
              <a:rPr lang="en-CA" sz="2000" dirty="0">
                <a:cs typeface="Arial" panose="020B0604020202020204" pitchFamily="34" charset="0"/>
              </a:rPr>
              <a:t> and the associated regulations</a:t>
            </a:r>
          </a:p>
          <a:p>
            <a:pPr marL="512763" indent="-277813">
              <a:defRPr/>
            </a:pPr>
            <a:r>
              <a:rPr lang="en-CA" sz="2000" i="1" dirty="0">
                <a:cs typeface="Arial" panose="020B0604020202020204" pitchFamily="34" charset="0"/>
              </a:rPr>
              <a:t>Arctic Waters Pollution Prevention Act</a:t>
            </a:r>
          </a:p>
          <a:p>
            <a:pPr marL="0" indent="0">
              <a:buNone/>
            </a:pPr>
            <a:endParaRPr lang="en-US" sz="2400" dirty="0"/>
          </a:p>
        </p:txBody>
      </p:sp>
    </p:spTree>
    <p:extLst>
      <p:ext uri="{BB962C8B-B14F-4D97-AF65-F5344CB8AC3E}">
        <p14:creationId xmlns:p14="http://schemas.microsoft.com/office/powerpoint/2010/main" val="82166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4572000" y="152400"/>
            <a:ext cx="4276216"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10" name="ᐃᓚᓕᐅᑎᔪᑦ ᑐᒃᓯᕋᐅᑕᐅᔪᒧᑦ ᕿᒥᕐᕈᓂᕐᒧᑦ"/>
          <p:cNvSpPr txBox="1"/>
          <p:nvPr/>
        </p:nvSpPr>
        <p:spPr>
          <a:xfrm>
            <a:off x="4702938" y="435354"/>
            <a:ext cx="4114801" cy="4308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spAutoFit/>
          </a:bodyPr>
          <a:lstStyle>
            <a:lvl1pPr defTabSz="457200">
              <a:lnSpc>
                <a:spcPct val="100000"/>
              </a:lnSpc>
              <a:spcBef>
                <a:spcPts val="0"/>
              </a:spcBef>
              <a:tabLst>
                <a:tab pos="5626100" algn="l"/>
              </a:tabLst>
              <a:defRPr sz="2100" b="1">
                <a:solidFill>
                  <a:srgbClr val="000000"/>
                </a:solidFill>
                <a:uFill>
                  <a:solidFill>
                    <a:srgbClr val="000000"/>
                  </a:solidFill>
                </a:uFill>
                <a:latin typeface="Euphemia"/>
                <a:ea typeface="Euphemia"/>
                <a:cs typeface="Euphemia"/>
                <a:sym typeface="Euphemia"/>
              </a:defRPr>
            </a:lvl1pPr>
          </a:lstStyle>
          <a:p>
            <a:pPr fontAlgn="base">
              <a:spcAft>
                <a:spcPct val="37000"/>
              </a:spcAft>
            </a:pPr>
            <a:endParaRPr sz="2200" dirty="0">
              <a:latin typeface="Pigiarniq" panose="020B0503040102020104" pitchFamily="34" charset="0"/>
            </a:endParaRPr>
          </a:p>
        </p:txBody>
      </p:sp>
      <p:sp>
        <p:nvSpPr>
          <p:cNvPr id="11" name="CIRNAC−ᑯᑦ ᐅᑯᓂᖓ ᑐᓂᓯᔪᕕᓃᑦ ᓄᓇᕗᑦ ᐃᒪᓕᕆᔨᒃᑯᑦ ᑲᑎᒪᔨᖏᓐᓄᑦ:…"/>
          <p:cNvSpPr txBox="1"/>
          <p:nvPr/>
        </p:nvSpPr>
        <p:spPr>
          <a:xfrm>
            <a:off x="4776046" y="1358806"/>
            <a:ext cx="3910755" cy="3847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a:spAutoFit/>
          </a:bodyPr>
          <a:lstStyle/>
          <a:p>
            <a:pPr defTabSz="457189" fontAlgn="base">
              <a:spcAft>
                <a:spcPts val="1800"/>
              </a:spcAft>
              <a:tabLst>
                <a:tab pos="5625959" algn="l"/>
              </a:tabLst>
              <a:defRPr sz="1900">
                <a:solidFill>
                  <a:srgbClr val="000000"/>
                </a:solidFill>
                <a:uFill>
                  <a:solidFill>
                    <a:srgbClr val="000000"/>
                  </a:solidFill>
                </a:uFill>
                <a:latin typeface="Euphemia"/>
                <a:ea typeface="Euphemia"/>
                <a:cs typeface="Euphemia"/>
                <a:sym typeface="Euphemia"/>
              </a:defRPr>
            </a:pPr>
            <a:endParaRPr lang="iu-Cans-CA" sz="19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2" name="Slide Number Placeholder 1"/>
          <p:cNvSpPr>
            <a:spLocks noGrp="1"/>
          </p:cNvSpPr>
          <p:nvPr>
            <p:ph type="sldNum" sz="quarter" idx="4"/>
          </p:nvPr>
        </p:nvSpPr>
        <p:spPr/>
        <p:txBody>
          <a:bodyPr/>
          <a:lstStyle/>
          <a:p>
            <a:pPr>
              <a:defRPr/>
            </a:pPr>
            <a:fld id="{E00B6E52-F07A-44C8-B7AE-D6EEC3D50429}" type="slidenum">
              <a:rPr lang="en-CA">
                <a:latin typeface="Arial"/>
              </a:rPr>
              <a:pPr>
                <a:defRPr/>
              </a:pPr>
              <a:t>4</a:t>
            </a:fld>
            <a:endParaRPr lang="en-CA" dirty="0">
              <a:latin typeface="Arial"/>
            </a:endParaRPr>
          </a:p>
        </p:txBody>
      </p:sp>
      <p:sp>
        <p:nvSpPr>
          <p:cNvPr id="14" name="Title 3">
            <a:extLst>
              <a:ext uri="{FF2B5EF4-FFF2-40B4-BE49-F238E27FC236}">
                <a16:creationId xmlns:a16="http://schemas.microsoft.com/office/drawing/2014/main" id="{4157E6BB-7AF5-DBB6-B666-D0F4EB25E9C0}"/>
              </a:ext>
            </a:extLst>
          </p:cNvPr>
          <p:cNvSpPr txBox="1">
            <a:spLocks/>
          </p:cNvSpPr>
          <p:nvPr/>
        </p:nvSpPr>
        <p:spPr>
          <a:xfrm>
            <a:off x="795528" y="381000"/>
            <a:ext cx="8077200" cy="1295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CA" altLang="en-US" sz="2800" b="1" dirty="0">
                <a:cs typeface="Arial" panose="020B0604020202020204" pitchFamily="34" charset="0"/>
              </a:rPr>
            </a:br>
            <a:r>
              <a:rPr lang="en-CA" altLang="en-US" sz="3500"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rPr>
              <a:t>Contributions to Water Licence </a:t>
            </a:r>
            <a:br>
              <a:rPr lang="en-CA" altLang="en-US" sz="3500"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rPr>
            </a:br>
            <a:r>
              <a:rPr lang="en-CA" altLang="en-US" sz="3500"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rPr>
              <a:t>Application Review</a:t>
            </a:r>
            <a:endParaRPr lang="en-US" sz="3500"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5" name="Content Placeholder 4">
            <a:extLst>
              <a:ext uri="{FF2B5EF4-FFF2-40B4-BE49-F238E27FC236}">
                <a16:creationId xmlns:a16="http://schemas.microsoft.com/office/drawing/2014/main" id="{7BE4218B-DE13-74F0-D473-CA112549452F}"/>
              </a:ext>
            </a:extLst>
          </p:cNvPr>
          <p:cNvSpPr>
            <a:spLocks noGrp="1"/>
          </p:cNvSpPr>
          <p:nvPr>
            <p:ph sz="half" idx="1"/>
          </p:nvPr>
        </p:nvSpPr>
        <p:spPr>
          <a:xfrm>
            <a:off x="205179" y="1856521"/>
            <a:ext cx="8667549" cy="4477154"/>
          </a:xfrm>
        </p:spPr>
        <p:txBody>
          <a:bodyPr>
            <a:normAutofit/>
          </a:bodyPr>
          <a:lstStyle/>
          <a:p>
            <a:pPr marL="0" indent="0">
              <a:spcAft>
                <a:spcPts val="1800"/>
              </a:spcAft>
              <a:buNone/>
              <a:defRPr/>
            </a:pPr>
            <a:r>
              <a:rPr lang="en-CA" altLang="en-US" sz="2400" dirty="0">
                <a:latin typeface="Arial" panose="020B0604020202020204" pitchFamily="34" charset="0"/>
                <a:cs typeface="Arial" panose="020B0604020202020204" pitchFamily="34" charset="0"/>
              </a:rPr>
              <a:t>CIRNAC made the following submissions to the Nunavut Water Board (NWB) regarding the application</a:t>
            </a:r>
            <a:endParaRPr lang="en-US" altLang="en-US" sz="12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rPr>
              <a:t>February 6, 2026 – </a:t>
            </a:r>
            <a:r>
              <a:rPr lang="en-US" sz="2000" dirty="0">
                <a:latin typeface="Arial" panose="020B0604020202020204" pitchFamily="34" charset="0"/>
                <a:cs typeface="Arial" panose="020B0604020202020204" pitchFamily="34" charset="0"/>
              </a:rPr>
              <a:t>CIRNAC’s completeness assessment </a:t>
            </a:r>
            <a:r>
              <a:rPr lang="en-CA" sz="2000" dirty="0">
                <a:latin typeface="Arial" panose="020B0604020202020204" pitchFamily="34" charset="0"/>
                <a:cs typeface="Arial" panose="020B0604020202020204" pitchFamily="34" charset="0"/>
              </a:rPr>
              <a:t>of the </a:t>
            </a:r>
            <a:r>
              <a:rPr lang="en-US" sz="2000" dirty="0">
                <a:latin typeface="Arial" panose="020B0604020202020204" pitchFamily="34" charset="0"/>
                <a:cs typeface="Arial" panose="020B0604020202020204" pitchFamily="34" charset="0"/>
              </a:rPr>
              <a:t>Licence Application</a:t>
            </a:r>
          </a:p>
          <a:p>
            <a:r>
              <a:rPr lang="en-US" sz="2000" dirty="0">
                <a:latin typeface="Arial" panose="020B0604020202020204" pitchFamily="34" charset="0"/>
                <a:cs typeface="Arial" panose="020B0604020202020204" pitchFamily="34" charset="0"/>
              </a:rPr>
              <a:t>May 15, 2026 – CIRNAC’s response to the Information Request Responses to the NWB</a:t>
            </a:r>
          </a:p>
          <a:p>
            <a:r>
              <a:rPr lang="en-US" sz="2000" dirty="0">
                <a:latin typeface="Arial" panose="020B0604020202020204" pitchFamily="34" charset="0"/>
                <a:cs typeface="Arial" panose="020B0604020202020204" pitchFamily="34" charset="0"/>
              </a:rPr>
              <a:t>June 17, 2026 – CIRNAC met with the City of Iqaluit to discuss outstanding Information Requests</a:t>
            </a:r>
          </a:p>
          <a:p>
            <a:r>
              <a:rPr lang="en-US" sz="2000" dirty="0">
                <a:latin typeface="Arial" panose="020B0604020202020204" pitchFamily="34" charset="0"/>
                <a:cs typeface="Arial" panose="020B0604020202020204" pitchFamily="34" charset="0"/>
              </a:rPr>
              <a:t>June 30, 2026 – CIRNAC’s submission of technical review comments</a:t>
            </a:r>
          </a:p>
          <a:p>
            <a:endParaRPr lang="en-US" sz="2000" dirty="0">
              <a:latin typeface="Arial" panose="020B0604020202020204" pitchFamily="34" charset="0"/>
              <a:cs typeface="Arial" panose="020B0604020202020204" pitchFamily="34" charset="0"/>
            </a:endParaRPr>
          </a:p>
          <a:p>
            <a:pPr marL="0" indent="0">
              <a:buNone/>
            </a:pPr>
            <a:endParaRPr lang="en-US" sz="2000" dirty="0"/>
          </a:p>
        </p:txBody>
      </p:sp>
    </p:spTree>
    <p:extLst>
      <p:ext uri="{BB962C8B-B14F-4D97-AF65-F5344CB8AC3E}">
        <p14:creationId xmlns:p14="http://schemas.microsoft.com/office/powerpoint/2010/main" val="1235441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4564067" y="685800"/>
            <a:ext cx="4041775" cy="685800"/>
          </a:xfrm>
        </p:spPr>
        <p:txBody>
          <a:bodyPr/>
          <a:lstStyle/>
          <a:p>
            <a:r>
              <a:rPr lang="fr-CA" dirty="0"/>
              <a:t> </a:t>
            </a:r>
          </a:p>
        </p:txBody>
      </p:sp>
      <p:sp>
        <p:nvSpPr>
          <p:cNvPr id="10" name="Text Placeholder 4"/>
          <p:cNvSpPr txBox="1">
            <a:spLocks/>
          </p:cNvSpPr>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p:cNvSpPr txBox="1"/>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p:cNvSpPr>
            <a:spLocks noGrp="1"/>
          </p:cNvSpPr>
          <p:nvPr>
            <p:ph type="sldNum" sz="quarter" idx="12"/>
          </p:nvPr>
        </p:nvSpPr>
        <p:spPr/>
        <p:txBody>
          <a:bodyPr/>
          <a:lstStyle/>
          <a:p>
            <a:fld id="{6F711A52-F43C-4C30-A158-C802C0F8EA5C}" type="slidenum">
              <a:rPr lang="en-US">
                <a:latin typeface="Arial"/>
              </a:rPr>
              <a:pPr/>
              <a:t>5</a:t>
            </a:fld>
            <a:endParaRPr lang="en-US">
              <a:latin typeface="Arial"/>
            </a:endParaRPr>
          </a:p>
        </p:txBody>
      </p:sp>
      <p:sp>
        <p:nvSpPr>
          <p:cNvPr id="3" name="Titre 1">
            <a:extLst>
              <a:ext uri="{FF2B5EF4-FFF2-40B4-BE49-F238E27FC236}">
                <a16:creationId xmlns:a16="http://schemas.microsoft.com/office/drawing/2014/main" id="{13EB49BB-6F42-D897-EAC9-BF1EB89D57A3}"/>
              </a:ext>
            </a:extLst>
          </p:cNvPr>
          <p:cNvSpPr>
            <a:spLocks noGrp="1"/>
          </p:cNvSpPr>
          <p:nvPr>
            <p:ph type="title"/>
          </p:nvPr>
        </p:nvSpPr>
        <p:spPr>
          <a:xfrm>
            <a:off x="-1" y="534088"/>
            <a:ext cx="9144001" cy="1325563"/>
          </a:xfrm>
        </p:spPr>
        <p:txBody>
          <a:bodyPr>
            <a:normAutofit/>
          </a:bodyPr>
          <a:lstStyle/>
          <a:p>
            <a:pPr algn="ctr"/>
            <a:r>
              <a:rPr lang="en-US" dirty="0">
                <a:latin typeface="Calibri Light" panose="020F0302020204030204" pitchFamily="34" charset="0"/>
                <a:ea typeface="Calibri Light" panose="020F0302020204030204" pitchFamily="34" charset="0"/>
                <a:cs typeface="Calibri Light" panose="020F0302020204030204" pitchFamily="34" charset="0"/>
              </a:rPr>
              <a:t>CIRNAC’s Recommendations </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Water Source Expansion - Surface Water Quality and Soil Contamination (TR-01 to TR-03)</a:t>
            </a:r>
          </a:p>
        </p:txBody>
      </p:sp>
      <p:sp>
        <p:nvSpPr>
          <p:cNvPr id="6" name="Espace réservé du contenu 2">
            <a:extLst>
              <a:ext uri="{FF2B5EF4-FFF2-40B4-BE49-F238E27FC236}">
                <a16:creationId xmlns:a16="http://schemas.microsoft.com/office/drawing/2014/main" id="{94429348-96EC-9770-50A1-5572AF0425FD}"/>
              </a:ext>
            </a:extLst>
          </p:cNvPr>
          <p:cNvSpPr txBox="1">
            <a:spLocks/>
          </p:cNvSpPr>
          <p:nvPr/>
        </p:nvSpPr>
        <p:spPr>
          <a:xfrm>
            <a:off x="275515" y="1514734"/>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Key message: The City has made progress addressing comments </a:t>
            </a:r>
            <a:r>
              <a:rPr lang="en-US" sz="1600" b="1" dirty="0">
                <a:solidFill>
                  <a:sysClr val="windowText" lastClr="000000"/>
                </a:solidFill>
                <a:latin typeface="+mj-lt"/>
              </a:rPr>
              <a:t>on the future water source expansion</a:t>
            </a: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 however, several key items remain dependent on plans, monitoring frameworks, and construction-phase commitments not yet submitted to the NWB for review and approval.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The City has </a:t>
            </a:r>
            <a:r>
              <a:rPr lang="en-US" sz="1600" dirty="0">
                <a:solidFill>
                  <a:sysClr val="windowText" lastClr="000000"/>
                </a:solidFill>
                <a:latin typeface="+mj-lt"/>
              </a:rPr>
              <a:t>c</a:t>
            </a:r>
            <a:r>
              <a:rPr kumimoji="0" lang="en-US" sz="1600" b="0" i="0" u="none" strike="noStrike" kern="1200" cap="none" spc="0" normalizeH="0" baseline="0" noProof="0" dirty="0" err="1">
                <a:ln>
                  <a:noFill/>
                </a:ln>
                <a:solidFill>
                  <a:sysClr val="windowText" lastClr="000000"/>
                </a:solidFill>
                <a:effectLst/>
                <a:uLnTx/>
                <a:uFillTx/>
                <a:latin typeface="+mj-lt"/>
                <a:ea typeface="+mn-ea"/>
                <a:cs typeface="+mn-cs"/>
              </a:rPr>
              <a:t>ommitted</a:t>
            </a: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 to prepare a Construction Phase Water Management and Monitoring Plan, revised Environmental Protection Plan, and additional monitoring programs.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Proposed monitoring parameters, discharge criteria, and adaptive management approaches have been identified, but implementation details and action thresholds remain to be submitted to the NWB for review and approval.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Potential effects related to dewatering, blasting residues, erosion and sediment control, and contaminated soil management have been acknowledged, but supporting analyses and mitigation details are still required.</a:t>
            </a:r>
          </a:p>
          <a:p>
            <a:pPr marL="0" lvl="0" indent="0">
              <a:buNone/>
              <a:defRPr/>
            </a:pP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CIRNAC is seeking assurance that potential effects on water, soil, and the receiving environment are fully characterized and can be effectively managed through clear monitoring requirements, measurable performance criteria, and project-specific mitigation commitments approved by the NWB</a:t>
            </a:r>
            <a:r>
              <a:rPr lang="en-US" sz="1600" b="1" dirty="0">
                <a:solidFill>
                  <a:sysClr val="windowText" lastClr="000000"/>
                </a:solidFill>
                <a:latin typeface="+mj-lt"/>
              </a:rPr>
              <a:t> prior to water source expansion construction initiation</a:t>
            </a: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a:t>
            </a:r>
          </a:p>
          <a:p>
            <a:pPr marL="0" indent="0" algn="ctr">
              <a:buNone/>
              <a:defRPr/>
            </a:pPr>
            <a:r>
              <a:rPr lang="en-US" sz="1600" b="1" dirty="0">
                <a:solidFill>
                  <a:srgbClr val="FFC000"/>
                </a:solidFill>
              </a:rPr>
              <a:t>Partially Resolved</a:t>
            </a:r>
          </a:p>
        </p:txBody>
      </p:sp>
    </p:spTree>
    <p:extLst>
      <p:ext uri="{BB962C8B-B14F-4D97-AF65-F5344CB8AC3E}">
        <p14:creationId xmlns:p14="http://schemas.microsoft.com/office/powerpoint/2010/main" val="2071765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72CE4-FB9E-8995-38B1-EBCD00C16CA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9FBCEB1-3452-6A43-AC2D-57463CE56D17}"/>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D1870EC0-A49D-8895-70C2-8B7EFA833F25}"/>
              </a:ext>
            </a:extLst>
          </p:cNvPr>
          <p:cNvSpPr txBox="1">
            <a:spLocks/>
          </p:cNvSpPr>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0174C588-0B1F-F6E4-976B-62E14AC44617}"/>
              </a:ext>
            </a:extLst>
          </p:cNvPr>
          <p:cNvSpPr txBox="1"/>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061292FD-2D0C-E96D-DBAD-1CDF170EBD95}"/>
              </a:ext>
            </a:extLst>
          </p:cNvPr>
          <p:cNvSpPr>
            <a:spLocks noGrp="1"/>
          </p:cNvSpPr>
          <p:nvPr>
            <p:ph type="sldNum" sz="quarter" idx="12"/>
          </p:nvPr>
        </p:nvSpPr>
        <p:spPr/>
        <p:txBody>
          <a:bodyPr/>
          <a:lstStyle/>
          <a:p>
            <a:fld id="{6F711A52-F43C-4C30-A158-C802C0F8EA5C}" type="slidenum">
              <a:rPr lang="en-US">
                <a:latin typeface="Arial"/>
              </a:rPr>
              <a:pPr/>
              <a:t>6</a:t>
            </a:fld>
            <a:endParaRPr lang="en-US">
              <a:latin typeface="Arial"/>
            </a:endParaRPr>
          </a:p>
        </p:txBody>
      </p:sp>
      <p:sp>
        <p:nvSpPr>
          <p:cNvPr id="3" name="Titre 1">
            <a:extLst>
              <a:ext uri="{FF2B5EF4-FFF2-40B4-BE49-F238E27FC236}">
                <a16:creationId xmlns:a16="http://schemas.microsoft.com/office/drawing/2014/main" id="{5DC26279-AD77-8827-D70B-459729EF7C6E}"/>
              </a:ext>
            </a:extLst>
          </p:cNvPr>
          <p:cNvSpPr>
            <a:spLocks noGrp="1"/>
          </p:cNvSpPr>
          <p:nvPr>
            <p:ph type="title"/>
          </p:nvPr>
        </p:nvSpPr>
        <p:spPr>
          <a:xfrm>
            <a:off x="-1" y="534088"/>
            <a:ext cx="9144001" cy="1325563"/>
          </a:xfrm>
        </p:spPr>
        <p:txBody>
          <a:bodyPr>
            <a:normAutofit/>
          </a:bodyPr>
          <a:lstStyle/>
          <a:p>
            <a:pPr algn="ctr"/>
            <a:r>
              <a:rPr lang="en-US" dirty="0">
                <a:latin typeface="Calibri Light" panose="020F0302020204030204" pitchFamily="34" charset="0"/>
                <a:ea typeface="Calibri Light" panose="020F0302020204030204" pitchFamily="34" charset="0"/>
                <a:cs typeface="Calibri Light" panose="020F0302020204030204" pitchFamily="34" charset="0"/>
              </a:rPr>
              <a:t>CIRNAC’s Recommendations </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Lake Geraldine Dam Safety, Cascading Failure, and Permafrost </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(TR-04 to TR-06)</a:t>
            </a:r>
          </a:p>
        </p:txBody>
      </p:sp>
      <p:sp>
        <p:nvSpPr>
          <p:cNvPr id="6" name="Espace réservé du contenu 2">
            <a:extLst>
              <a:ext uri="{FF2B5EF4-FFF2-40B4-BE49-F238E27FC236}">
                <a16:creationId xmlns:a16="http://schemas.microsoft.com/office/drawing/2014/main" id="{E3E72ACC-4676-307E-4967-D88D0D6B93A7}"/>
              </a:ext>
            </a:extLst>
          </p:cNvPr>
          <p:cNvSpPr txBox="1">
            <a:spLocks/>
          </p:cNvSpPr>
          <p:nvPr/>
        </p:nvSpPr>
        <p:spPr>
          <a:xfrm>
            <a:off x="275515" y="1514734"/>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Key message: The City has provided additional information and committed to future studies; however, key dam safety, inundation, permafrost, seepage, and monitoring issues remain - subject to review of technical submissions not yet submitted to the NWB.</a:t>
            </a:r>
          </a:p>
          <a:p>
            <a:pPr lvl="0">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The City has confirmed that cascading dam failure from the proposed water source expansion dam is a credible scenario and committed to completing </a:t>
            </a:r>
            <a:r>
              <a:rPr lang="en-US" sz="1600" dirty="0">
                <a:solidFill>
                  <a:sysClr val="windowText" lastClr="000000"/>
                </a:solidFill>
                <a:latin typeface="+mj-lt"/>
              </a:rPr>
              <a:t>Lake Geraldine Dam</a:t>
            </a: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 inundation and dam breach analyses.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A Dam Safety Inspection/Review Deficiency Action Plan of existing dams has been prepared and commitments have been made to address identified infrastructure and monitoring deficiencies.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Additional information has been provided regarding permafrost conditions, seepage risks, instrumentation, and monitoring; however, performance will ultimately need to be confirmed through detailed design, additional investigations, and long-term monitoring programs.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The City has confirmed </a:t>
            </a:r>
            <a:r>
              <a:rPr lang="en-US" sz="1600" dirty="0">
                <a:solidFill>
                  <a:sysClr val="windowText" lastClr="000000"/>
                </a:solidFill>
                <a:latin typeface="+mj-lt"/>
              </a:rPr>
              <a:t>s</a:t>
            </a:r>
            <a:r>
              <a:rPr kumimoji="0" lang="en-US" sz="1600" b="0" i="0" u="none" strike="noStrike" kern="1200" cap="none" spc="0" normalizeH="0" baseline="0" noProof="0" dirty="0" err="1">
                <a:ln>
                  <a:noFill/>
                </a:ln>
                <a:solidFill>
                  <a:sysClr val="windowText" lastClr="000000"/>
                </a:solidFill>
                <a:effectLst/>
                <a:uLnTx/>
                <a:uFillTx/>
                <a:latin typeface="+mj-lt"/>
                <a:ea typeface="+mn-ea"/>
                <a:cs typeface="+mn-cs"/>
              </a:rPr>
              <a:t>everal</a:t>
            </a: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 key deliverables remain under development. These must be reviewed to confirm that predicted risks have been adequately assessed and addressed</a:t>
            </a:r>
            <a:r>
              <a:rPr lang="en-US" sz="1600" dirty="0">
                <a:solidFill>
                  <a:sysClr val="windowText" lastClr="000000"/>
                </a:solidFill>
                <a:latin typeface="+mj-lt"/>
              </a:rPr>
              <a:t>.</a:t>
            </a:r>
            <a:endParaRPr kumimoji="0" lang="en-US" sz="16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CIRNAC is seeking assurance that Lake Geraldine reservoir dam safety, inundation risk, permafrost degradation, seepage, and long-term monitoring requirements are fully assessed, supported by completed technical studies, and incorporated into the project's design, monitoring, and adaptive management framework approved by the NWB before water is transferred into the new water source expansion area.</a:t>
            </a:r>
          </a:p>
          <a:p>
            <a:pPr marL="0" indent="0" algn="ctr">
              <a:buNone/>
              <a:defRPr/>
            </a:pPr>
            <a:r>
              <a:rPr lang="en-US" sz="1500" b="1" dirty="0">
                <a:solidFill>
                  <a:srgbClr val="FFC000"/>
                </a:solidFill>
              </a:rPr>
              <a:t>Partially Resolved</a:t>
            </a:r>
          </a:p>
        </p:txBody>
      </p:sp>
    </p:spTree>
    <p:extLst>
      <p:ext uri="{BB962C8B-B14F-4D97-AF65-F5344CB8AC3E}">
        <p14:creationId xmlns:p14="http://schemas.microsoft.com/office/powerpoint/2010/main" val="3232385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B3E37-F8BC-4E57-48B0-4D0A497D28F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290A84D-5032-C1C4-0E55-5B56AA2511BE}"/>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ADEDF876-EEBC-BDCB-A139-633CBD24E881}"/>
              </a:ext>
            </a:extLst>
          </p:cNvPr>
          <p:cNvSpPr txBox="1">
            <a:spLocks/>
          </p:cNvSpPr>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2A6F6B04-823D-5A64-F7AC-1ACEAC8A67FA}"/>
              </a:ext>
            </a:extLst>
          </p:cNvPr>
          <p:cNvSpPr txBox="1"/>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B6C37502-3CE3-7396-DCBA-75174D27D744}"/>
              </a:ext>
            </a:extLst>
          </p:cNvPr>
          <p:cNvSpPr>
            <a:spLocks noGrp="1"/>
          </p:cNvSpPr>
          <p:nvPr>
            <p:ph type="sldNum" sz="quarter" idx="12"/>
          </p:nvPr>
        </p:nvSpPr>
        <p:spPr/>
        <p:txBody>
          <a:bodyPr/>
          <a:lstStyle/>
          <a:p>
            <a:fld id="{6F711A52-F43C-4C30-A158-C802C0F8EA5C}" type="slidenum">
              <a:rPr lang="en-US">
                <a:latin typeface="Arial"/>
              </a:rPr>
              <a:pPr/>
              <a:t>7</a:t>
            </a:fld>
            <a:endParaRPr lang="en-US">
              <a:latin typeface="Arial"/>
            </a:endParaRPr>
          </a:p>
        </p:txBody>
      </p:sp>
      <p:sp>
        <p:nvSpPr>
          <p:cNvPr id="3" name="Titre 1">
            <a:extLst>
              <a:ext uri="{FF2B5EF4-FFF2-40B4-BE49-F238E27FC236}">
                <a16:creationId xmlns:a16="http://schemas.microsoft.com/office/drawing/2014/main" id="{3BDD88BA-79AD-9C70-804C-930E4D691614}"/>
              </a:ext>
            </a:extLst>
          </p:cNvPr>
          <p:cNvSpPr>
            <a:spLocks noGrp="1"/>
          </p:cNvSpPr>
          <p:nvPr>
            <p:ph type="title"/>
          </p:nvPr>
        </p:nvSpPr>
        <p:spPr>
          <a:xfrm>
            <a:off x="-1" y="534088"/>
            <a:ext cx="9144001" cy="1325563"/>
          </a:xfrm>
        </p:spPr>
        <p:txBody>
          <a:bodyPr>
            <a:normAutofit/>
          </a:bodyPr>
          <a:lstStyle/>
          <a:p>
            <a:pPr algn="ctr"/>
            <a:r>
              <a:rPr lang="en-US" dirty="0">
                <a:latin typeface="Calibri Light" panose="020F0302020204030204" pitchFamily="34" charset="0"/>
                <a:ea typeface="Calibri Light" panose="020F0302020204030204" pitchFamily="34" charset="0"/>
                <a:cs typeface="Calibri Light" panose="020F0302020204030204" pitchFamily="34" charset="0"/>
              </a:rPr>
              <a:t>CIRNAC’s Recommendations </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Water Balance, Water Availability, and Climate Change (TR-07 to TR-09)</a:t>
            </a:r>
          </a:p>
        </p:txBody>
      </p:sp>
      <p:sp>
        <p:nvSpPr>
          <p:cNvPr id="6" name="Espace réservé du contenu 2">
            <a:extLst>
              <a:ext uri="{FF2B5EF4-FFF2-40B4-BE49-F238E27FC236}">
                <a16:creationId xmlns:a16="http://schemas.microsoft.com/office/drawing/2014/main" id="{A71B605D-BDCE-7098-2EA8-0DE966E5C513}"/>
              </a:ext>
            </a:extLst>
          </p:cNvPr>
          <p:cNvSpPr txBox="1">
            <a:spLocks/>
          </p:cNvSpPr>
          <p:nvPr/>
        </p:nvSpPr>
        <p:spPr>
          <a:xfrm>
            <a:off x="304800" y="1286795"/>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Key message: The City has provided additional technical explanations and supporting rationale; however, uncertainty remains regarding long-term water supply forecasting, water balance modelling, and consideration of climate change over the full project life.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The City has provided clarification regarding hydrologic analyses, withdrawal limits, watershed characterization, and modelling assumptions.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CIRNAC </a:t>
            </a:r>
            <a:r>
              <a:rPr lang="en-US" sz="1600" dirty="0">
                <a:solidFill>
                  <a:sysClr val="windowText" lastClr="000000"/>
                </a:solidFill>
                <a:latin typeface="+mj-lt"/>
              </a:rPr>
              <a:t>c</a:t>
            </a:r>
            <a:r>
              <a:rPr kumimoji="0" lang="en-US" sz="1600" b="0" i="0" u="none" strike="noStrike" kern="1200" cap="none" spc="0" normalizeH="0" baseline="0" noProof="0" dirty="0" err="1">
                <a:ln>
                  <a:noFill/>
                </a:ln>
                <a:solidFill>
                  <a:sysClr val="windowText" lastClr="000000"/>
                </a:solidFill>
                <a:effectLst/>
                <a:uLnTx/>
                <a:uFillTx/>
                <a:latin typeface="+mj-lt"/>
                <a:ea typeface="+mn-ea"/>
                <a:cs typeface="+mn-cs"/>
              </a:rPr>
              <a:t>omments</a:t>
            </a: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 remain unresolved regarding long-term water balance forecasting, future climate risk assessment, and demonstration that existing planning tools adequately support long-term water management decisions.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Additional justification or future technical work is required to fully address climate change and water supply forecasting comments.</a:t>
            </a:r>
          </a:p>
          <a:p>
            <a:pPr marL="0" indent="0">
              <a:buNone/>
              <a:defRPr/>
            </a:pP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CIRNAC is seeking confidence that long-term water availability, withdrawal limits, reservoir performance, and climate-related risks have been evaluated by interested parties using sufficiently robust forecasting tools and assumptions to support operation of the water source expansion throughout its design life and approved by the NWB before water is transferred into the new water source expansion area.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600" b="1" i="0" u="none" strike="noStrike" kern="1200" cap="none" spc="0" normalizeH="0" baseline="0" noProof="0" dirty="0">
              <a:ln>
                <a:noFill/>
              </a:ln>
              <a:solidFill>
                <a:sysClr val="windowText" lastClr="000000"/>
              </a:solidFill>
              <a:effectLst/>
              <a:uLnTx/>
              <a:uFillTx/>
              <a:latin typeface="+mj-lt"/>
              <a:ea typeface="+mn-ea"/>
              <a:cs typeface="+mn-cs"/>
            </a:endParaRPr>
          </a:p>
          <a:p>
            <a:pPr marL="0" indent="0" algn="ctr">
              <a:buNone/>
              <a:defRPr/>
            </a:pPr>
            <a:r>
              <a:rPr lang="en-US" sz="1600" b="1" dirty="0">
                <a:solidFill>
                  <a:srgbClr val="FFC000"/>
                </a:solidFill>
              </a:rPr>
              <a:t>Partially Resolved</a:t>
            </a:r>
          </a:p>
        </p:txBody>
      </p:sp>
    </p:spTree>
    <p:extLst>
      <p:ext uri="{BB962C8B-B14F-4D97-AF65-F5344CB8AC3E}">
        <p14:creationId xmlns:p14="http://schemas.microsoft.com/office/powerpoint/2010/main" val="634453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4ACB4-AA78-FC28-45D1-64BDD802D9E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8410B3B-BD3C-4771-A2FF-6BDE1612C032}"/>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00E7E9A8-D7BD-4A86-6C0F-D01B19637F80}"/>
              </a:ext>
            </a:extLst>
          </p:cNvPr>
          <p:cNvSpPr txBox="1">
            <a:spLocks/>
          </p:cNvSpPr>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21259FFC-6970-FCD9-224F-9D1C76D0B69B}"/>
              </a:ext>
            </a:extLst>
          </p:cNvPr>
          <p:cNvSpPr txBox="1"/>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B51C4A20-EE69-D6F2-5FD3-BAB30FB49335}"/>
              </a:ext>
            </a:extLst>
          </p:cNvPr>
          <p:cNvSpPr>
            <a:spLocks noGrp="1"/>
          </p:cNvSpPr>
          <p:nvPr>
            <p:ph type="sldNum" sz="quarter" idx="12"/>
          </p:nvPr>
        </p:nvSpPr>
        <p:spPr/>
        <p:txBody>
          <a:bodyPr/>
          <a:lstStyle/>
          <a:p>
            <a:fld id="{6F711A52-F43C-4C30-A158-C802C0F8EA5C}" type="slidenum">
              <a:rPr lang="en-US">
                <a:latin typeface="Arial"/>
              </a:rPr>
              <a:pPr/>
              <a:t>8</a:t>
            </a:fld>
            <a:endParaRPr lang="en-US">
              <a:latin typeface="Arial"/>
            </a:endParaRPr>
          </a:p>
        </p:txBody>
      </p:sp>
      <p:sp>
        <p:nvSpPr>
          <p:cNvPr id="3" name="Titre 1">
            <a:extLst>
              <a:ext uri="{FF2B5EF4-FFF2-40B4-BE49-F238E27FC236}">
                <a16:creationId xmlns:a16="http://schemas.microsoft.com/office/drawing/2014/main" id="{145F6DF3-63FB-A303-89D8-CD34FDB03515}"/>
              </a:ext>
            </a:extLst>
          </p:cNvPr>
          <p:cNvSpPr>
            <a:spLocks noGrp="1"/>
          </p:cNvSpPr>
          <p:nvPr>
            <p:ph type="title"/>
          </p:nvPr>
        </p:nvSpPr>
        <p:spPr>
          <a:xfrm>
            <a:off x="-1" y="534088"/>
            <a:ext cx="9144001" cy="1325563"/>
          </a:xfrm>
        </p:spPr>
        <p:txBody>
          <a:bodyPr>
            <a:normAutofit/>
          </a:bodyPr>
          <a:lstStyle/>
          <a:p>
            <a:pPr algn="ctr"/>
            <a:r>
              <a:rPr lang="en-US" dirty="0">
                <a:latin typeface="Calibri Light" panose="020F0302020204030204" pitchFamily="34" charset="0"/>
                <a:ea typeface="Calibri Light" panose="020F0302020204030204" pitchFamily="34" charset="0"/>
                <a:cs typeface="Calibri Light" panose="020F0302020204030204" pitchFamily="34" charset="0"/>
              </a:rPr>
              <a:t>Status of CIRNAC Technical Comments on</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Compliance with Current Water Licence Monitoring and Reporting Terms and Conditions (TR-10 to TR-20)</a:t>
            </a:r>
          </a:p>
        </p:txBody>
      </p:sp>
      <p:sp>
        <p:nvSpPr>
          <p:cNvPr id="6" name="Espace réservé du contenu 2">
            <a:extLst>
              <a:ext uri="{FF2B5EF4-FFF2-40B4-BE49-F238E27FC236}">
                <a16:creationId xmlns:a16="http://schemas.microsoft.com/office/drawing/2014/main" id="{C3BE6D69-2009-94B8-89B8-9A915C5887FE}"/>
              </a:ext>
            </a:extLst>
          </p:cNvPr>
          <p:cNvSpPr txBox="1">
            <a:spLocks/>
          </p:cNvSpPr>
          <p:nvPr/>
        </p:nvSpPr>
        <p:spPr>
          <a:xfrm>
            <a:off x="275515" y="1514734"/>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Key message: the City submitting additional plans, monitoring commitments, and operational clarifications; however, several CIRNAC comments remain unresolved due to incomplete NWB submissions demonstrating compliance with the current water </a:t>
            </a:r>
            <a:r>
              <a:rPr kumimoji="0" lang="en-US" sz="1600" b="1" i="0" u="none" strike="noStrike" kern="1200" cap="none" spc="0" normalizeH="0" baseline="0" noProof="0" dirty="0" err="1">
                <a:ln>
                  <a:noFill/>
                </a:ln>
                <a:solidFill>
                  <a:sysClr val="windowText" lastClr="000000"/>
                </a:solidFill>
                <a:effectLst/>
                <a:uLnTx/>
                <a:uFillTx/>
                <a:latin typeface="+mj-lt"/>
                <a:ea typeface="+mn-ea"/>
                <a:cs typeface="+mn-cs"/>
              </a:rPr>
              <a:t>licence</a:t>
            </a: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 monitoring and reporting terms and conditions.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The City has made </a:t>
            </a:r>
            <a:r>
              <a:rPr lang="en-US" sz="1600" dirty="0">
                <a:solidFill>
                  <a:sysClr val="windowText" lastClr="000000"/>
                </a:solidFill>
                <a:latin typeface="+mj-lt"/>
              </a:rPr>
              <a:t>p</a:t>
            </a:r>
            <a:r>
              <a:rPr kumimoji="0" lang="en-US" sz="1600" b="0" i="0" u="none" strike="noStrike" kern="1200" cap="none" spc="0" normalizeH="0" baseline="0" noProof="0" dirty="0" err="1">
                <a:ln>
                  <a:noFill/>
                </a:ln>
                <a:solidFill>
                  <a:sysClr val="windowText" lastClr="000000"/>
                </a:solidFill>
                <a:effectLst/>
                <a:uLnTx/>
                <a:uFillTx/>
                <a:latin typeface="+mj-lt"/>
                <a:ea typeface="+mn-ea"/>
                <a:cs typeface="+mn-cs"/>
              </a:rPr>
              <a:t>rogress</a:t>
            </a: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 towards resolving sewage lagoon operations, construction runoff criteria, temporary waste management, and WWTP capacity through submitting clarifications.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However, several CIRNAC comments remain </a:t>
            </a:r>
            <a:r>
              <a:rPr lang="en-US" sz="1600" dirty="0">
                <a:solidFill>
                  <a:sysClr val="windowText" lastClr="000000"/>
                </a:solidFill>
                <a:latin typeface="+mj-lt"/>
              </a:rPr>
              <a:t>unresolved</a:t>
            </a: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 because the City has deferred key details to future monitoring, construction, or management plan documents yet to be submitted to the NWB for approval.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Remaining gaps include seasonal water quality baseline data, performance evaluation criteria, document hierarchy, spill/emergency response details, and follow-up procedures for exceedances and environmental investigation results.</a:t>
            </a:r>
          </a:p>
          <a:p>
            <a:pPr marL="0" indent="0">
              <a:buNone/>
              <a:defRPr/>
            </a:pPr>
            <a:r>
              <a:rPr lang="en-US" sz="1600" b="1" dirty="0">
                <a:solidFill>
                  <a:sysClr val="windowText" lastClr="000000"/>
                </a:solidFill>
              </a:rPr>
              <a:t>CIRNAC is seeking confidence that the current water </a:t>
            </a:r>
            <a:r>
              <a:rPr lang="en-US" sz="1600" b="1" dirty="0" err="1">
                <a:solidFill>
                  <a:sysClr val="windowText" lastClr="000000"/>
                </a:solidFill>
              </a:rPr>
              <a:t>licence</a:t>
            </a:r>
            <a:r>
              <a:rPr lang="en-US" sz="1600" b="1" dirty="0">
                <a:solidFill>
                  <a:sysClr val="windowText" lastClr="000000"/>
                </a:solidFill>
              </a:rPr>
              <a:t> monitoring and reporting terms and conditions will be complied with in full going forward.</a:t>
            </a:r>
            <a:endParaRPr kumimoji="0" lang="en-US" sz="1600" b="0"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7" name="TextBox 6">
            <a:extLst>
              <a:ext uri="{FF2B5EF4-FFF2-40B4-BE49-F238E27FC236}">
                <a16:creationId xmlns:a16="http://schemas.microsoft.com/office/drawing/2014/main" id="{1E4344F6-F29C-834F-46BF-9EC3ADB792B1}"/>
              </a:ext>
            </a:extLst>
          </p:cNvPr>
          <p:cNvSpPr txBox="1"/>
          <p:nvPr/>
        </p:nvSpPr>
        <p:spPr>
          <a:xfrm>
            <a:off x="2106469" y="5384368"/>
            <a:ext cx="4588726" cy="338554"/>
          </a:xfrm>
          <a:prstGeom prst="rect">
            <a:avLst/>
          </a:prstGeom>
          <a:noFill/>
        </p:spPr>
        <p:txBody>
          <a:bodyPr wrap="square">
            <a:spAutoFit/>
          </a:bodyPr>
          <a:lstStyle/>
          <a:p>
            <a:pPr algn="ctr">
              <a:defRPr/>
            </a:pPr>
            <a:r>
              <a:rPr lang="en-US" sz="1600" b="1" dirty="0">
                <a:solidFill>
                  <a:srgbClr val="FFC000"/>
                </a:solidFill>
              </a:rPr>
              <a:t>Partially Resolved</a:t>
            </a:r>
          </a:p>
        </p:txBody>
      </p:sp>
    </p:spTree>
    <p:extLst>
      <p:ext uri="{BB962C8B-B14F-4D97-AF65-F5344CB8AC3E}">
        <p14:creationId xmlns:p14="http://schemas.microsoft.com/office/powerpoint/2010/main" val="1507686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30741-4D32-9EED-BF18-19B08D285C4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25DC502-1CF7-3FD1-BA0D-91159FEE899F}"/>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D1288EBC-9E84-7395-9511-D6671EE8F833}"/>
              </a:ext>
            </a:extLst>
          </p:cNvPr>
          <p:cNvSpPr txBox="1">
            <a:spLocks/>
          </p:cNvSpPr>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4AAA529D-C866-BAA3-ADB4-01B7EA17D56D}"/>
              </a:ext>
            </a:extLst>
          </p:cNvPr>
          <p:cNvSpPr txBox="1"/>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FAA64DE7-87F5-2DC9-663D-CB4290F7E468}"/>
              </a:ext>
            </a:extLst>
          </p:cNvPr>
          <p:cNvSpPr>
            <a:spLocks noGrp="1"/>
          </p:cNvSpPr>
          <p:nvPr>
            <p:ph type="sldNum" sz="quarter" idx="12"/>
          </p:nvPr>
        </p:nvSpPr>
        <p:spPr/>
        <p:txBody>
          <a:bodyPr/>
          <a:lstStyle/>
          <a:p>
            <a:fld id="{6F711A52-F43C-4C30-A158-C802C0F8EA5C}" type="slidenum">
              <a:rPr lang="en-US">
                <a:latin typeface="Arial"/>
              </a:rPr>
              <a:pPr/>
              <a:t>9</a:t>
            </a:fld>
            <a:endParaRPr lang="en-US">
              <a:latin typeface="Arial"/>
            </a:endParaRPr>
          </a:p>
        </p:txBody>
      </p:sp>
      <p:sp>
        <p:nvSpPr>
          <p:cNvPr id="3" name="Titre 1">
            <a:extLst>
              <a:ext uri="{FF2B5EF4-FFF2-40B4-BE49-F238E27FC236}">
                <a16:creationId xmlns:a16="http://schemas.microsoft.com/office/drawing/2014/main" id="{60EFB7FE-610F-3E98-2E53-D3E98B7AA3E6}"/>
              </a:ext>
            </a:extLst>
          </p:cNvPr>
          <p:cNvSpPr>
            <a:spLocks noGrp="1"/>
          </p:cNvSpPr>
          <p:nvPr>
            <p:ph type="title"/>
          </p:nvPr>
        </p:nvSpPr>
        <p:spPr>
          <a:xfrm>
            <a:off x="-1" y="534088"/>
            <a:ext cx="9144001" cy="1325563"/>
          </a:xfrm>
        </p:spPr>
        <p:txBody>
          <a:bodyPr>
            <a:normAutofit/>
          </a:bodyPr>
          <a:lstStyle/>
          <a:p>
            <a:pPr algn="ctr"/>
            <a:r>
              <a:rPr lang="en-US" dirty="0">
                <a:latin typeface="Calibri Light" panose="020F0302020204030204" pitchFamily="34" charset="0"/>
                <a:ea typeface="Calibri Light" panose="020F0302020204030204" pitchFamily="34" charset="0"/>
                <a:cs typeface="Calibri Light" panose="020F0302020204030204" pitchFamily="34" charset="0"/>
              </a:rPr>
              <a:t>CIRNAC’s Recommendations </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Monitoring, Reporting, and Management Plans (TR-10 to TR-20)</a:t>
            </a:r>
          </a:p>
        </p:txBody>
      </p:sp>
      <p:sp>
        <p:nvSpPr>
          <p:cNvPr id="6" name="Espace réservé du contenu 2">
            <a:extLst>
              <a:ext uri="{FF2B5EF4-FFF2-40B4-BE49-F238E27FC236}">
                <a16:creationId xmlns:a16="http://schemas.microsoft.com/office/drawing/2014/main" id="{CEF5DAFF-A7F0-7CE8-E97D-B79D83A46F76}"/>
              </a:ext>
            </a:extLst>
          </p:cNvPr>
          <p:cNvSpPr txBox="1">
            <a:spLocks/>
          </p:cNvSpPr>
          <p:nvPr/>
        </p:nvSpPr>
        <p:spPr>
          <a:xfrm>
            <a:off x="275515" y="1514734"/>
            <a:ext cx="8868485" cy="53432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Specifically, CIRNAC is seeking: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A clear monitoring framework with defined locations, frequencies, methods, performance criteria, action thresholds, corrective actions, and reporting requirements.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Clarification on which monitoring, emergency response, spill contingency, EPP, O&amp;M, and investigation documents govern where requirements overlap.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Demonstration of how monitoring results will be compared against applicable predictions, objectives, guidelines, licence criteria, or other benchmarks.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Defined follow-up procedures for exceedances, contamination findings, and environmental investigation results.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mj-lt"/>
                <a:ea typeface="+mn-ea"/>
                <a:cs typeface="+mn-cs"/>
              </a:rPr>
              <a:t>Confirmation on how future submissions will support compliance, mitigation effectiveness, and adaptive management throughout construction and operation.</a:t>
            </a:r>
          </a:p>
          <a:p>
            <a:pPr marL="0" lvl="0" indent="0">
              <a:buNone/>
              <a:defRPr/>
            </a:pP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CIRNAC continues to seek an updated comprehensive monitoring and </a:t>
            </a:r>
            <a:r>
              <a:rPr lang="en-US" sz="1600" b="1" dirty="0">
                <a:solidFill>
                  <a:sysClr val="windowText" lastClr="000000"/>
                </a:solidFill>
                <a:latin typeface="+mj-lt"/>
              </a:rPr>
              <a:t>maintenance plan</a:t>
            </a:r>
            <a:r>
              <a:rPr kumimoji="0" lang="en-US" sz="1600" b="1" i="0" u="none" strike="noStrike" kern="1200" cap="none" spc="0" normalizeH="0" baseline="0" noProof="0" dirty="0">
                <a:ln>
                  <a:noFill/>
                </a:ln>
                <a:solidFill>
                  <a:sysClr val="windowText" lastClr="000000"/>
                </a:solidFill>
                <a:effectLst/>
                <a:uLnTx/>
                <a:uFillTx/>
                <a:latin typeface="+mj-lt"/>
                <a:ea typeface="+mn-ea"/>
                <a:cs typeface="+mn-cs"/>
              </a:rPr>
              <a:t> framework, together with clear evidence that monitoring programs, operational plans, reporting requirements, and follow-up commitments can be consistently implemented and maintained throughout construction and operation -  including </a:t>
            </a:r>
            <a:r>
              <a:rPr lang="en-US" sz="1600" b="1" dirty="0">
                <a:solidFill>
                  <a:sysClr val="windowText" lastClr="000000"/>
                </a:solidFill>
              </a:rPr>
              <a:t>the water source expansion commitment activities. Updated management plans require approval by the NWB prior to use. </a:t>
            </a:r>
            <a:endParaRPr kumimoji="0" lang="en-US" sz="1600" b="1" i="0" u="none" strike="noStrike" kern="1200" cap="none" spc="0" normalizeH="0" baseline="0" noProof="0" dirty="0">
              <a:ln>
                <a:noFill/>
              </a:ln>
              <a:solidFill>
                <a:sysClr val="windowText" lastClr="000000"/>
              </a:solidFill>
              <a:effectLst/>
              <a:uLnTx/>
              <a:uFillTx/>
              <a:latin typeface="+mj-lt"/>
              <a:ea typeface="+mn-ea"/>
              <a:cs typeface="+mn-cs"/>
            </a:endParaRPr>
          </a:p>
        </p:txBody>
      </p:sp>
      <p:sp>
        <p:nvSpPr>
          <p:cNvPr id="7" name="TextBox 6">
            <a:extLst>
              <a:ext uri="{FF2B5EF4-FFF2-40B4-BE49-F238E27FC236}">
                <a16:creationId xmlns:a16="http://schemas.microsoft.com/office/drawing/2014/main" id="{8E0977FA-82C0-E58D-F4B7-894B4125BF52}"/>
              </a:ext>
            </a:extLst>
          </p:cNvPr>
          <p:cNvSpPr txBox="1"/>
          <p:nvPr/>
        </p:nvSpPr>
        <p:spPr>
          <a:xfrm>
            <a:off x="2080017" y="5985358"/>
            <a:ext cx="4588726" cy="338554"/>
          </a:xfrm>
          <a:prstGeom prst="rect">
            <a:avLst/>
          </a:prstGeom>
          <a:noFill/>
        </p:spPr>
        <p:txBody>
          <a:bodyPr wrap="square">
            <a:spAutoFit/>
          </a:bodyPr>
          <a:lstStyle/>
          <a:p>
            <a:pPr algn="ctr">
              <a:defRPr/>
            </a:pPr>
            <a:r>
              <a:rPr lang="en-US" sz="1600" b="1" dirty="0">
                <a:solidFill>
                  <a:srgbClr val="FFC000"/>
                </a:solidFill>
              </a:rPr>
              <a:t>Partially Resolved</a:t>
            </a:r>
          </a:p>
        </p:txBody>
      </p:sp>
    </p:spTree>
    <p:extLst>
      <p:ext uri="{BB962C8B-B14F-4D97-AF65-F5344CB8AC3E}">
        <p14:creationId xmlns:p14="http://schemas.microsoft.com/office/powerpoint/2010/main" val="23578680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tandard_white">
  <a:themeElements>
    <a:clrScheme name="Standard_white 1">
      <a:dk1>
        <a:srgbClr val="000066"/>
      </a:dk1>
      <a:lt1>
        <a:srgbClr val="E5E5CC"/>
      </a:lt1>
      <a:dk2>
        <a:srgbClr val="000066"/>
      </a:dk2>
      <a:lt2>
        <a:srgbClr val="E5E5CC"/>
      </a:lt2>
      <a:accent1>
        <a:srgbClr val="009999"/>
      </a:accent1>
      <a:accent2>
        <a:srgbClr val="FFCC00"/>
      </a:accent2>
      <a:accent3>
        <a:srgbClr val="F0F0E2"/>
      </a:accent3>
      <a:accent4>
        <a:srgbClr val="000056"/>
      </a:accent4>
      <a:accent5>
        <a:srgbClr val="AACACA"/>
      </a:accent5>
      <a:accent6>
        <a:srgbClr val="E7B900"/>
      </a:accent6>
      <a:hlink>
        <a:srgbClr val="003399"/>
      </a:hlink>
      <a:folHlink>
        <a:srgbClr val="336699"/>
      </a:folHlink>
    </a:clrScheme>
    <a:fontScheme name="Standard_whi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5E5CC"/>
        </a:solidFill>
        <a:ln w="25400" cap="flat" cmpd="sng" algn="ctr">
          <a:solidFill>
            <a:srgbClr val="00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190500" marR="0" indent="-190500" algn="l" defTabSz="914400" rtl="0" eaLnBrk="1" fontAlgn="base" latinLnBrk="0" hangingPunct="1">
          <a:lnSpc>
            <a:spcPct val="90000"/>
          </a:lnSpc>
          <a:spcBef>
            <a:spcPct val="0"/>
          </a:spcBef>
          <a:spcAft>
            <a:spcPct val="37000"/>
          </a:spcAft>
          <a:buClrTx/>
          <a:buSzTx/>
          <a:buFontTx/>
          <a:buNone/>
          <a:tabLst>
            <a:tab pos="5715000" algn="l"/>
          </a:tabLst>
          <a:defRPr kumimoji="0" lang="en-CA"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rgbClr val="E5E5CC"/>
        </a:solidFill>
        <a:ln w="25400" cap="flat" cmpd="sng" algn="ctr">
          <a:solidFill>
            <a:srgbClr val="00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190500" marR="0" indent="-190500" algn="l" defTabSz="914400" rtl="0" eaLnBrk="1" fontAlgn="base" latinLnBrk="0" hangingPunct="1">
          <a:lnSpc>
            <a:spcPct val="90000"/>
          </a:lnSpc>
          <a:spcBef>
            <a:spcPct val="0"/>
          </a:spcBef>
          <a:spcAft>
            <a:spcPct val="37000"/>
          </a:spcAft>
          <a:buClrTx/>
          <a:buSzTx/>
          <a:buFontTx/>
          <a:buNone/>
          <a:tabLst>
            <a:tab pos="5715000" algn="l"/>
          </a:tabLst>
          <a:defRPr kumimoji="0" lang="en-CA"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Standard_white 1">
        <a:dk1>
          <a:srgbClr val="000066"/>
        </a:dk1>
        <a:lt1>
          <a:srgbClr val="E5E5CC"/>
        </a:lt1>
        <a:dk2>
          <a:srgbClr val="000066"/>
        </a:dk2>
        <a:lt2>
          <a:srgbClr val="E5E5CC"/>
        </a:lt2>
        <a:accent1>
          <a:srgbClr val="009999"/>
        </a:accent1>
        <a:accent2>
          <a:srgbClr val="FFCC00"/>
        </a:accent2>
        <a:accent3>
          <a:srgbClr val="F0F0E2"/>
        </a:accent3>
        <a:accent4>
          <a:srgbClr val="000056"/>
        </a:accent4>
        <a:accent5>
          <a:srgbClr val="AACACA"/>
        </a:accent5>
        <a:accent6>
          <a:srgbClr val="E7B900"/>
        </a:accent6>
        <a:hlink>
          <a:srgbClr val="003399"/>
        </a:hlink>
        <a:folHlink>
          <a:srgbClr val="3366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1104</TotalTime>
  <Words>1316</Words>
  <Application>Microsoft Office PowerPoint</Application>
  <PresentationFormat>On-screen Show (4:3)</PresentationFormat>
  <Paragraphs>105</Paragraphs>
  <Slides>11</Slides>
  <Notes>10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11</vt:i4>
      </vt:variant>
    </vt:vector>
  </HeadingPairs>
  <TitlesOfParts>
    <vt:vector size="22" baseType="lpstr">
      <vt:lpstr>Aptos</vt:lpstr>
      <vt:lpstr>Arial</vt:lpstr>
      <vt:lpstr>Calibri</vt:lpstr>
      <vt:lpstr>Calibri Light</vt:lpstr>
      <vt:lpstr>Helvetica</vt:lpstr>
      <vt:lpstr>Pigiarniq</vt:lpstr>
      <vt:lpstr>Pigiarniq Light</vt:lpstr>
      <vt:lpstr>Verdana</vt:lpstr>
      <vt:lpstr>Wingdings</vt:lpstr>
      <vt:lpstr>Office Theme</vt:lpstr>
      <vt:lpstr>1_Standard_white</vt:lpstr>
      <vt:lpstr>PowerPoint Presentation</vt:lpstr>
      <vt:lpstr>PowerPoint Presentation</vt:lpstr>
      <vt:lpstr>PowerPoint Presentation</vt:lpstr>
      <vt:lpstr>PowerPoint Presentation</vt:lpstr>
      <vt:lpstr>CIRNAC’s Recommendations  Water Source Expansion - Surface Water Quality and Soil Contamination (TR-01 to TR-03)</vt:lpstr>
      <vt:lpstr>CIRNAC’s Recommendations  Lake Geraldine Dam Safety, Cascading Failure, and Permafrost  (TR-04 to TR-06)</vt:lpstr>
      <vt:lpstr>CIRNAC’s Recommendations  Water Balance, Water Availability, and Climate Change (TR-07 to TR-09)</vt:lpstr>
      <vt:lpstr>Status of CIRNAC Technical Comments on Compliance with Current Water Licence Monitoring and Reporting Terms and Conditions (TR-10 to TR-20)</vt:lpstr>
      <vt:lpstr>CIRNAC’s Recommendations  Monitoring, Reporting, and Management Plans (TR-10 to TR-20)</vt:lpstr>
      <vt:lpstr>PowerPoint Presentation</vt:lpstr>
      <vt:lpstr>PowerPoint Presentation</vt:lpstr>
    </vt:vector>
  </TitlesOfParts>
  <Company>RCAANC-CIRNAC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Anne Forté</dc:creator>
  <cp:lastModifiedBy>Richard Dwyer</cp:lastModifiedBy>
  <cp:revision>48</cp:revision>
  <dcterms:created xsi:type="dcterms:W3CDTF">2021-03-16T13:09:58Z</dcterms:created>
  <dcterms:modified xsi:type="dcterms:W3CDTF">2026-08-04T14:53:24Z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fef1a19-62e6-4f20-a595-1dd5a44a927f_Enabled">
    <vt:lpwstr>true</vt:lpwstr>
  </property>
  <property fmtid="{D5CDD505-2E9C-101B-9397-08002B2CF9AE}" pid="3" name="MSIP_Label_2fef1a19-62e6-4f20-a595-1dd5a44a927f_SetDate">
    <vt:lpwstr>2026-07-15T16:40:06Z</vt:lpwstr>
  </property>
  <property fmtid="{D5CDD505-2E9C-101B-9397-08002B2CF9AE}" pid="4" name="MSIP_Label_2fef1a19-62e6-4f20-a595-1dd5a44a927f_Method">
    <vt:lpwstr>Privileged</vt:lpwstr>
  </property>
  <property fmtid="{D5CDD505-2E9C-101B-9397-08002B2CF9AE}" pid="5" name="MSIP_Label_2fef1a19-62e6-4f20-a595-1dd5a44a927f_Name">
    <vt:lpwstr>UNCLASSIFIED</vt:lpwstr>
  </property>
  <property fmtid="{D5CDD505-2E9C-101B-9397-08002B2CF9AE}" pid="6" name="MSIP_Label_2fef1a19-62e6-4f20-a595-1dd5a44a927f_SiteId">
    <vt:lpwstr>727ce8f2-a756-412e-a4c6-95204ad68d84</vt:lpwstr>
  </property>
  <property fmtid="{D5CDD505-2E9C-101B-9397-08002B2CF9AE}" pid="7" name="MSIP_Label_2fef1a19-62e6-4f20-a595-1dd5a44a927f_ActionId">
    <vt:lpwstr>e8551b0a-b7f9-45d5-a018-e1d13535a72c</vt:lpwstr>
  </property>
  <property fmtid="{D5CDD505-2E9C-101B-9397-08002B2CF9AE}" pid="8" name="MSIP_Label_2fef1a19-62e6-4f20-a595-1dd5a44a927f_ContentBits">
    <vt:lpwstr>1</vt:lpwstr>
  </property>
  <property fmtid="{D5CDD505-2E9C-101B-9397-08002B2CF9AE}" pid="9" name="MSIP_Label_2fef1a19-62e6-4f20-a595-1dd5a44a927f_Tag">
    <vt:lpwstr>10, 0, 1, 1</vt:lpwstr>
  </property>
  <property fmtid="{D5CDD505-2E9C-101B-9397-08002B2CF9AE}" pid="10" name="ClassificationContentMarkingHeaderLocations">
    <vt:lpwstr>Office Theme:8\1_Standard_white:3</vt:lpwstr>
  </property>
  <property fmtid="{D5CDD505-2E9C-101B-9397-08002B2CF9AE}" pid="11" name="ClassificationContentMarkingHeaderText">
    <vt:lpwstr>NON CLASSIFIÉ / UNCLASSIFIED</vt:lpwstr>
  </property>
</Properties>
</file>