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61" r:id="rId5"/>
    <p:sldId id="281" r:id="rId6"/>
    <p:sldId id="284" r:id="rId7"/>
    <p:sldId id="332" r:id="rId8"/>
    <p:sldId id="313" r:id="rId9"/>
    <p:sldId id="322" r:id="rId10"/>
    <p:sldId id="329" r:id="rId11"/>
    <p:sldId id="327" r:id="rId12"/>
    <p:sldId id="328" r:id="rId13"/>
    <p:sldId id="331" r:id="rId14"/>
    <p:sldId id="326" r:id="rId15"/>
    <p:sldId id="330" r:id="rId16"/>
    <p:sldId id="287" r:id="rId17"/>
    <p:sldId id="288" r:id="rId18"/>
  </p:sldIdLst>
  <p:sldSz cx="9144000" cy="6858000" type="screen4x3"/>
  <p:notesSz cx="9144000" cy="6858000"/>
  <p:custDataLst>
    <p:tags r:id="rId21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ヒラギノ角ゴ Pro W3"/>
        <a:cs typeface="ヒラギノ角ゴ Pro W3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ヒラギノ角ゴ Pro W3"/>
        <a:cs typeface="ヒラギノ角ゴ Pro W3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ヒラギノ角ゴ Pro W3"/>
        <a:cs typeface="ヒラギノ角ゴ Pro W3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ヒラギノ角ゴ Pro W3"/>
        <a:cs typeface="ヒラギノ角ゴ Pro W3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ヒラギノ角ゴ Pro W3"/>
        <a:cs typeface="ヒラギノ角ゴ Pro W3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ヒラギノ角ゴ Pro W3"/>
        <a:cs typeface="ヒラギノ角ゴ Pro W3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ヒラギノ角ゴ Pro W3"/>
        <a:cs typeface="ヒラギノ角ゴ Pro W3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ヒラギノ角ゴ Pro W3"/>
        <a:cs typeface="ヒラギノ角ゴ Pro W3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ヒラギノ角ゴ Pro W3"/>
        <a:cs typeface="ヒラギノ角ゴ Pro W3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79F4F2C-354F-235D-B738-FCED6AF329ED}" name="Pakozdi, Sarah (DFO/MPO)" initials="SP" userId="S::Sarah.Pakozdi@dfo-mpo.gc.ca::184c45eb-380b-4652-baa9-073d61e579f1" providerId="AD"/>
  <p188:author id="{81FFE146-A0FC-A91E-F05A-1BF938619E31}" name="Harris, Dana (she, her / elle, la) (DFO/MPO)" initials="H(" userId="S::dana.harris@dfo-mpo.gc.ca::9c676f01-2385-4fd3-ba25-eb8baf9a5172" providerId="AD"/>
  <p188:author id="{D95310D0-03E4-2CA1-9639-BD295A09B45D}" name="Leclerc-Beaulieu, Tatiana (DFO/MPO)" initials="TL" userId="S::Tatiana.Leclerc-Beaulieu@dfo-mpo.gc.ca::59508091-8063-439f-8dcd-349612645072" providerId="AD"/>
  <p188:author id="{4CDF61D9-04C7-50AC-5201-AF168FBD0177}" name="Pakozdi, Sarah (DFO/MPO)" initials="PS" userId="S::sarah.pakozdi@dfo-mpo.gc.ca::184c45eb-380b-4652-baa9-073d61e579f1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k DAguiar" initials="" lastIdx="1" clrIdx="0"/>
  <p:cmAuthor id="2" name="D'Aguiar, Mark" initials="" lastIdx="9" clrIdx="1"/>
  <p:cmAuthor id="3" name="Tracz, Boyan" initials="" lastIdx="8" clrIdx="2"/>
  <p:cmAuthor id="4" name="Leclerc-Beaulieu, Tatiana" initials="" lastIdx="2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BA2E34"/>
    <a:srgbClr val="064163"/>
    <a:srgbClr val="ECECEC"/>
    <a:srgbClr val="808080"/>
    <a:srgbClr val="870F1F"/>
    <a:srgbClr val="3B1659"/>
    <a:srgbClr val="84B3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6379F4-66B7-4694-A9A9-57735302498B}" v="34" dt="2026-07-30T21:02:46.449"/>
    <p1510:client id="{BE4F7B1F-CB9D-47E1-BCAF-0AEC530956BC}" v="4" dt="2026-07-30T20:38:59.7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tags" Target="tags/tag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ishaber, Natalie (DFO/MPO)" userId="78f920fb-86bb-40c1-ac1c-ca273d553786" providerId="ADAL" clId="{EA08C73F-229E-48B1-912B-C4B2B81EF412}"/>
    <pc:docChg chg="modSld">
      <pc:chgData name="Grishaber, Natalie (DFO/MPO)" userId="78f920fb-86bb-40c1-ac1c-ca273d553786" providerId="ADAL" clId="{EA08C73F-229E-48B1-912B-C4B2B81EF412}" dt="2026-07-30T21:02:46.449" v="33"/>
      <pc:docMkLst>
        <pc:docMk/>
      </pc:docMkLst>
      <pc:sldChg chg="modSp">
        <pc:chgData name="Grishaber, Natalie (DFO/MPO)" userId="78f920fb-86bb-40c1-ac1c-ca273d553786" providerId="ADAL" clId="{EA08C73F-229E-48B1-912B-C4B2B81EF412}" dt="2026-07-30T20:46:01.676" v="2" actId="14100"/>
        <pc:sldMkLst>
          <pc:docMk/>
          <pc:sldMk cId="0" sldId="284"/>
        </pc:sldMkLst>
        <pc:spChg chg="mod">
          <ac:chgData name="Grishaber, Natalie (DFO/MPO)" userId="78f920fb-86bb-40c1-ac1c-ca273d553786" providerId="ADAL" clId="{EA08C73F-229E-48B1-912B-C4B2B81EF412}" dt="2026-07-30T20:45:58.606" v="1" actId="14100"/>
          <ac:spMkLst>
            <pc:docMk/>
            <pc:sldMk cId="0" sldId="284"/>
            <ac:spMk id="10" creationId="{0407BB4B-1C0F-89E5-AC2F-2001AA9EB473}"/>
          </ac:spMkLst>
        </pc:spChg>
        <pc:spChg chg="mod">
          <ac:chgData name="Grishaber, Natalie (DFO/MPO)" userId="78f920fb-86bb-40c1-ac1c-ca273d553786" providerId="ADAL" clId="{EA08C73F-229E-48B1-912B-C4B2B81EF412}" dt="2026-07-30T20:46:01.676" v="2" actId="14100"/>
          <ac:spMkLst>
            <pc:docMk/>
            <pc:sldMk cId="0" sldId="284"/>
            <ac:spMk id="11" creationId="{BEC939C2-C16B-6F8E-3AF0-27D163422F9B}"/>
          </ac:spMkLst>
        </pc:spChg>
      </pc:sldChg>
      <pc:sldChg chg="modSp mod">
        <pc:chgData name="Grishaber, Natalie (DFO/MPO)" userId="78f920fb-86bb-40c1-ac1c-ca273d553786" providerId="ADAL" clId="{EA08C73F-229E-48B1-912B-C4B2B81EF412}" dt="2026-07-30T21:02:46.449" v="33"/>
        <pc:sldMkLst>
          <pc:docMk/>
          <pc:sldMk cId="0" sldId="326"/>
        </pc:sldMkLst>
        <pc:spChg chg="mod">
          <ac:chgData name="Grishaber, Natalie (DFO/MPO)" userId="78f920fb-86bb-40c1-ac1c-ca273d553786" providerId="ADAL" clId="{EA08C73F-229E-48B1-912B-C4B2B81EF412}" dt="2026-07-30T21:02:46.449" v="33"/>
          <ac:spMkLst>
            <pc:docMk/>
            <pc:sldMk cId="0" sldId="326"/>
            <ac:spMk id="4" creationId="{AAF9DEBD-B546-5FF5-6BB8-53223A27DFCD}"/>
          </ac:spMkLst>
        </pc:spChg>
        <pc:spChg chg="mod">
          <ac:chgData name="Grishaber, Natalie (DFO/MPO)" userId="78f920fb-86bb-40c1-ac1c-ca273d553786" providerId="ADAL" clId="{EA08C73F-229E-48B1-912B-C4B2B81EF412}" dt="2026-07-30T21:01:53.873" v="14" actId="20577"/>
          <ac:spMkLst>
            <pc:docMk/>
            <pc:sldMk cId="0" sldId="326"/>
            <ac:spMk id="46082" creationId="{7FB9A05D-D277-7A09-4AC7-D68038E19405}"/>
          </ac:spMkLst>
        </pc:spChg>
      </pc:sldChg>
      <pc:sldChg chg="modSp mod">
        <pc:chgData name="Grishaber, Natalie (DFO/MPO)" userId="78f920fb-86bb-40c1-ac1c-ca273d553786" providerId="ADAL" clId="{EA08C73F-229E-48B1-912B-C4B2B81EF412}" dt="2026-07-30T21:02:37.176" v="32" actId="14100"/>
        <pc:sldMkLst>
          <pc:docMk/>
          <pc:sldMk cId="86890568" sldId="330"/>
        </pc:sldMkLst>
        <pc:spChg chg="mod">
          <ac:chgData name="Grishaber, Natalie (DFO/MPO)" userId="78f920fb-86bb-40c1-ac1c-ca273d553786" providerId="ADAL" clId="{EA08C73F-229E-48B1-912B-C4B2B81EF412}" dt="2026-07-30T21:02:37.176" v="32" actId="14100"/>
          <ac:spMkLst>
            <pc:docMk/>
            <pc:sldMk cId="86890568" sldId="330"/>
            <ac:spMk id="4" creationId="{B078E4C4-9DF4-B18B-A6B2-BBFA9AB6C29E}"/>
          </ac:spMkLst>
        </pc:spChg>
        <pc:spChg chg="mod">
          <ac:chgData name="Grishaber, Natalie (DFO/MPO)" userId="78f920fb-86bb-40c1-ac1c-ca273d553786" providerId="ADAL" clId="{EA08C73F-229E-48B1-912B-C4B2B81EF412}" dt="2026-07-30T21:02:30.144" v="29"/>
          <ac:spMkLst>
            <pc:docMk/>
            <pc:sldMk cId="86890568" sldId="330"/>
            <ac:spMk id="46082" creationId="{A0C482E8-E522-D2A7-7F60-A714F6BA76AB}"/>
          </ac:spMkLst>
        </pc:spChg>
      </pc:sldChg>
      <pc:sldChg chg="modSp">
        <pc:chgData name="Grishaber, Natalie (DFO/MPO)" userId="78f920fb-86bb-40c1-ac1c-ca273d553786" providerId="ADAL" clId="{EA08C73F-229E-48B1-912B-C4B2B81EF412}" dt="2026-07-30T20:45:01.122" v="0" actId="14100"/>
        <pc:sldMkLst>
          <pc:docMk/>
          <pc:sldMk cId="1079532635" sldId="331"/>
        </pc:sldMkLst>
        <pc:spChg chg="mod">
          <ac:chgData name="Grishaber, Natalie (DFO/MPO)" userId="78f920fb-86bb-40c1-ac1c-ca273d553786" providerId="ADAL" clId="{EA08C73F-229E-48B1-912B-C4B2B81EF412}" dt="2026-07-30T20:45:01.122" v="0" actId="14100"/>
          <ac:spMkLst>
            <pc:docMk/>
            <pc:sldMk cId="1079532635" sldId="331"/>
            <ac:spMk id="3" creationId="{E2194018-8976-6486-4679-AC87C1B9F3D9}"/>
          </ac:spMkLst>
        </pc:spChg>
      </pc:sldChg>
    </pc:docChg>
  </pc:docChgLst>
  <pc:docChgLst>
    <pc:chgData name="Harper, Paul (DFO/MPO)" userId="5876aba0-4c3a-4604-b8e8-a7a5304e9463" providerId="ADAL" clId="{24C20597-A087-4552-BDD3-ABEFCD4AF5C2}"/>
    <pc:docChg chg="addSld modSld">
      <pc:chgData name="Harper, Paul (DFO/MPO)" userId="5876aba0-4c3a-4604-b8e8-a7a5304e9463" providerId="ADAL" clId="{24C20597-A087-4552-BDD3-ABEFCD4AF5C2}" dt="2026-07-30T20:39:38.842" v="28" actId="20577"/>
      <pc:docMkLst>
        <pc:docMk/>
      </pc:docMkLst>
      <pc:sldChg chg="modSp mod">
        <pc:chgData name="Harper, Paul (DFO/MPO)" userId="5876aba0-4c3a-4604-b8e8-a7a5304e9463" providerId="ADAL" clId="{24C20597-A087-4552-BDD3-ABEFCD4AF5C2}" dt="2026-07-30T20:39:38.842" v="28" actId="20577"/>
        <pc:sldMkLst>
          <pc:docMk/>
          <pc:sldMk cId="0" sldId="284"/>
        </pc:sldMkLst>
        <pc:spChg chg="mod">
          <ac:chgData name="Harper, Paul (DFO/MPO)" userId="5876aba0-4c3a-4604-b8e8-a7a5304e9463" providerId="ADAL" clId="{24C20597-A087-4552-BDD3-ABEFCD4AF5C2}" dt="2026-07-30T20:39:33.591" v="26" actId="20577"/>
          <ac:spMkLst>
            <pc:docMk/>
            <pc:sldMk cId="0" sldId="284"/>
            <ac:spMk id="9" creationId="{4D7FCE38-13FC-1B28-D7D7-80CB0107A928}"/>
          </ac:spMkLst>
        </pc:spChg>
        <pc:spChg chg="mod">
          <ac:chgData name="Harper, Paul (DFO/MPO)" userId="5876aba0-4c3a-4604-b8e8-a7a5304e9463" providerId="ADAL" clId="{24C20597-A087-4552-BDD3-ABEFCD4AF5C2}" dt="2026-07-30T20:39:38.842" v="28" actId="20577"/>
          <ac:spMkLst>
            <pc:docMk/>
            <pc:sldMk cId="0" sldId="284"/>
            <ac:spMk id="10" creationId="{0407BB4B-1C0F-89E5-AC2F-2001AA9EB473}"/>
          </ac:spMkLst>
        </pc:spChg>
      </pc:sldChg>
      <pc:sldChg chg="modSp mod">
        <pc:chgData name="Harper, Paul (DFO/MPO)" userId="5876aba0-4c3a-4604-b8e8-a7a5304e9463" providerId="ADAL" clId="{24C20597-A087-4552-BDD3-ABEFCD4AF5C2}" dt="2026-07-30T20:37:16.011" v="6" actId="20577"/>
        <pc:sldMkLst>
          <pc:docMk/>
          <pc:sldMk cId="0" sldId="322"/>
        </pc:sldMkLst>
        <pc:spChg chg="mod">
          <ac:chgData name="Harper, Paul (DFO/MPO)" userId="5876aba0-4c3a-4604-b8e8-a7a5304e9463" providerId="ADAL" clId="{24C20597-A087-4552-BDD3-ABEFCD4AF5C2}" dt="2026-07-30T20:37:16.011" v="6" actId="20577"/>
          <ac:spMkLst>
            <pc:docMk/>
            <pc:sldMk cId="0" sldId="322"/>
            <ac:spMk id="2" creationId="{3F9AB969-FBD3-A5DC-5502-149A43958E74}"/>
          </ac:spMkLst>
        </pc:spChg>
        <pc:spChg chg="mod">
          <ac:chgData name="Harper, Paul (DFO/MPO)" userId="5876aba0-4c3a-4604-b8e8-a7a5304e9463" providerId="ADAL" clId="{24C20597-A087-4552-BDD3-ABEFCD4AF5C2}" dt="2026-07-30T20:37:12.546" v="5" actId="20577"/>
          <ac:spMkLst>
            <pc:docMk/>
            <pc:sldMk cId="0" sldId="322"/>
            <ac:spMk id="3" creationId="{DF41AA73-FC8C-6F26-C1A2-900D5F55E476}"/>
          </ac:spMkLst>
        </pc:spChg>
      </pc:sldChg>
      <pc:sldChg chg="modSp mod">
        <pc:chgData name="Harper, Paul (DFO/MPO)" userId="5876aba0-4c3a-4604-b8e8-a7a5304e9463" providerId="ADAL" clId="{24C20597-A087-4552-BDD3-ABEFCD4AF5C2}" dt="2026-07-30T20:37:48.305" v="12" actId="20577"/>
        <pc:sldMkLst>
          <pc:docMk/>
          <pc:sldMk cId="0" sldId="326"/>
        </pc:sldMkLst>
        <pc:spChg chg="mod">
          <ac:chgData name="Harper, Paul (DFO/MPO)" userId="5876aba0-4c3a-4604-b8e8-a7a5304e9463" providerId="ADAL" clId="{24C20597-A087-4552-BDD3-ABEFCD4AF5C2}" dt="2026-07-30T20:37:48.305" v="12" actId="20577"/>
          <ac:spMkLst>
            <pc:docMk/>
            <pc:sldMk cId="0" sldId="326"/>
            <ac:spMk id="2" creationId="{437ECCAC-1BC8-0190-45E5-48118B692EB6}"/>
          </ac:spMkLst>
        </pc:spChg>
        <pc:spChg chg="mod">
          <ac:chgData name="Harper, Paul (DFO/MPO)" userId="5876aba0-4c3a-4604-b8e8-a7a5304e9463" providerId="ADAL" clId="{24C20597-A087-4552-BDD3-ABEFCD4AF5C2}" dt="2026-07-30T20:37:43.231" v="10" actId="20577"/>
          <ac:spMkLst>
            <pc:docMk/>
            <pc:sldMk cId="0" sldId="326"/>
            <ac:spMk id="3" creationId="{BF26093E-57E4-AD75-A44F-A564D4EE12B8}"/>
          </ac:spMkLst>
        </pc:spChg>
      </pc:sldChg>
      <pc:sldChg chg="modSp mod">
        <pc:chgData name="Harper, Paul (DFO/MPO)" userId="5876aba0-4c3a-4604-b8e8-a7a5304e9463" providerId="ADAL" clId="{24C20597-A087-4552-BDD3-ABEFCD4AF5C2}" dt="2026-07-30T20:38:59.782" v="22" actId="1076"/>
        <pc:sldMkLst>
          <pc:docMk/>
          <pc:sldMk cId="0" sldId="328"/>
        </pc:sldMkLst>
        <pc:spChg chg="mod">
          <ac:chgData name="Harper, Paul (DFO/MPO)" userId="5876aba0-4c3a-4604-b8e8-a7a5304e9463" providerId="ADAL" clId="{24C20597-A087-4552-BDD3-ABEFCD4AF5C2}" dt="2026-07-30T20:38:43.792" v="19" actId="1076"/>
          <ac:spMkLst>
            <pc:docMk/>
            <pc:sldMk cId="0" sldId="328"/>
            <ac:spMk id="2" creationId="{5D858135-C840-EF58-40BA-122683A74E5A}"/>
          </ac:spMkLst>
        </pc:spChg>
        <pc:spChg chg="mod">
          <ac:chgData name="Harper, Paul (DFO/MPO)" userId="5876aba0-4c3a-4604-b8e8-a7a5304e9463" providerId="ADAL" clId="{24C20597-A087-4552-BDD3-ABEFCD4AF5C2}" dt="2026-07-30T20:38:56.286" v="21" actId="1076"/>
          <ac:spMkLst>
            <pc:docMk/>
            <pc:sldMk cId="0" sldId="328"/>
            <ac:spMk id="3" creationId="{72B32166-580D-9CFE-AFB7-DB0F3A206583}"/>
          </ac:spMkLst>
        </pc:spChg>
        <pc:spChg chg="mod">
          <ac:chgData name="Harper, Paul (DFO/MPO)" userId="5876aba0-4c3a-4604-b8e8-a7a5304e9463" providerId="ADAL" clId="{24C20597-A087-4552-BDD3-ABEFCD4AF5C2}" dt="2026-07-30T20:38:59.782" v="22" actId="1076"/>
          <ac:spMkLst>
            <pc:docMk/>
            <pc:sldMk cId="0" sldId="328"/>
            <ac:spMk id="34818" creationId="{9AE1241E-3380-E975-DF49-A57B5500A31C}"/>
          </ac:spMkLst>
        </pc:spChg>
        <pc:graphicFrameChg chg="mod modGraphic">
          <ac:chgData name="Harper, Paul (DFO/MPO)" userId="5876aba0-4c3a-4604-b8e8-a7a5304e9463" providerId="ADAL" clId="{24C20597-A087-4552-BDD3-ABEFCD4AF5C2}" dt="2026-07-30T20:38:49.402" v="20" actId="1076"/>
          <ac:graphicFrameMkLst>
            <pc:docMk/>
            <pc:sldMk cId="0" sldId="328"/>
            <ac:graphicFrameMk id="5" creationId="{78A1E6E7-F584-B121-38C4-2BC522909916}"/>
          </ac:graphicFrameMkLst>
        </pc:graphicFrameChg>
      </pc:sldChg>
      <pc:sldChg chg="modSp add mod">
        <pc:chgData name="Harper, Paul (DFO/MPO)" userId="5876aba0-4c3a-4604-b8e8-a7a5304e9463" providerId="ADAL" clId="{24C20597-A087-4552-BDD3-ABEFCD4AF5C2}" dt="2026-07-30T20:37:05.982" v="4" actId="20577"/>
        <pc:sldMkLst>
          <pc:docMk/>
          <pc:sldMk cId="2328612775" sldId="329"/>
        </pc:sldMkLst>
        <pc:spChg chg="mod">
          <ac:chgData name="Harper, Paul (DFO/MPO)" userId="5876aba0-4c3a-4604-b8e8-a7a5304e9463" providerId="ADAL" clId="{24C20597-A087-4552-BDD3-ABEFCD4AF5C2}" dt="2026-07-30T20:37:05.982" v="4" actId="20577"/>
          <ac:spMkLst>
            <pc:docMk/>
            <pc:sldMk cId="2328612775" sldId="329"/>
            <ac:spMk id="2" creationId="{A1CBBE40-61E9-87E5-1503-69503FE34BCB}"/>
          </ac:spMkLst>
        </pc:spChg>
        <pc:spChg chg="mod">
          <ac:chgData name="Harper, Paul (DFO/MPO)" userId="5876aba0-4c3a-4604-b8e8-a7a5304e9463" providerId="ADAL" clId="{24C20597-A087-4552-BDD3-ABEFCD4AF5C2}" dt="2026-07-30T20:37:04.027" v="3" actId="20577"/>
          <ac:spMkLst>
            <pc:docMk/>
            <pc:sldMk cId="2328612775" sldId="329"/>
            <ac:spMk id="3" creationId="{D0A16071-92B7-A3B0-758F-685D434ADCA7}"/>
          </ac:spMkLst>
        </pc:spChg>
      </pc:sldChg>
      <pc:sldChg chg="modSp add mod">
        <pc:chgData name="Harper, Paul (DFO/MPO)" userId="5876aba0-4c3a-4604-b8e8-a7a5304e9463" providerId="ADAL" clId="{24C20597-A087-4552-BDD3-ABEFCD4AF5C2}" dt="2026-07-30T20:37:37.581" v="9" actId="20577"/>
        <pc:sldMkLst>
          <pc:docMk/>
          <pc:sldMk cId="86890568" sldId="330"/>
        </pc:sldMkLst>
        <pc:spChg chg="mod">
          <ac:chgData name="Harper, Paul (DFO/MPO)" userId="5876aba0-4c3a-4604-b8e8-a7a5304e9463" providerId="ADAL" clId="{24C20597-A087-4552-BDD3-ABEFCD4AF5C2}" dt="2026-07-30T20:37:34.050" v="8" actId="20577"/>
          <ac:spMkLst>
            <pc:docMk/>
            <pc:sldMk cId="86890568" sldId="330"/>
            <ac:spMk id="2" creationId="{A2EC344B-E305-314F-44AB-41DED9BF7430}"/>
          </ac:spMkLst>
        </pc:spChg>
        <pc:spChg chg="mod">
          <ac:chgData name="Harper, Paul (DFO/MPO)" userId="5876aba0-4c3a-4604-b8e8-a7a5304e9463" providerId="ADAL" clId="{24C20597-A087-4552-BDD3-ABEFCD4AF5C2}" dt="2026-07-30T20:37:37.581" v="9" actId="20577"/>
          <ac:spMkLst>
            <pc:docMk/>
            <pc:sldMk cId="86890568" sldId="330"/>
            <ac:spMk id="3" creationId="{D5A4CCB6-1F5E-2463-9873-B74CC3278801}"/>
          </ac:spMkLst>
        </pc:spChg>
      </pc:sldChg>
      <pc:sldChg chg="modSp add mod">
        <pc:chgData name="Harper, Paul (DFO/MPO)" userId="5876aba0-4c3a-4604-b8e8-a7a5304e9463" providerId="ADAL" clId="{24C20597-A087-4552-BDD3-ABEFCD4AF5C2}" dt="2026-07-30T20:38:19.310" v="15" actId="20577"/>
        <pc:sldMkLst>
          <pc:docMk/>
          <pc:sldMk cId="1079532635" sldId="331"/>
        </pc:sldMkLst>
        <pc:spChg chg="mod">
          <ac:chgData name="Harper, Paul (DFO/MPO)" userId="5876aba0-4c3a-4604-b8e8-a7a5304e9463" providerId="ADAL" clId="{24C20597-A087-4552-BDD3-ABEFCD4AF5C2}" dt="2026-07-30T20:38:19.310" v="15" actId="20577"/>
          <ac:spMkLst>
            <pc:docMk/>
            <pc:sldMk cId="1079532635" sldId="331"/>
            <ac:spMk id="2" creationId="{37C2AF05-503F-5F72-028B-BE5B895A91B9}"/>
          </ac:spMkLst>
        </pc:spChg>
        <pc:graphicFrameChg chg="modGraphic">
          <ac:chgData name="Harper, Paul (DFO/MPO)" userId="5876aba0-4c3a-4604-b8e8-a7a5304e9463" providerId="ADAL" clId="{24C20597-A087-4552-BDD3-ABEFCD4AF5C2}" dt="2026-07-30T20:38:17.302" v="14" actId="20577"/>
          <ac:graphicFrameMkLst>
            <pc:docMk/>
            <pc:sldMk cId="1079532635" sldId="331"/>
            <ac:graphicFrameMk id="5" creationId="{6DD15112-15D3-222B-CC78-4FB4A1DFF659}"/>
          </ac:graphicFrameMkLst>
        </pc:graphicFrameChg>
      </pc:sldChg>
      <pc:sldChg chg="modSp add mod">
        <pc:chgData name="Harper, Paul (DFO/MPO)" userId="5876aba0-4c3a-4604-b8e8-a7a5304e9463" providerId="ADAL" clId="{24C20597-A087-4552-BDD3-ABEFCD4AF5C2}" dt="2026-07-30T20:39:29.276" v="25" actId="20577"/>
        <pc:sldMkLst>
          <pc:docMk/>
          <pc:sldMk cId="136011579" sldId="332"/>
        </pc:sldMkLst>
        <pc:spChg chg="mod">
          <ac:chgData name="Harper, Paul (DFO/MPO)" userId="5876aba0-4c3a-4604-b8e8-a7a5304e9463" providerId="ADAL" clId="{24C20597-A087-4552-BDD3-ABEFCD4AF5C2}" dt="2026-07-30T20:39:22.499" v="24" actId="20577"/>
          <ac:spMkLst>
            <pc:docMk/>
            <pc:sldMk cId="136011579" sldId="332"/>
            <ac:spMk id="9" creationId="{940B5094-C49C-C967-CA5D-8D4B2195F607}"/>
          </ac:spMkLst>
        </pc:spChg>
        <pc:spChg chg="mod">
          <ac:chgData name="Harper, Paul (DFO/MPO)" userId="5876aba0-4c3a-4604-b8e8-a7a5304e9463" providerId="ADAL" clId="{24C20597-A087-4552-BDD3-ABEFCD4AF5C2}" dt="2026-07-30T20:39:29.276" v="25" actId="20577"/>
          <ac:spMkLst>
            <pc:docMk/>
            <pc:sldMk cId="136011579" sldId="332"/>
            <ac:spMk id="10" creationId="{BED061D9-0BFB-F516-C3B6-9347FD49997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3D1082C-218B-792A-2A86-E7D7481967B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EC2EA8-A816-AB9C-BFD4-844CCDDA47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ヒラギノ角ゴ Pro W3" pitchFamily="127" charset="-128"/>
                <a:cs typeface="+mn-cs"/>
              </a:defRPr>
            </a:lvl1pPr>
          </a:lstStyle>
          <a:p>
            <a:pPr>
              <a:defRPr/>
            </a:pPr>
            <a:fld id="{B191CB89-92F5-42D6-B01E-547974B7331B}" type="datetimeFigureOut">
              <a:rPr lang="en-US" altLang="en-US"/>
              <a:pPr>
                <a:defRPr/>
              </a:pPr>
              <a:t>7/30/2026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0E0A10-64AB-A597-1366-AA0147ECCB6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D4200C-E90C-5071-4538-0F5AD155FB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53BB59F-1615-4689-8428-D3D08CF7B6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0B1177B-E985-4D9A-B058-8E22998DD9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53A278-4B65-6945-9BBF-AE2BC1B973E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ヒラギノ角ゴ Pro W3" pitchFamily="127" charset="-128"/>
                <a:cs typeface="+mn-cs"/>
              </a:defRPr>
            </a:lvl1pPr>
          </a:lstStyle>
          <a:p>
            <a:pPr>
              <a:defRPr/>
            </a:pPr>
            <a:fld id="{896DA0DF-86B6-45C5-BE58-386BBCBCA247}" type="datetimeFigureOut">
              <a:rPr lang="en-US" altLang="en-US"/>
              <a:pPr>
                <a:defRPr/>
              </a:pPr>
              <a:t>7/30/2026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7EC28C9-AC1B-5CCC-5211-300547ACF90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5" rIns="91430" bIns="45715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2BCEFE0-1489-65CE-221E-A25743FA36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2813" y="3257550"/>
            <a:ext cx="7318375" cy="3086100"/>
          </a:xfrm>
          <a:prstGeom prst="rect">
            <a:avLst/>
          </a:prstGeom>
        </p:spPr>
        <p:txBody>
          <a:bodyPr vert="horz" lIns="91430" tIns="45715" rIns="91430" bIns="45715" rtlCol="0"/>
          <a:lstStyle/>
          <a:p>
            <a:pPr lvl="0"/>
            <a:r>
              <a:rPr lang="en-CA" noProof="0"/>
              <a:t>Click to edit Master text styles</a:t>
            </a:r>
          </a:p>
          <a:p>
            <a:pPr lvl="1"/>
            <a:r>
              <a:rPr lang="en-CA" noProof="0"/>
              <a:t>Second level</a:t>
            </a:r>
          </a:p>
          <a:p>
            <a:pPr lvl="2"/>
            <a:r>
              <a:rPr lang="en-CA" noProof="0"/>
              <a:t>Third level</a:t>
            </a:r>
          </a:p>
          <a:p>
            <a:pPr lvl="3"/>
            <a:r>
              <a:rPr lang="en-CA" noProof="0"/>
              <a:t>Fourth level</a:t>
            </a:r>
          </a:p>
          <a:p>
            <a:pPr lvl="4"/>
            <a:r>
              <a:rPr lang="en-CA" noProof="0"/>
              <a:t>Fifth level</a:t>
            </a:r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76AEE0-511C-2198-2B1F-BEAFA5CC3FA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545349-6632-8662-D332-D2C6535CEE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7608D34-D5F7-44F7-8F87-A07E331A140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126" charset="-128"/>
        <a:cs typeface="ヒラギノ角ゴ Pro W3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126" charset="-128"/>
        <a:cs typeface="ヒラギノ角ゴ Pro W3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126" charset="-128"/>
        <a:cs typeface="ヒラギノ角ゴ Pro W3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126" charset="-128"/>
        <a:cs typeface="ヒラギノ角ゴ Pro W3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126" charset="-128"/>
        <a:cs typeface="ヒラギノ角ゴ Pro W3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5C101D68-9348-1110-2059-22EF94BE946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8E2BE712-FDFE-E2BB-01A4-D873B06FE25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en-US">
              <a:ea typeface="ヒラギノ角ゴ Pro W3"/>
              <a:cs typeface="ヒラギノ角ゴ Pro W3"/>
            </a:endParaRPr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19591EBA-1B5B-1F96-FE30-EC1389D349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1pPr>
            <a:lvl2pPr marL="727075" indent="-2794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2pPr>
            <a:lvl3pPr marL="1119188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566863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14538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4717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289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3861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433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fld id="{A284AB4F-4489-4692-B847-B545ADFF835E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325EBD-F265-20E9-9FBA-10C3EE29B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9954773D-1B72-CF3F-E4B2-5C60585330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D71E48D2-38ED-2F44-57C7-60D1060877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Arial"/>
              <a:buNone/>
              <a:defRPr/>
            </a:pPr>
            <a:r>
              <a:rPr lang="en-US" altLang="en-US" b="1">
                <a:ea typeface="ヒラギノ角ゴ Pro W3"/>
              </a:rPr>
              <a:t>Proposal</a:t>
            </a:r>
          </a:p>
          <a:p>
            <a:pPr marL="0" indent="0">
              <a:buFont typeface="Arial"/>
              <a:buNone/>
              <a:defRPr/>
            </a:pPr>
            <a:endParaRPr lang="en-US" altLang="en-US" sz="800" b="1">
              <a:ea typeface="ヒラギノ角ゴ Pro W3"/>
            </a:endParaRPr>
          </a:p>
          <a:p>
            <a:pPr>
              <a:defRPr/>
            </a:pPr>
            <a:r>
              <a:rPr lang="en-US" altLang="en-US">
                <a:ea typeface="ヒラギノ角ゴ Pro W3"/>
              </a:rPr>
              <a:t>Water withdrawal activities are necessary for refilling Lake Geraldine water reservoir for municipal use</a:t>
            </a:r>
          </a:p>
          <a:p>
            <a:pPr>
              <a:defRPr/>
            </a:pPr>
            <a:endParaRPr lang="en-US" sz="900" kern="1200">
              <a:solidFill>
                <a:schemeClr val="tx1"/>
              </a:solidFill>
              <a:latin typeface="+mn-lt"/>
              <a:ea typeface="ヒラギノ角ゴ Pro W3" pitchFamily="126" charset="-128"/>
              <a:cs typeface="ヒラギノ角ゴ Pro W3" charset="0"/>
            </a:endParaRPr>
          </a:p>
          <a:p>
            <a:pPr>
              <a:defRPr/>
            </a:pPr>
            <a:r>
              <a:rPr lang="en-US" sz="800" kern="1200">
                <a:solidFill>
                  <a:schemeClr val="tx1"/>
                </a:solidFill>
                <a:latin typeface="+mn-lt"/>
                <a:ea typeface="ヒラギノ角ゴ Pro W3" pitchFamily="126" charset="-128"/>
                <a:cs typeface="ヒラギノ角ゴ Pro W3" charset="0"/>
              </a:rPr>
              <a:t>City of Iqaluit proposes withdrawing up to 20% of Apex River's instantaneous flow when Mean Average Discharge (MAD) &gt;30%</a:t>
            </a:r>
            <a:endParaRPr lang="en-US" altLang="en-US" sz="1100" b="1">
              <a:ea typeface="ヒラギノ角ゴ Pro W3"/>
            </a:endParaRPr>
          </a:p>
          <a:p>
            <a:pPr marL="0" marR="0" indent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US">
              <a:ea typeface="ヒラギノ角ゴ Pro W3"/>
              <a:cs typeface="Calibri"/>
            </a:endParaRPr>
          </a:p>
          <a:p>
            <a:pPr marL="0" indent="0">
              <a:buFont typeface="Arial"/>
              <a:buNone/>
              <a:defRPr/>
            </a:pPr>
            <a:r>
              <a:rPr lang="en-US" b="1">
                <a:latin typeface="Century Gothic"/>
                <a:ea typeface="ヒラギノ角ゴ Pro W3"/>
              </a:rPr>
              <a:t>Potential Impacts</a:t>
            </a:r>
            <a:endParaRPr lang="en-US" sz="1100" b="1">
              <a:latin typeface="Century Gothic"/>
              <a:ea typeface="ヒラギノ角ゴ Pro W3"/>
              <a:cs typeface="ヒラギノ角ゴ Pro W3" charset="0"/>
            </a:endParaRPr>
          </a:p>
          <a:p>
            <a:pPr>
              <a:defRPr/>
            </a:pPr>
            <a:r>
              <a:rPr lang="en-CA" sz="2800">
                <a:latin typeface="Century Gothic"/>
                <a:ea typeface="ヒラギノ角ゴ Pro W3"/>
                <a:cs typeface="ヒラギノ角ゴ Pro W3" charset="0"/>
              </a:rPr>
              <a:t>Lower water levels resulting in: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CA" sz="2600"/>
              <a:t>Loss of fish habitat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CA" sz="2600"/>
              <a:t>Formation of barriers to migration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CA" sz="2600"/>
              <a:t>Fish stranding</a:t>
            </a:r>
            <a:endParaRPr lang="en-CA" sz="2600">
              <a:latin typeface="Century Gothic"/>
              <a:ea typeface="ヒラギノ角ゴ Pro W3"/>
            </a:endParaRP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CA" sz="3000">
                <a:latin typeface="Century Gothic"/>
                <a:ea typeface="ヒラギノ角ゴ Pro W3"/>
              </a:rPr>
              <a:t>Entrainment and impingement</a:t>
            </a:r>
          </a:p>
          <a:p>
            <a:pPr marL="0" marR="0" indent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US">
              <a:ea typeface="ヒラギノ角ゴ Pro W3"/>
              <a:cs typeface="Calibri"/>
            </a:endParaRPr>
          </a:p>
          <a:p>
            <a:pPr marL="0" indent="0">
              <a:buFont typeface="Arial"/>
              <a:buNone/>
              <a:defRPr/>
            </a:pPr>
            <a:r>
              <a:rPr lang="en-US" b="1"/>
              <a:t>DFO Guidance and City of Iqaluit’s proposal gaps</a:t>
            </a:r>
          </a:p>
          <a:p>
            <a:pPr marL="0" indent="0">
              <a:buNone/>
              <a:defRPr/>
            </a:pPr>
            <a:endParaRPr lang="en-US" sz="800" b="1">
              <a:latin typeface="Century Gothic"/>
              <a:ea typeface="ヒラギノ角ゴ Pro W3"/>
            </a:endParaRPr>
          </a:p>
          <a:p>
            <a:pPr>
              <a:defRPr/>
            </a:pPr>
            <a:r>
              <a:rPr lang="en-US" sz="1200"/>
              <a:t>Withdraw &lt;10% of instantaneous flow and avoid reducing flows &lt;30% of Mean Annual Discharge (MAD)</a:t>
            </a:r>
            <a:endParaRPr lang="en-US" sz="800"/>
          </a:p>
          <a:p>
            <a:pPr>
              <a:defRPr/>
            </a:pPr>
            <a:r>
              <a:rPr lang="en-US" sz="1200"/>
              <a:t>Uncertainty about accuracy of modelling results without field monitoring</a:t>
            </a:r>
          </a:p>
          <a:p>
            <a:pPr>
              <a:defRPr/>
            </a:pPr>
            <a:endParaRPr lang="en-US" sz="800"/>
          </a:p>
          <a:p>
            <a:pPr>
              <a:defRPr/>
            </a:pPr>
            <a:r>
              <a:rPr lang="en-US" sz="1200"/>
              <a:t>City of Iqaluit committed to conducting field monitoring during future withdrawal periods</a:t>
            </a:r>
          </a:p>
          <a:p>
            <a:pPr>
              <a:defRPr/>
            </a:pPr>
            <a:endParaRPr lang="en-US" sz="800"/>
          </a:p>
          <a:p>
            <a:pPr>
              <a:defRPr/>
            </a:pPr>
            <a:r>
              <a:rPr lang="en-US" sz="1200"/>
              <a:t>City of Iqaluit committed to establishing contingency measures</a:t>
            </a:r>
          </a:p>
          <a:p>
            <a:pPr marL="0" marR="0" indent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US">
              <a:ea typeface="ヒラギノ角ゴ Pro W3"/>
              <a:cs typeface="Calibri"/>
            </a:endParaRPr>
          </a:p>
          <a:p>
            <a:pPr marL="0" marR="0" lvl="0" indent="0" algn="l">
              <a:lnSpc>
                <a:spcPct val="114999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200" b="1" i="0" u="none" strike="noStrike" noProof="0">
                <a:solidFill>
                  <a:srgbClr val="595959"/>
                </a:solidFill>
                <a:effectLst/>
                <a:latin typeface="Century Gothic"/>
              </a:rPr>
              <a:t>DFO Recommendations – City of Iqaluit to:</a:t>
            </a:r>
            <a:endParaRPr lang="en-US" sz="1000"/>
          </a:p>
          <a:p>
            <a:pPr marL="457200" marR="0" lvl="0" indent="-457200" algn="l">
              <a:lnSpc>
                <a:spcPct val="114999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Conduct field monitoring during withdrawal periods</a:t>
            </a:r>
            <a:endParaRPr lang="en-US" sz="10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marR="0" indent="-45720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Update hydraulic modelling</a:t>
            </a:r>
          </a:p>
          <a:p>
            <a:pPr marL="457200" marR="0" indent="-45720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Establish contingency measures</a:t>
            </a:r>
          </a:p>
          <a:p>
            <a:pPr marL="0" marR="0" indent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US">
              <a:ea typeface="ヒラギノ角ゴ Pro W3"/>
              <a:cs typeface="Calibri"/>
            </a:endParaRPr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F640BA60-3A84-DA96-C7A4-E6F22388B2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fld id="{A5191D5C-37B4-4D26-902B-C057A392F1F4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17411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39831660-6772-C2E5-D7AA-5996177245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FB3981-8F4D-B117-67E8-E4262D78D2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  <a:defRPr/>
            </a:pPr>
            <a:r>
              <a:rPr lang="en-US" b="1"/>
              <a:t>Proposal</a:t>
            </a:r>
          </a:p>
          <a:p>
            <a:pPr marL="0" indent="0">
              <a:buFont typeface="Arial"/>
              <a:buNone/>
              <a:defRPr/>
            </a:pPr>
            <a:endParaRPr lang="en-US" sz="800" b="1"/>
          </a:p>
          <a:p>
            <a:pPr>
              <a:defRPr/>
            </a:pPr>
            <a:r>
              <a:rPr lang="en-US" altLang="en-US">
                <a:ea typeface="ヒラギノ角ゴ Pro W3"/>
              </a:rPr>
              <a:t>Water withdrawal activities are necessary for refilling Lake Geraldine water reservoir for municipal use</a:t>
            </a:r>
          </a:p>
          <a:p>
            <a:pPr marL="0" indent="0">
              <a:buFont typeface="Arial"/>
              <a:buNone/>
              <a:defRPr/>
            </a:pPr>
            <a:endParaRPr lang="en-US" altLang="en-US" sz="800">
              <a:ea typeface="ヒラギノ角ゴ Pro W3"/>
            </a:endParaRPr>
          </a:p>
          <a:p>
            <a:pPr>
              <a:defRPr/>
            </a:pPr>
            <a:r>
              <a:rPr lang="en-US" altLang="en-US">
                <a:ea typeface="ヒラギノ角ゴ Pro W3"/>
              </a:rPr>
              <a:t>Water withdrawal limited to 20% of the lake's open water volume, capped at 1.1 million m</a:t>
            </a:r>
            <a:r>
              <a:rPr lang="en-US" altLang="en-US" baseline="30000">
                <a:ea typeface="ヒラギノ角ゴ Pro W3"/>
              </a:rPr>
              <a:t>3</a:t>
            </a:r>
            <a:r>
              <a:rPr lang="en-US" altLang="en-US">
                <a:ea typeface="ヒラギノ角ゴ Pro W3"/>
              </a:rPr>
              <a:t>/year</a:t>
            </a:r>
          </a:p>
          <a:p>
            <a:pPr>
              <a:defRPr/>
            </a:pPr>
            <a:endParaRPr lang="en-US">
              <a:cs typeface="Calibri"/>
            </a:endParaRPr>
          </a:p>
          <a:p>
            <a:pPr marL="0" indent="0">
              <a:buFont typeface="Arial"/>
              <a:buNone/>
              <a:defRPr/>
            </a:pPr>
            <a:r>
              <a:rPr lang="en-US" b="1"/>
              <a:t>Potential Impacts</a:t>
            </a:r>
          </a:p>
          <a:p>
            <a:pPr marL="0" indent="0">
              <a:buFont typeface="Arial"/>
              <a:buNone/>
              <a:defRPr/>
            </a:pPr>
            <a:endParaRPr lang="en-US" sz="1200" b="1"/>
          </a:p>
          <a:p>
            <a:pPr>
              <a:defRPr/>
            </a:pPr>
            <a:r>
              <a:rPr lang="en-US">
                <a:latin typeface="Century Gothic"/>
                <a:ea typeface="ヒラギノ角ゴ Pro W3"/>
              </a:rPr>
              <a:t>Lower water levels resulting in: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2600"/>
              <a:t>Loss of littoral habitat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2600"/>
              <a:t>Fish stranding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2600"/>
              <a:t>Outflow and downstream changes</a:t>
            </a:r>
          </a:p>
          <a:p>
            <a:pPr marL="457200" lvl="1" indent="0">
              <a:buNone/>
              <a:defRPr/>
            </a:pPr>
            <a:endParaRPr lang="en-US" sz="1200">
              <a:latin typeface="Century Gothic"/>
              <a:ea typeface="ヒラギノ角ゴ Pro W3"/>
            </a:endParaRPr>
          </a:p>
          <a:p>
            <a:pPr>
              <a:defRPr/>
            </a:pPr>
            <a:r>
              <a:rPr lang="en-US">
                <a:latin typeface="Century Gothic"/>
                <a:ea typeface="ヒラギノ角ゴ Pro W3"/>
              </a:rPr>
              <a:t>Entrainment and impingement</a:t>
            </a:r>
          </a:p>
          <a:p>
            <a:pPr>
              <a:defRPr/>
            </a:pPr>
            <a:endParaRPr lang="en-US">
              <a:cs typeface="Calibri"/>
            </a:endParaRPr>
          </a:p>
          <a:p>
            <a:pPr marL="0" indent="0">
              <a:buFont typeface="Arial"/>
              <a:buNone/>
              <a:defRPr/>
            </a:pPr>
            <a:r>
              <a:rPr lang="en-US" b="1"/>
              <a:t>DFO Guidance and City of </a:t>
            </a:r>
            <a:r>
              <a:rPr lang="en-US" b="1" err="1"/>
              <a:t>Iqaluits’s</a:t>
            </a:r>
            <a:r>
              <a:rPr lang="en-US" b="1"/>
              <a:t> proposal gaps</a:t>
            </a:r>
          </a:p>
          <a:p>
            <a:pPr marL="0" indent="0">
              <a:buNone/>
              <a:defRPr/>
            </a:pPr>
            <a:endParaRPr lang="en-US" sz="800" b="1">
              <a:latin typeface="Century Gothic"/>
              <a:ea typeface="ヒラギノ角ゴ Pro W3"/>
            </a:endParaRPr>
          </a:p>
          <a:p>
            <a:pPr>
              <a:defRPr/>
            </a:pPr>
            <a:r>
              <a:rPr lang="en-US" sz="1200"/>
              <a:t>Guidance does not consider potential effects of lower water levels on littoral habitat loss and outflow/downstream changes</a:t>
            </a:r>
          </a:p>
          <a:p>
            <a:pPr>
              <a:defRPr/>
            </a:pPr>
            <a:endParaRPr lang="en-US" sz="800"/>
          </a:p>
          <a:p>
            <a:pPr>
              <a:defRPr/>
            </a:pPr>
            <a:r>
              <a:rPr lang="en-US" sz="1200"/>
              <a:t>DFO Fish Screen Guidance followed</a:t>
            </a:r>
          </a:p>
          <a:p>
            <a:pPr>
              <a:defRPr/>
            </a:pPr>
            <a:endParaRPr lang="en-US">
              <a:cs typeface="Calibri"/>
            </a:endParaRPr>
          </a:p>
          <a:p>
            <a:pPr marL="0" indent="0">
              <a:buFont typeface="Arial"/>
              <a:buNone/>
              <a:defRPr/>
            </a:pPr>
            <a:r>
              <a:rPr lang="en-US" b="1">
                <a:latin typeface="Century Gothic"/>
                <a:ea typeface="ヒラギノ角ゴ Pro W3"/>
              </a:rPr>
              <a:t>DFO Recommendation – City of Iqaluit to:</a:t>
            </a:r>
            <a:r>
              <a:rPr lang="en-US" sz="2800" b="1">
                <a:latin typeface="Century Gothic"/>
                <a:ea typeface="ヒラギノ角ゴ Pro W3"/>
              </a:rPr>
              <a:t> </a:t>
            </a:r>
          </a:p>
          <a:p>
            <a:pPr marL="0" indent="0">
              <a:buFont typeface="Arial"/>
              <a:buNone/>
              <a:defRPr/>
            </a:pPr>
            <a:endParaRPr lang="en-US" sz="1200" b="1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/>
              <a:t>Demonstrate water withdrawal will not result in: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/>
              <a:t>Loss of littoral habitat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/>
              <a:t>Outflow and downstream changes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/>
              <a:t>Fish stranding</a:t>
            </a:r>
          </a:p>
          <a:p>
            <a:pPr marL="0" indent="0">
              <a:buNone/>
              <a:defRPr/>
            </a:pPr>
            <a:endParaRPr lang="en-US" sz="110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/>
              <a:t>Implement monitoring of water withdrawal activities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en-US" sz="110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/>
              <a:t>Establish contingency measures</a:t>
            </a:r>
          </a:p>
          <a:p>
            <a:pPr>
              <a:defRPr/>
            </a:pPr>
            <a:endParaRPr lang="en-US">
              <a:cs typeface="Calibri"/>
            </a:endParaRPr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F18E2EF9-C18A-438D-E052-E895FDF39F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fld id="{ACEA7653-881F-46BB-A58B-B1DF53BED0C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626F2-10E9-19AA-F7A1-1A5DC5A6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07ED741C-8F5F-9EE1-5CC6-3DECD9989C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D6F8AB-3C81-C012-20B7-0EB0DA458B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  <a:defRPr/>
            </a:pPr>
            <a:r>
              <a:rPr lang="en-US" b="1"/>
              <a:t>Proposal</a:t>
            </a:r>
          </a:p>
          <a:p>
            <a:pPr marL="0" indent="0">
              <a:buFont typeface="Arial"/>
              <a:buNone/>
              <a:defRPr/>
            </a:pPr>
            <a:endParaRPr lang="en-US" sz="800" b="1"/>
          </a:p>
          <a:p>
            <a:pPr>
              <a:defRPr/>
            </a:pPr>
            <a:r>
              <a:rPr lang="en-US" altLang="en-US">
                <a:ea typeface="ヒラギノ角ゴ Pro W3"/>
              </a:rPr>
              <a:t>Water withdrawal activities are necessary for refilling Lake Geraldine water reservoir for municipal use</a:t>
            </a:r>
          </a:p>
          <a:p>
            <a:pPr marL="0" indent="0">
              <a:buFont typeface="Arial"/>
              <a:buNone/>
              <a:defRPr/>
            </a:pPr>
            <a:endParaRPr lang="en-US" altLang="en-US" sz="800">
              <a:ea typeface="ヒラギノ角ゴ Pro W3"/>
            </a:endParaRPr>
          </a:p>
          <a:p>
            <a:pPr>
              <a:defRPr/>
            </a:pPr>
            <a:r>
              <a:rPr lang="en-US" altLang="en-US">
                <a:ea typeface="ヒラギノ角ゴ Pro W3"/>
              </a:rPr>
              <a:t>Water withdrawal limited to 20% of the lake's open water volume, capped at 1.1 million m</a:t>
            </a:r>
            <a:r>
              <a:rPr lang="en-US" altLang="en-US" baseline="30000">
                <a:ea typeface="ヒラギノ角ゴ Pro W3"/>
              </a:rPr>
              <a:t>3</a:t>
            </a:r>
            <a:r>
              <a:rPr lang="en-US" altLang="en-US">
                <a:ea typeface="ヒラギノ角ゴ Pro W3"/>
              </a:rPr>
              <a:t>/year</a:t>
            </a:r>
          </a:p>
          <a:p>
            <a:pPr>
              <a:defRPr/>
            </a:pPr>
            <a:endParaRPr lang="en-US">
              <a:cs typeface="Calibri"/>
            </a:endParaRPr>
          </a:p>
          <a:p>
            <a:pPr marL="0" indent="0">
              <a:buFont typeface="Arial"/>
              <a:buNone/>
              <a:defRPr/>
            </a:pPr>
            <a:r>
              <a:rPr lang="en-US" b="1"/>
              <a:t>Potential Impacts</a:t>
            </a:r>
          </a:p>
          <a:p>
            <a:pPr marL="0" indent="0">
              <a:buFont typeface="Arial"/>
              <a:buNone/>
              <a:defRPr/>
            </a:pPr>
            <a:endParaRPr lang="en-US" sz="1200" b="1"/>
          </a:p>
          <a:p>
            <a:pPr>
              <a:defRPr/>
            </a:pPr>
            <a:r>
              <a:rPr lang="en-US">
                <a:latin typeface="Century Gothic"/>
                <a:ea typeface="ヒラギノ角ゴ Pro W3"/>
              </a:rPr>
              <a:t>Lower water levels resulting in: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2600"/>
              <a:t>Loss of littoral habitat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2600"/>
              <a:t>Fish stranding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2600"/>
              <a:t>Outflow and downstream changes</a:t>
            </a:r>
          </a:p>
          <a:p>
            <a:pPr marL="457200" lvl="1" indent="0">
              <a:buNone/>
              <a:defRPr/>
            </a:pPr>
            <a:endParaRPr lang="en-US" sz="1200">
              <a:latin typeface="Century Gothic"/>
              <a:ea typeface="ヒラギノ角ゴ Pro W3"/>
            </a:endParaRPr>
          </a:p>
          <a:p>
            <a:pPr>
              <a:defRPr/>
            </a:pPr>
            <a:r>
              <a:rPr lang="en-US">
                <a:latin typeface="Century Gothic"/>
                <a:ea typeface="ヒラギノ角ゴ Pro W3"/>
              </a:rPr>
              <a:t>Entrainment and impingement</a:t>
            </a:r>
          </a:p>
          <a:p>
            <a:pPr>
              <a:defRPr/>
            </a:pPr>
            <a:endParaRPr lang="en-US">
              <a:cs typeface="Calibri"/>
            </a:endParaRPr>
          </a:p>
          <a:p>
            <a:pPr marL="0" indent="0">
              <a:buFont typeface="Arial"/>
              <a:buNone/>
              <a:defRPr/>
            </a:pPr>
            <a:r>
              <a:rPr lang="en-US" b="1"/>
              <a:t>DFO Guidance and City of </a:t>
            </a:r>
            <a:r>
              <a:rPr lang="en-US" b="1" err="1"/>
              <a:t>Iqaluits’s</a:t>
            </a:r>
            <a:r>
              <a:rPr lang="en-US" b="1"/>
              <a:t> proposal gaps</a:t>
            </a:r>
          </a:p>
          <a:p>
            <a:pPr marL="0" indent="0">
              <a:buNone/>
              <a:defRPr/>
            </a:pPr>
            <a:endParaRPr lang="en-US" sz="800" b="1">
              <a:latin typeface="Century Gothic"/>
              <a:ea typeface="ヒラギノ角ゴ Pro W3"/>
            </a:endParaRPr>
          </a:p>
          <a:p>
            <a:pPr>
              <a:defRPr/>
            </a:pPr>
            <a:r>
              <a:rPr lang="en-US" sz="1200"/>
              <a:t>Guidance does not consider potential effects of lower water levels on littoral habitat loss and outflow/downstream changes</a:t>
            </a:r>
          </a:p>
          <a:p>
            <a:pPr>
              <a:defRPr/>
            </a:pPr>
            <a:endParaRPr lang="en-US" sz="800"/>
          </a:p>
          <a:p>
            <a:pPr>
              <a:defRPr/>
            </a:pPr>
            <a:r>
              <a:rPr lang="en-US" sz="1200"/>
              <a:t>DFO Fish Screen Guidance followed</a:t>
            </a:r>
          </a:p>
          <a:p>
            <a:pPr>
              <a:defRPr/>
            </a:pPr>
            <a:endParaRPr lang="en-US">
              <a:cs typeface="Calibri"/>
            </a:endParaRPr>
          </a:p>
          <a:p>
            <a:pPr marL="0" indent="0">
              <a:buFont typeface="Arial"/>
              <a:buNone/>
              <a:defRPr/>
            </a:pPr>
            <a:r>
              <a:rPr lang="en-US" b="1">
                <a:latin typeface="Century Gothic"/>
                <a:ea typeface="ヒラギノ角ゴ Pro W3"/>
              </a:rPr>
              <a:t>DFO Recommendation – City of Iqaluit to:</a:t>
            </a:r>
            <a:r>
              <a:rPr lang="en-US" sz="2800" b="1">
                <a:latin typeface="Century Gothic"/>
                <a:ea typeface="ヒラギノ角ゴ Pro W3"/>
              </a:rPr>
              <a:t> </a:t>
            </a:r>
          </a:p>
          <a:p>
            <a:pPr marL="0" indent="0">
              <a:buFont typeface="Arial"/>
              <a:buNone/>
              <a:defRPr/>
            </a:pPr>
            <a:endParaRPr lang="en-US" sz="1200" b="1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/>
              <a:t>Demonstrate water withdrawal will not result in: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/>
              <a:t>Loss of littoral habitat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/>
              <a:t>Outflow and downstream changes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/>
              <a:t>Fish stranding</a:t>
            </a:r>
          </a:p>
          <a:p>
            <a:pPr marL="0" indent="0">
              <a:buNone/>
              <a:defRPr/>
            </a:pPr>
            <a:endParaRPr lang="en-US" sz="110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/>
              <a:t>Implement monitoring of water withdrawal activities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en-US" sz="110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/>
              <a:t>Establish contingency measures</a:t>
            </a:r>
          </a:p>
          <a:p>
            <a:pPr>
              <a:defRPr/>
            </a:pPr>
            <a:endParaRPr lang="en-US">
              <a:cs typeface="Calibri"/>
            </a:endParaRPr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4AEE482A-7D9B-60BF-F948-4E492284E7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fld id="{ACEA7653-881F-46BB-A58B-B1DF53BED0C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85867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>
            <a:extLst>
              <a:ext uri="{FF2B5EF4-FFF2-40B4-BE49-F238E27FC236}">
                <a16:creationId xmlns:a16="http://schemas.microsoft.com/office/drawing/2014/main" id="{B62F9EB2-1BCC-35CA-BB82-B0B3483BACE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Notes Placeholder 2">
            <a:extLst>
              <a:ext uri="{FF2B5EF4-FFF2-40B4-BE49-F238E27FC236}">
                <a16:creationId xmlns:a16="http://schemas.microsoft.com/office/drawing/2014/main" id="{84D6BB81-9270-74E0-D095-4ACFD687E77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55613"/>
            <a:endParaRPr lang="en-US">
              <a:ea typeface="ヒラギノ角ゴ Pro W3"/>
              <a:cs typeface="Calibri"/>
            </a:endParaRPr>
          </a:p>
        </p:txBody>
      </p:sp>
      <p:sp>
        <p:nvSpPr>
          <p:cNvPr id="60420" name="Slide Number Placeholder 3">
            <a:extLst>
              <a:ext uri="{FF2B5EF4-FFF2-40B4-BE49-F238E27FC236}">
                <a16:creationId xmlns:a16="http://schemas.microsoft.com/office/drawing/2014/main" id="{CF30A7E0-10A5-733F-E227-F37985AF0E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1pPr>
            <a:lvl2pPr marL="727075" indent="-2794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2pPr>
            <a:lvl3pPr marL="1119188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566863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14538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4717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289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3861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433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fld id="{3F9C36CA-204D-4861-98B7-F15B303F95CA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>
            <a:extLst>
              <a:ext uri="{FF2B5EF4-FFF2-40B4-BE49-F238E27FC236}">
                <a16:creationId xmlns:a16="http://schemas.microsoft.com/office/drawing/2014/main" id="{050418D3-5D07-163B-C479-7DEEDD6643C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es Placeholder 2">
            <a:extLst>
              <a:ext uri="{FF2B5EF4-FFF2-40B4-BE49-F238E27FC236}">
                <a16:creationId xmlns:a16="http://schemas.microsoft.com/office/drawing/2014/main" id="{E66D9AD2-9BCF-D0E5-4696-DD3FA11CA3F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en-US">
              <a:ea typeface="ヒラギノ角ゴ Pro W3"/>
              <a:cs typeface="ヒラギノ角ゴ Pro W3"/>
            </a:endParaRPr>
          </a:p>
        </p:txBody>
      </p:sp>
      <p:sp>
        <p:nvSpPr>
          <p:cNvPr id="62468" name="Slide Number Placeholder 3">
            <a:extLst>
              <a:ext uri="{FF2B5EF4-FFF2-40B4-BE49-F238E27FC236}">
                <a16:creationId xmlns:a16="http://schemas.microsoft.com/office/drawing/2014/main" id="{A15A17B4-7B8E-B9A7-5F68-C2F615F728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1pPr>
            <a:lvl2pPr marL="727075" indent="-2794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2pPr>
            <a:lvl3pPr marL="1119188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566863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14538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4717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289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3861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433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fld id="{DB64D305-3507-48A2-9CF4-BE5C30E825F7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639B84AF-71FB-92B5-97E2-7E3455879A4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8672B5F9-82CF-3AEA-2CB1-9013961DE9A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en-US">
              <a:ea typeface="ヒラギノ角ゴ Pro W3"/>
              <a:cs typeface="ヒラギノ角ゴ Pro W3"/>
            </a:endParaRPr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D5FF4706-9838-D8B4-D7C5-18393A190D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1pPr>
            <a:lvl2pPr marL="727075" indent="-2794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2pPr>
            <a:lvl3pPr marL="1119188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566863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14538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4717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289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3861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433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fld id="{0F43CB93-8B1D-409D-BDAE-DDFE50346324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E4E0D468-960E-7E90-A8F9-4AF21520A45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10C3E0C1-0AFF-3610-B124-A1D252148F7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en-US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5241A7E5-AC3E-F27F-FD39-EAB8850419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1pPr>
            <a:lvl2pPr marL="727075" indent="-2794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2pPr>
            <a:lvl3pPr marL="1119188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566863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14538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4717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289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3861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433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fld id="{2952CB69-69E2-4C4E-8514-26B6103C97FD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93366-69FC-9CC5-13DC-0BE58E022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C4AE1EF7-ED29-D73A-C584-F350C14C59A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52359283-71C3-0A99-9EB1-75DB04EC04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en-US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252A19FB-9942-F93B-A484-5D35E06CEA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1pPr>
            <a:lvl2pPr marL="727075" indent="-2794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2pPr>
            <a:lvl3pPr marL="1119188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566863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14538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4717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289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3861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433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fld id="{2952CB69-69E2-4C4E-8514-26B6103C97FD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57494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BC83D13B-6C21-4A2C-9B23-6267FF59076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0B4D3B34-E374-ADB2-D1DA-939AA53E2E9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altLang="en-US">
              <a:highlight>
                <a:srgbClr val="FFFF00"/>
              </a:highlight>
              <a:ea typeface="ヒラギノ角ゴ Pro W3"/>
              <a:cs typeface="ヒラギノ角ゴ Pro W3"/>
            </a:endParaRPr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81137724-896D-CD97-2FA6-835B3665EA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1pPr>
            <a:lvl2pPr marL="727075" indent="-2794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2pPr>
            <a:lvl3pPr marL="1119188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566863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14538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4717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289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3861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433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fld id="{28DBEE81-F1CB-43FA-82BF-1D24BB1A921D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highlight>
                <a:srgbClr val="FFFF00"/>
              </a:highlight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608D34-D5F7-44F7-8F87-A07E331A1409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8397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028DF-6DDE-2B6F-CF8A-13E2D6C8D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5A27FD-0520-7221-86A8-7CB9AADFFA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E0D375-49CF-2B3E-2BBF-DE02E351A9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highlight>
                <a:srgbClr val="FFFF00"/>
              </a:highlight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93F3A0-85A6-8606-323E-60BD9A1DE4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608D34-D5F7-44F7-8F87-A07E331A1409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36418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>
            <a:extLst>
              <a:ext uri="{FF2B5EF4-FFF2-40B4-BE49-F238E27FC236}">
                <a16:creationId xmlns:a16="http://schemas.microsoft.com/office/drawing/2014/main" id="{D565B424-BB7B-9316-184C-4F13FEEB68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9B8020-6F98-63B0-8EDE-A1C380586C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  <a:defRPr/>
            </a:pPr>
            <a:r>
              <a:rPr lang="en-US" b="1">
                <a:latin typeface="Century Gothic"/>
                <a:ea typeface="ヒラギノ角ゴ Pro W3"/>
              </a:rPr>
              <a:t>Proposal and Potential Impacts</a:t>
            </a:r>
            <a:endParaRPr lang="en-US">
              <a:latin typeface="Century Gothic"/>
              <a:ea typeface="ヒラギノ角ゴ Pro W3"/>
            </a:endParaRPr>
          </a:p>
          <a:p>
            <a:pPr marL="0" indent="0">
              <a:buNone/>
              <a:defRPr/>
            </a:pPr>
            <a:endParaRPr lang="en-US" sz="800" b="1">
              <a:latin typeface="Century Gothic"/>
              <a:ea typeface="ヒラギノ角ゴ Pro W3"/>
            </a:endParaRPr>
          </a:p>
          <a:p>
            <a:pPr>
              <a:defRPr/>
            </a:pPr>
            <a:r>
              <a:rPr lang="en-US">
                <a:latin typeface="Century Gothic"/>
                <a:ea typeface="ヒラギノ角ゴ Pro W3"/>
              </a:rPr>
              <a:t>Blasting is proposed for construction activities </a:t>
            </a:r>
          </a:p>
          <a:p>
            <a:pPr>
              <a:defRPr/>
            </a:pPr>
            <a:endParaRPr lang="en-US" sz="800">
              <a:latin typeface="Century Gothic"/>
              <a:ea typeface="ヒラギノ角ゴ Pro W3"/>
            </a:endParaRPr>
          </a:p>
          <a:p>
            <a:pPr>
              <a:defRPr/>
            </a:pPr>
            <a:r>
              <a:rPr lang="en-US">
                <a:latin typeface="Century Gothic"/>
                <a:ea typeface="ヒラギノ角ゴ Pro W3"/>
              </a:rPr>
              <a:t>Blasting close to or in aquatic environments can cause harm to fish and their eggs</a:t>
            </a:r>
          </a:p>
          <a:p>
            <a:pPr>
              <a:defRPr/>
            </a:pPr>
            <a:endParaRPr lang="en-US" sz="800">
              <a:latin typeface="Century Gothic"/>
              <a:ea typeface="ヒラギノ角ゴ Pro W3"/>
            </a:endParaRPr>
          </a:p>
          <a:p>
            <a:pPr>
              <a:defRPr/>
            </a:pPr>
            <a:r>
              <a:rPr lang="en-US"/>
              <a:t>Explosives can result in physical and/or chemical alterations to fish habitat</a:t>
            </a:r>
            <a:endParaRPr lang="en-US" altLang="en-US">
              <a:ea typeface="ヒラギノ角ゴ Pro W3"/>
            </a:endParaRPr>
          </a:p>
          <a:p>
            <a:pPr>
              <a:defRPr/>
            </a:pPr>
            <a:endParaRPr lang="en-CA">
              <a:cs typeface="Calibri"/>
            </a:endParaRPr>
          </a:p>
          <a:p>
            <a:pPr marL="0" indent="0">
              <a:buFont typeface="Arial"/>
              <a:buNone/>
              <a:defRPr/>
            </a:pPr>
            <a:r>
              <a:rPr lang="en-US" b="1"/>
              <a:t>DFO Guidance and City of Iqaluit Proposal</a:t>
            </a:r>
          </a:p>
          <a:p>
            <a:pPr marL="0" indent="0">
              <a:buFont typeface="Arial"/>
              <a:buNone/>
              <a:defRPr/>
            </a:pPr>
            <a:endParaRPr lang="en-US" sz="800" b="1"/>
          </a:p>
          <a:p>
            <a:pPr>
              <a:defRPr/>
            </a:pPr>
            <a:r>
              <a:rPr lang="en-US" sz="1200"/>
              <a:t>DFO recommends thresholds of 50 kPa overpressure and 13 mm/s particle velocity to mitigate impacts to fish and incubating eggs</a:t>
            </a:r>
          </a:p>
          <a:p>
            <a:pPr>
              <a:defRPr/>
            </a:pPr>
            <a:endParaRPr lang="en-US" sz="800"/>
          </a:p>
          <a:p>
            <a:pPr>
              <a:defRPr/>
            </a:pPr>
            <a:r>
              <a:rPr lang="en-US" sz="1200">
                <a:latin typeface="Century Gothic"/>
                <a:ea typeface="ヒラギノ角ゴ Pro W3"/>
              </a:rPr>
              <a:t>City of Iqaluit proposed Explosives Management Plan indicates use an overpressure threshold of 100 kPa</a:t>
            </a:r>
          </a:p>
          <a:p>
            <a:pPr>
              <a:defRPr/>
            </a:pPr>
            <a:endParaRPr lang="en-US" sz="800"/>
          </a:p>
          <a:p>
            <a:pPr>
              <a:defRPr/>
            </a:pPr>
            <a:r>
              <a:rPr lang="en-US" sz="1200">
                <a:latin typeface="Century Gothic"/>
                <a:ea typeface="ヒラギノ角ゴ Pro W3"/>
              </a:rPr>
              <a:t>City of Iqaluit has committed to staying below DFO's thresholds so that no harm will come to fish (NWB-DFO-02)</a:t>
            </a:r>
          </a:p>
          <a:p>
            <a:pPr>
              <a:defRPr/>
            </a:pPr>
            <a:endParaRPr lang="en-US" sz="1200">
              <a:latin typeface="Century Gothic"/>
              <a:ea typeface="ヒラギノ角ゴ Pro W3"/>
            </a:endParaRPr>
          </a:p>
          <a:p>
            <a:pPr>
              <a:defRPr/>
            </a:pPr>
            <a:r>
              <a:rPr lang="en-US" sz="1200" b="1">
                <a:latin typeface="Century Gothic"/>
                <a:ea typeface="ヒラギノ角ゴ Pro W3"/>
              </a:rPr>
              <a:t>DFO Recommendations – City of Iqaluit to:</a:t>
            </a:r>
          </a:p>
          <a:p>
            <a:pPr>
              <a:defRPr/>
            </a:pPr>
            <a:endParaRPr lang="en-US" sz="1200">
              <a:latin typeface="Century Gothic"/>
              <a:ea typeface="ヒラギノ角ゴ Pro W3"/>
            </a:endParaRPr>
          </a:p>
          <a:p>
            <a:pPr>
              <a:defRPr/>
            </a:pPr>
            <a:r>
              <a:rPr lang="en-US" altLang="en-US" sz="1800">
                <a:ea typeface="ヒラギノ角ゴ Pro W3"/>
              </a:rPr>
              <a:t>Update Preliminary Blast Assessment</a:t>
            </a:r>
          </a:p>
          <a:p>
            <a:pPr marL="0" indent="0">
              <a:buNone/>
              <a:defRPr/>
            </a:pPr>
            <a:endParaRPr lang="en-US" altLang="en-US" sz="1000">
              <a:ea typeface="ヒラギノ角ゴ Pro W3"/>
            </a:endParaRPr>
          </a:p>
          <a:p>
            <a:pPr>
              <a:defRPr/>
            </a:pPr>
            <a:r>
              <a:rPr lang="en-US" altLang="en-US" sz="1800">
                <a:latin typeface="Century Gothic"/>
                <a:ea typeface="ヒラギノ角ゴ Pro W3"/>
              </a:rPr>
              <a:t>Provide modelling to demonstrate expected overpressures and ground vibrations at the nearest waterbodies</a:t>
            </a:r>
          </a:p>
          <a:p>
            <a:pPr marL="0" indent="0">
              <a:buNone/>
              <a:defRPr/>
            </a:pPr>
            <a:endParaRPr lang="en-US" altLang="en-US" sz="1000">
              <a:latin typeface="Century Gothic"/>
              <a:ea typeface="ヒラギノ角ゴ Pro W3"/>
            </a:endParaRPr>
          </a:p>
          <a:p>
            <a:pPr>
              <a:defRPr/>
            </a:pPr>
            <a:r>
              <a:rPr lang="en-US" sz="1800">
                <a:latin typeface="Century Gothic"/>
                <a:ea typeface="ヒラギノ角ゴ Pro W3"/>
              </a:rPr>
              <a:t>If modelling indicates risk, provide supporting information:</a:t>
            </a:r>
          </a:p>
          <a:p>
            <a:pPr lvl="1">
              <a:defRPr/>
            </a:pPr>
            <a:r>
              <a:rPr lang="en-US" sz="1600">
                <a:latin typeface="Century Gothic"/>
                <a:ea typeface="ヒラギノ角ゴ Pro W3"/>
              </a:rPr>
              <a:t>Minimum setback distances, charge per delay limits</a:t>
            </a:r>
          </a:p>
          <a:p>
            <a:pPr lvl="1">
              <a:defRPr/>
            </a:pPr>
            <a:r>
              <a:rPr lang="en-US" sz="1600"/>
              <a:t>Mitigation measures </a:t>
            </a:r>
          </a:p>
          <a:p>
            <a:pPr lvl="1">
              <a:defRPr/>
            </a:pPr>
            <a:r>
              <a:rPr lang="en-US" sz="1600"/>
              <a:t>Monitoring Plans </a:t>
            </a:r>
          </a:p>
          <a:p>
            <a:pPr lvl="1">
              <a:defRPr/>
            </a:pPr>
            <a:r>
              <a:rPr lang="en-US" sz="1600"/>
              <a:t>Contingency measures </a:t>
            </a:r>
          </a:p>
          <a:p>
            <a:pPr>
              <a:defRPr/>
            </a:pPr>
            <a:endParaRPr lang="en-US" sz="1200">
              <a:latin typeface="Century Gothic"/>
              <a:ea typeface="ヒラギノ角ゴ Pro W3"/>
            </a:endParaRPr>
          </a:p>
          <a:p>
            <a:pPr>
              <a:defRPr/>
            </a:pPr>
            <a:endParaRPr lang="en-CA">
              <a:cs typeface="Calibri"/>
            </a:endParaRPr>
          </a:p>
        </p:txBody>
      </p:sp>
      <p:sp>
        <p:nvSpPr>
          <p:cNvPr id="56324" name="Slide Number Placeholder 3">
            <a:extLst>
              <a:ext uri="{FF2B5EF4-FFF2-40B4-BE49-F238E27FC236}">
                <a16:creationId xmlns:a16="http://schemas.microsoft.com/office/drawing/2014/main" id="{29308D01-24A9-F6FA-E74A-78767AD63D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fld id="{18BAEA0C-4AF1-4B7E-B4A1-91E00E775464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A8404FE7-28CB-6C51-58C4-2D894640FD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83F58CA3-9594-5054-321B-E1367ECA41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Arial"/>
              <a:buNone/>
              <a:defRPr/>
            </a:pPr>
            <a:r>
              <a:rPr lang="en-US" altLang="en-US" b="1">
                <a:ea typeface="ヒラギノ角ゴ Pro W3"/>
              </a:rPr>
              <a:t>Proposal</a:t>
            </a:r>
          </a:p>
          <a:p>
            <a:pPr marL="0" indent="0">
              <a:buFont typeface="Arial"/>
              <a:buNone/>
              <a:defRPr/>
            </a:pPr>
            <a:endParaRPr lang="en-US" altLang="en-US" sz="800" b="1">
              <a:ea typeface="ヒラギノ角ゴ Pro W3"/>
            </a:endParaRPr>
          </a:p>
          <a:p>
            <a:pPr>
              <a:defRPr/>
            </a:pPr>
            <a:r>
              <a:rPr lang="en-US" altLang="en-US">
                <a:ea typeface="ヒラギノ角ゴ Pro W3"/>
              </a:rPr>
              <a:t>Water withdrawal activities are necessary for refilling Lake Geraldine water reservoir for municipal use</a:t>
            </a:r>
          </a:p>
          <a:p>
            <a:pPr>
              <a:defRPr/>
            </a:pPr>
            <a:endParaRPr lang="en-US" sz="900" kern="1200">
              <a:solidFill>
                <a:schemeClr val="tx1"/>
              </a:solidFill>
              <a:latin typeface="+mn-lt"/>
              <a:ea typeface="ヒラギノ角ゴ Pro W3" pitchFamily="126" charset="-128"/>
              <a:cs typeface="ヒラギノ角ゴ Pro W3" charset="0"/>
            </a:endParaRPr>
          </a:p>
          <a:p>
            <a:pPr>
              <a:defRPr/>
            </a:pPr>
            <a:r>
              <a:rPr lang="en-US" sz="800" kern="1200">
                <a:solidFill>
                  <a:schemeClr val="tx1"/>
                </a:solidFill>
                <a:latin typeface="+mn-lt"/>
                <a:ea typeface="ヒラギノ角ゴ Pro W3" pitchFamily="126" charset="-128"/>
                <a:cs typeface="ヒラギノ角ゴ Pro W3" charset="0"/>
              </a:rPr>
              <a:t>City of Iqaluit proposes withdrawing up to 20% of Apex River's instantaneous flow when Mean Average Discharge (MAD) &gt;30%</a:t>
            </a:r>
            <a:endParaRPr lang="en-US" altLang="en-US" sz="1100" b="1">
              <a:ea typeface="ヒラギノ角ゴ Pro W3"/>
            </a:endParaRPr>
          </a:p>
          <a:p>
            <a:pPr marL="0" marR="0" indent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US">
              <a:ea typeface="ヒラギノ角ゴ Pro W3"/>
              <a:cs typeface="Calibri"/>
            </a:endParaRPr>
          </a:p>
          <a:p>
            <a:pPr marL="0" indent="0">
              <a:buFont typeface="Arial"/>
              <a:buNone/>
              <a:defRPr/>
            </a:pPr>
            <a:r>
              <a:rPr lang="en-US" b="1">
                <a:latin typeface="Century Gothic"/>
                <a:ea typeface="ヒラギノ角ゴ Pro W3"/>
              </a:rPr>
              <a:t>Potential Impacts</a:t>
            </a:r>
            <a:endParaRPr lang="en-US" sz="1100" b="1">
              <a:latin typeface="Century Gothic"/>
              <a:ea typeface="ヒラギノ角ゴ Pro W3"/>
              <a:cs typeface="ヒラギノ角ゴ Pro W3" charset="0"/>
            </a:endParaRPr>
          </a:p>
          <a:p>
            <a:pPr>
              <a:defRPr/>
            </a:pPr>
            <a:r>
              <a:rPr lang="en-CA" sz="2800">
                <a:latin typeface="Century Gothic"/>
                <a:ea typeface="ヒラギノ角ゴ Pro W3"/>
                <a:cs typeface="ヒラギノ角ゴ Pro W3" charset="0"/>
              </a:rPr>
              <a:t>Lower water levels resulting in: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CA" sz="2600"/>
              <a:t>Loss of fish habitat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CA" sz="2600"/>
              <a:t>Formation of barriers to migration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CA" sz="2600"/>
              <a:t>Fish stranding</a:t>
            </a:r>
            <a:endParaRPr lang="en-CA" sz="2600">
              <a:latin typeface="Century Gothic"/>
              <a:ea typeface="ヒラギノ角ゴ Pro W3"/>
            </a:endParaRP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CA" sz="3000">
                <a:latin typeface="Century Gothic"/>
                <a:ea typeface="ヒラギノ角ゴ Pro W3"/>
              </a:rPr>
              <a:t>Entrainment and impingement</a:t>
            </a:r>
          </a:p>
          <a:p>
            <a:pPr marL="0" marR="0" indent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US">
              <a:ea typeface="ヒラギノ角ゴ Pro W3"/>
              <a:cs typeface="Calibri"/>
            </a:endParaRPr>
          </a:p>
          <a:p>
            <a:pPr marL="0" indent="0">
              <a:buFont typeface="Arial"/>
              <a:buNone/>
              <a:defRPr/>
            </a:pPr>
            <a:r>
              <a:rPr lang="en-US" b="1"/>
              <a:t>DFO Guidance and City of Iqaluit’s proposal gaps</a:t>
            </a:r>
          </a:p>
          <a:p>
            <a:pPr marL="0" indent="0">
              <a:buNone/>
              <a:defRPr/>
            </a:pPr>
            <a:endParaRPr lang="en-US" sz="800" b="1">
              <a:latin typeface="Century Gothic"/>
              <a:ea typeface="ヒラギノ角ゴ Pro W3"/>
            </a:endParaRPr>
          </a:p>
          <a:p>
            <a:pPr>
              <a:defRPr/>
            </a:pPr>
            <a:r>
              <a:rPr lang="en-US" sz="1200"/>
              <a:t>Withdraw &lt;10% of instantaneous flow and avoid reducing flows &lt;30% of Mean Annual Discharge (MAD)</a:t>
            </a:r>
            <a:endParaRPr lang="en-US" sz="800"/>
          </a:p>
          <a:p>
            <a:pPr>
              <a:defRPr/>
            </a:pPr>
            <a:r>
              <a:rPr lang="en-US" sz="1200"/>
              <a:t>Uncertainty about accuracy of modelling results without field monitoring</a:t>
            </a:r>
          </a:p>
          <a:p>
            <a:pPr>
              <a:defRPr/>
            </a:pPr>
            <a:endParaRPr lang="en-US" sz="800"/>
          </a:p>
          <a:p>
            <a:pPr>
              <a:defRPr/>
            </a:pPr>
            <a:r>
              <a:rPr lang="en-US" sz="1200"/>
              <a:t>City of Iqaluit committed to conducting field monitoring during future withdrawal periods</a:t>
            </a:r>
          </a:p>
          <a:p>
            <a:pPr>
              <a:defRPr/>
            </a:pPr>
            <a:endParaRPr lang="en-US" sz="800"/>
          </a:p>
          <a:p>
            <a:pPr>
              <a:defRPr/>
            </a:pPr>
            <a:r>
              <a:rPr lang="en-US" sz="1200"/>
              <a:t>City of Iqaluit committed to establishing contingency measures</a:t>
            </a:r>
          </a:p>
          <a:p>
            <a:pPr marL="0" marR="0" indent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US">
              <a:ea typeface="ヒラギノ角ゴ Pro W3"/>
              <a:cs typeface="Calibri"/>
            </a:endParaRPr>
          </a:p>
          <a:p>
            <a:pPr marL="0" marR="0" lvl="0" indent="0" algn="l">
              <a:lnSpc>
                <a:spcPct val="114999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200" b="1" i="0" u="none" strike="noStrike" noProof="0">
                <a:solidFill>
                  <a:srgbClr val="595959"/>
                </a:solidFill>
                <a:effectLst/>
                <a:latin typeface="Century Gothic"/>
              </a:rPr>
              <a:t>DFO Recommendations – City of Iqaluit to:</a:t>
            </a:r>
            <a:endParaRPr lang="en-US" sz="1000"/>
          </a:p>
          <a:p>
            <a:pPr marL="457200" marR="0" lvl="0" indent="-457200" algn="l">
              <a:lnSpc>
                <a:spcPct val="114999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Conduct field monitoring during withdrawal periods</a:t>
            </a:r>
            <a:endParaRPr lang="en-US" sz="10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marR="0" indent="-45720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CA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Update hydraulic modelling</a:t>
            </a:r>
          </a:p>
          <a:p>
            <a:pPr marL="457200" marR="0" indent="-45720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Establish contingency measures</a:t>
            </a:r>
          </a:p>
          <a:p>
            <a:pPr marL="0" marR="0" indent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US">
              <a:ea typeface="ヒラギノ角ゴ Pro W3"/>
              <a:cs typeface="Calibri"/>
            </a:endParaRPr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70BF224E-0058-E5F7-F5E9-7BC2D7341D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fld id="{A5191D5C-37B4-4D26-902B-C057A392F1F4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half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37C16C3-C5DE-3529-0742-08FF9CFD9300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CA"/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98A0FDB9-5FA5-6970-3A03-B847718B9255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3232150"/>
            <a:ext cx="3827462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0CF4EF-75BC-7DB8-67F0-06E74B3FD0B4}"/>
              </a:ext>
            </a:extLst>
          </p:cNvPr>
          <p:cNvCxnSpPr/>
          <p:nvPr userDrawn="1"/>
        </p:nvCxnSpPr>
        <p:spPr>
          <a:xfrm>
            <a:off x="436563" y="6276975"/>
            <a:ext cx="8250237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9">
            <a:extLst>
              <a:ext uri="{FF2B5EF4-FFF2-40B4-BE49-F238E27FC236}">
                <a16:creationId xmlns:a16="http://schemas.microsoft.com/office/drawing/2014/main" id="{DE457401-B5F8-1909-0FD2-00666ED2807F}"/>
              </a:ext>
            </a:extLst>
          </p:cNvPr>
          <p:cNvPicPr preferRelativeResize="0"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3" y="544513"/>
            <a:ext cx="8255000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\\prod.prv\shared\NCR\CMO\CMB_NEW\0400-Comms Svcs\480 - Publishing and Production\!Flag Signatures\Canada Wordmark\Colour\Canada_Colour.png">
            <a:extLst>
              <a:ext uri="{FF2B5EF4-FFF2-40B4-BE49-F238E27FC236}">
                <a16:creationId xmlns:a16="http://schemas.microsoft.com/office/drawing/2014/main" id="{BBA2CDCF-6404-38FF-0B7E-FFA382E313D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550" y="6356350"/>
            <a:ext cx="11160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>
            <a:extLst>
              <a:ext uri="{FF2B5EF4-FFF2-40B4-BE49-F238E27FC236}">
                <a16:creationId xmlns:a16="http://schemas.microsoft.com/office/drawing/2014/main" id="{4BA0CE6D-0E4C-A582-86DD-83436D7965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49238"/>
            <a:ext cx="2303463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ontent Placeholder 2"/>
          <p:cNvSpPr>
            <a:spLocks noGrp="1"/>
          </p:cNvSpPr>
          <p:nvPr>
            <p:ph idx="11"/>
          </p:nvPr>
        </p:nvSpPr>
        <p:spPr>
          <a:xfrm>
            <a:off x="4694296" y="753534"/>
            <a:ext cx="3992504" cy="5436540"/>
          </a:xfrm>
        </p:spPr>
        <p:txBody>
          <a:bodyPr/>
          <a:lstStyle>
            <a:lvl1pPr marL="0" indent="0">
              <a:buNone/>
              <a:defRPr>
                <a:latin typeface="Century Gothic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7969" y="753535"/>
            <a:ext cx="3792400" cy="2376252"/>
          </a:xfrm>
        </p:spPr>
        <p:txBody>
          <a:bodyPr>
            <a:normAutofit/>
          </a:bodyPr>
          <a:lstStyle>
            <a:lvl1pPr algn="l">
              <a:defRPr sz="4000" b="0" i="0">
                <a:solidFill>
                  <a:srgbClr val="064163"/>
                </a:solidFill>
                <a:latin typeface="Century Gothic" pitchFamily="34" charset="0"/>
                <a:cs typeface="Century Gothic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7968" y="3336749"/>
            <a:ext cx="3792401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baseline="0">
                <a:solidFill>
                  <a:srgbClr val="595959"/>
                </a:solidFill>
                <a:latin typeface="Century Gothic" pitchFamily="34" charset="0"/>
                <a:cs typeface="Century Gothic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/>
              <a:t>Click to edit Master subtitle style</a:t>
            </a:r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2E7877A-DCB5-106E-B67F-6BDFBD470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58D08-3444-4914-ABA8-ADF254F9BC8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3622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maple_leaf.jpg">
            <a:extLst>
              <a:ext uri="{FF2B5EF4-FFF2-40B4-BE49-F238E27FC236}">
                <a16:creationId xmlns:a16="http://schemas.microsoft.com/office/drawing/2014/main" id="{1799E872-5E14-F4D6-2256-856B1C09FA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00" y="2697163"/>
            <a:ext cx="3211513" cy="416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A1C1916-E9C9-1A24-D069-BA036C52B4D9}"/>
              </a:ext>
            </a:extLst>
          </p:cNvPr>
          <p:cNvCxnSpPr/>
          <p:nvPr userDrawn="1"/>
        </p:nvCxnSpPr>
        <p:spPr>
          <a:xfrm>
            <a:off x="487363" y="6276975"/>
            <a:ext cx="8199437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rgbClr val="064163"/>
                </a:solidFill>
              </a:defRPr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A40DE4A-B608-35A7-BC12-9C6EEE70F3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7D4F6-5654-4E2B-BA6F-0D7DF321F3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0181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maple_leaf.jpg">
            <a:extLst>
              <a:ext uri="{FF2B5EF4-FFF2-40B4-BE49-F238E27FC236}">
                <a16:creationId xmlns:a16="http://schemas.microsoft.com/office/drawing/2014/main" id="{C021C273-322A-BAA4-C420-273D57DE2A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00" y="2697163"/>
            <a:ext cx="3211513" cy="416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CB85328-E69C-A0F5-E6DB-E1A7A93D9D06}"/>
              </a:ext>
            </a:extLst>
          </p:cNvPr>
          <p:cNvCxnSpPr/>
          <p:nvPr userDrawn="1"/>
        </p:nvCxnSpPr>
        <p:spPr>
          <a:xfrm>
            <a:off x="487363" y="6276975"/>
            <a:ext cx="8199437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26970D7-EAE4-A16C-6982-0B8633FCA1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0A4B7-1A35-452A-8663-E9E368E09E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86189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maple_leaf.jpg">
            <a:extLst>
              <a:ext uri="{FF2B5EF4-FFF2-40B4-BE49-F238E27FC236}">
                <a16:creationId xmlns:a16="http://schemas.microsoft.com/office/drawing/2014/main" id="{1DC78CF4-569A-16F0-C69C-FA2506CB05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00" y="2697163"/>
            <a:ext cx="3211513" cy="416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5128A50-9512-D316-F281-21FC587C22AC}"/>
              </a:ext>
            </a:extLst>
          </p:cNvPr>
          <p:cNvCxnSpPr/>
          <p:nvPr userDrawn="1"/>
        </p:nvCxnSpPr>
        <p:spPr>
          <a:xfrm>
            <a:off x="487363" y="6276975"/>
            <a:ext cx="8199437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0">
                <a:solidFill>
                  <a:srgbClr val="064163"/>
                </a:solidFill>
              </a:defRPr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buClr>
                <a:srgbClr val="064163"/>
              </a:buClr>
              <a:defRPr sz="2600"/>
            </a:lvl1pPr>
            <a:lvl2pPr>
              <a:buClr>
                <a:srgbClr val="064163"/>
              </a:buClr>
              <a:defRPr sz="2400"/>
            </a:lvl2pPr>
            <a:lvl3pPr>
              <a:buClr>
                <a:srgbClr val="064163"/>
              </a:buClr>
              <a:defRPr sz="2200"/>
            </a:lvl3pPr>
            <a:lvl4pPr>
              <a:buClr>
                <a:srgbClr val="064163"/>
              </a:buClr>
              <a:defRPr sz="2000"/>
            </a:lvl4pPr>
            <a:lvl5pPr>
              <a:buClr>
                <a:srgbClr val="064163"/>
              </a:buCl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561C875-5D7A-205E-2CB8-0526D473D8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C60DF-4FE1-431B-97FD-C2C01E0984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9403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7BB3DB6-3457-13F9-1950-C9B5A02360A0}"/>
              </a:ext>
            </a:extLst>
          </p:cNvPr>
          <p:cNvCxnSpPr/>
          <p:nvPr userDrawn="1"/>
        </p:nvCxnSpPr>
        <p:spPr>
          <a:xfrm>
            <a:off x="487363" y="6276975"/>
            <a:ext cx="8199437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0">
                <a:solidFill>
                  <a:srgbClr val="595959"/>
                </a:solidFill>
              </a:defRPr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rgbClr val="595959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595959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72A2CB-D93B-757B-1F3F-5D2607E5D2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950E4-E3D8-4411-B454-0C18567861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30376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5C8ED61-4BC9-6FEC-CA41-3AD034C2D2C6}"/>
              </a:ext>
            </a:extLst>
          </p:cNvPr>
          <p:cNvCxnSpPr/>
          <p:nvPr userDrawn="1"/>
        </p:nvCxnSpPr>
        <p:spPr>
          <a:xfrm>
            <a:off x="487363" y="6276975"/>
            <a:ext cx="8199437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64163"/>
                </a:solidFill>
              </a:defRPr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buClr>
                <a:srgbClr val="064163"/>
              </a:buClr>
              <a:defRPr/>
            </a:lvl1pPr>
            <a:lvl2pPr>
              <a:buClr>
                <a:srgbClr val="064163"/>
              </a:buClr>
              <a:defRPr/>
            </a:lvl2pPr>
            <a:lvl3pPr>
              <a:buClr>
                <a:srgbClr val="064163"/>
              </a:buClr>
              <a:defRPr/>
            </a:lvl3pPr>
            <a:lvl4pPr>
              <a:buClr>
                <a:srgbClr val="064163"/>
              </a:buClr>
              <a:defRPr/>
            </a:lvl4pPr>
            <a:lvl5pPr>
              <a:buClr>
                <a:srgbClr val="064163"/>
              </a:buClr>
              <a:defRPr/>
            </a:lvl5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069FA33-AA95-1D93-74DC-46C464572A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81861-E39A-4E5B-AB45-E6B599A6014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53195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9C30000-184B-6C1B-5051-CC480FA9A8C3}"/>
              </a:ext>
            </a:extLst>
          </p:cNvPr>
          <p:cNvCxnSpPr/>
          <p:nvPr userDrawn="1"/>
        </p:nvCxnSpPr>
        <p:spPr>
          <a:xfrm>
            <a:off x="487363" y="6276975"/>
            <a:ext cx="8199437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6416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C43C67E0-2E3B-D22E-2A32-899CF249C1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9A686-BC6A-4325-8004-79AEAEF39A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18027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maple_leaf.jpg">
            <a:extLst>
              <a:ext uri="{FF2B5EF4-FFF2-40B4-BE49-F238E27FC236}">
                <a16:creationId xmlns:a16="http://schemas.microsoft.com/office/drawing/2014/main" id="{B4828F58-DB98-0EDA-4FBD-283686BD0C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00" y="2697163"/>
            <a:ext cx="3211513" cy="416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6D0A59C-89F9-BDCE-6B91-E8164FDC2009}"/>
              </a:ext>
            </a:extLst>
          </p:cNvPr>
          <p:cNvCxnSpPr/>
          <p:nvPr userDrawn="1"/>
        </p:nvCxnSpPr>
        <p:spPr>
          <a:xfrm>
            <a:off x="487363" y="6276975"/>
            <a:ext cx="8199437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rgbClr val="064163"/>
                </a:solidFill>
              </a:defRPr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buClr>
                <a:srgbClr val="064163"/>
              </a:buClr>
              <a:defRPr sz="2400"/>
            </a:lvl1pPr>
            <a:lvl2pPr>
              <a:buClr>
                <a:srgbClr val="064163"/>
              </a:buClr>
              <a:defRPr sz="2000"/>
            </a:lvl2pPr>
            <a:lvl3pPr>
              <a:buClr>
                <a:srgbClr val="064163"/>
              </a:buClr>
              <a:defRPr sz="1800"/>
            </a:lvl3pPr>
            <a:lvl4pPr>
              <a:buClr>
                <a:srgbClr val="064163"/>
              </a:buClr>
              <a:defRPr sz="1600"/>
            </a:lvl4pPr>
            <a:lvl5pPr>
              <a:buClr>
                <a:srgbClr val="064163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buClr>
                <a:srgbClr val="064163"/>
              </a:buClr>
              <a:defRPr sz="2400"/>
            </a:lvl1pPr>
            <a:lvl2pPr>
              <a:buClr>
                <a:srgbClr val="064163"/>
              </a:buClr>
              <a:defRPr sz="2000"/>
            </a:lvl2pPr>
            <a:lvl3pPr>
              <a:buClr>
                <a:srgbClr val="064163"/>
              </a:buClr>
              <a:defRPr sz="1800"/>
            </a:lvl3pPr>
            <a:lvl4pPr>
              <a:buClr>
                <a:srgbClr val="064163"/>
              </a:buClr>
              <a:defRPr sz="1600"/>
            </a:lvl4pPr>
            <a:lvl5pPr>
              <a:buClr>
                <a:srgbClr val="064163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3502B64-5C1C-2CF9-69AE-BA34BA3DAD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7830E-D69F-405E-AE71-3B2939E040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54154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maple_leaf.jpg">
            <a:extLst>
              <a:ext uri="{FF2B5EF4-FFF2-40B4-BE49-F238E27FC236}">
                <a16:creationId xmlns:a16="http://schemas.microsoft.com/office/drawing/2014/main" id="{9318C08F-AE43-8454-AC84-4B9B079E45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00" y="2697163"/>
            <a:ext cx="3211513" cy="416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4B3D14D-2CF5-4F41-954B-B68F5BA717ED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04673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maple_leaf.jpg">
            <a:extLst>
              <a:ext uri="{FF2B5EF4-FFF2-40B4-BE49-F238E27FC236}">
                <a16:creationId xmlns:a16="http://schemas.microsoft.com/office/drawing/2014/main" id="{505CFA31-1631-3128-66AC-CFB7C6FBD0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00" y="2697163"/>
            <a:ext cx="3211513" cy="416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54661A0-7DB0-3107-167D-788638086EE7}"/>
              </a:ext>
            </a:extLst>
          </p:cNvPr>
          <p:cNvCxnSpPr/>
          <p:nvPr userDrawn="1"/>
        </p:nvCxnSpPr>
        <p:spPr>
          <a:xfrm>
            <a:off x="487363" y="6276975"/>
            <a:ext cx="8199437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 b="0" i="0">
                <a:solidFill>
                  <a:srgbClr val="064163"/>
                </a:solidFill>
                <a:latin typeface="Century Gothic" pitchFamily="34" charset="0"/>
                <a:cs typeface="Century Gothic" pitchFamily="34" charset="0"/>
              </a:defRPr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064163"/>
              </a:buClr>
              <a:buFont typeface="Arial"/>
              <a:buChar char="•"/>
              <a:defRPr sz="2600" b="0" i="0">
                <a:solidFill>
                  <a:srgbClr val="595959"/>
                </a:solidFill>
                <a:latin typeface="Century Gothic" pitchFamily="34" charset="0"/>
                <a:cs typeface="Century Gothic" pitchFamily="34" charset="0"/>
              </a:defRPr>
            </a:lvl1pPr>
            <a:lvl2pPr marL="742950" indent="-285750">
              <a:buClr>
                <a:srgbClr val="064163"/>
              </a:buClr>
              <a:buFont typeface="Arial"/>
              <a:buChar char="•"/>
              <a:defRPr sz="2400" b="0" i="0">
                <a:solidFill>
                  <a:srgbClr val="595959"/>
                </a:solidFill>
                <a:latin typeface="Century Gothic" pitchFamily="34" charset="0"/>
                <a:cs typeface="Century Gothic" pitchFamily="34" charset="0"/>
              </a:defRPr>
            </a:lvl2pPr>
            <a:lvl3pPr marL="1143000" indent="-228600">
              <a:buClr>
                <a:srgbClr val="064163"/>
              </a:buClr>
              <a:buFont typeface="Arial"/>
              <a:buChar char="•"/>
              <a:defRPr sz="2200" b="0" i="0">
                <a:solidFill>
                  <a:srgbClr val="595959"/>
                </a:solidFill>
                <a:latin typeface="Century Gothic" pitchFamily="34" charset="0"/>
                <a:cs typeface="Century Gothic" pitchFamily="34" charset="0"/>
              </a:defRPr>
            </a:lvl3pPr>
            <a:lvl4pPr marL="1600200" indent="-228600">
              <a:buClr>
                <a:srgbClr val="064163"/>
              </a:buClr>
              <a:buFont typeface="Arial"/>
              <a:buChar char="•"/>
              <a:defRPr sz="2000" b="0" i="0">
                <a:solidFill>
                  <a:srgbClr val="595959"/>
                </a:solidFill>
                <a:latin typeface="Century Gothic" pitchFamily="34" charset="0"/>
                <a:cs typeface="Century Gothic" pitchFamily="34" charset="0"/>
              </a:defRPr>
            </a:lvl4pPr>
            <a:lvl5pPr marL="2057400" indent="-228600">
              <a:buClr>
                <a:srgbClr val="064163"/>
              </a:buClr>
              <a:buFont typeface="Arial"/>
              <a:buChar char="•"/>
              <a:defRPr sz="1800" b="0" i="0">
                <a:solidFill>
                  <a:srgbClr val="595959"/>
                </a:solidFill>
                <a:latin typeface="Century Gothic" pitchFamily="34" charset="0"/>
                <a:cs typeface="Century Gothic" pitchFamily="34" charset="0"/>
              </a:defRPr>
            </a:lvl5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D0AF51-5E1D-8075-9C8A-A1473408FD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8285B-7AE9-4F57-A73A-65BD135891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5672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06E3919-7956-FA47-D515-CB46A1FD4844}"/>
              </a:ext>
            </a:extLst>
          </p:cNvPr>
          <p:cNvSpPr/>
          <p:nvPr userDrawn="1"/>
        </p:nvSpPr>
        <p:spPr>
          <a:xfrm>
            <a:off x="-7938" y="0"/>
            <a:ext cx="9144001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CA"/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308CFF82-4D8A-A591-D61D-6B3746A1E5AD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4424363"/>
            <a:ext cx="7307262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0679E980-2319-04C2-5D0B-ADC33E446389}"/>
              </a:ext>
            </a:extLst>
          </p:cNvPr>
          <p:cNvPicPr preferRelativeResize="0"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3" y="544513"/>
            <a:ext cx="8255000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\\prod.prv\shared\NCR\CMO\CMB_NEW\0400-Comms Svcs\480 - Publishing and Production\!Flag Signatures\Canada Wordmark\Colour\Canada_Colour.png">
            <a:extLst>
              <a:ext uri="{FF2B5EF4-FFF2-40B4-BE49-F238E27FC236}">
                <a16:creationId xmlns:a16="http://schemas.microsoft.com/office/drawing/2014/main" id="{75B1F4B0-F29D-DE0B-EE10-AEF0F389958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550" y="6356350"/>
            <a:ext cx="11160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id="{36160B1F-A93B-4C9C-576A-C6F871F87C8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13" y="249238"/>
            <a:ext cx="2303462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8867" y="1941161"/>
            <a:ext cx="7112000" cy="2376252"/>
          </a:xfrm>
        </p:spPr>
        <p:txBody>
          <a:bodyPr>
            <a:normAutofit/>
          </a:bodyPr>
          <a:lstStyle>
            <a:lvl1pPr algn="l">
              <a:defRPr sz="4000" b="0" i="0">
                <a:solidFill>
                  <a:srgbClr val="064163"/>
                </a:solidFill>
                <a:latin typeface="Century Gothic" pitchFamily="34" charset="0"/>
                <a:cs typeface="Century Gothic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8866" y="4524375"/>
            <a:ext cx="7112001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rgbClr val="595959"/>
                </a:solidFill>
                <a:latin typeface="Century Gothic" pitchFamily="34" charset="0"/>
                <a:cs typeface="Century Gothic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/>
              <a:t>Click to edit Master subtitle style</a:t>
            </a: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CEEEBEE-DF2C-5B72-C377-8813005640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5CA92-7A9F-40C0-AC95-502C9FF923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148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maple_leaf.jpg">
            <a:extLst>
              <a:ext uri="{FF2B5EF4-FFF2-40B4-BE49-F238E27FC236}">
                <a16:creationId xmlns:a16="http://schemas.microsoft.com/office/drawing/2014/main" id="{198EE893-5263-AFB1-6FE7-3E3154080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00" y="2697163"/>
            <a:ext cx="3211513" cy="416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407AD98-57C1-4BCB-1F76-5E9A7B45D5A4}"/>
              </a:ext>
            </a:extLst>
          </p:cNvPr>
          <p:cNvCxnSpPr/>
          <p:nvPr userDrawn="1"/>
        </p:nvCxnSpPr>
        <p:spPr>
          <a:xfrm>
            <a:off x="487363" y="6276975"/>
            <a:ext cx="8199437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all">
                <a:solidFill>
                  <a:srgbClr val="064163"/>
                </a:solidFill>
                <a:latin typeface="Century Gothic" pitchFamily="34" charset="0"/>
              </a:defRPr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595959"/>
                </a:solidFill>
                <a:latin typeface="Century Gothic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4A772A-6529-C1D8-E9C3-B693FA0912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E2F6F-AD26-4233-BD4C-14B17E8194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7131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maple_leaf.jpg">
            <a:extLst>
              <a:ext uri="{FF2B5EF4-FFF2-40B4-BE49-F238E27FC236}">
                <a16:creationId xmlns:a16="http://schemas.microsoft.com/office/drawing/2014/main" id="{0DF8018C-B199-C23A-2FF7-BF2EFE896A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00" y="2697163"/>
            <a:ext cx="3211513" cy="416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2C0C7C3-72CA-6634-50D9-A84DA1F4E2FC}"/>
              </a:ext>
            </a:extLst>
          </p:cNvPr>
          <p:cNvCxnSpPr/>
          <p:nvPr userDrawn="1"/>
        </p:nvCxnSpPr>
        <p:spPr>
          <a:xfrm>
            <a:off x="487363" y="6276975"/>
            <a:ext cx="8199437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rgbClr val="064163"/>
                </a:solidFill>
              </a:defRPr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Clr>
                <a:srgbClr val="064163"/>
              </a:buClr>
              <a:defRPr sz="2800"/>
            </a:lvl1pPr>
            <a:lvl2pPr>
              <a:buClr>
                <a:srgbClr val="064163"/>
              </a:buClr>
              <a:defRPr sz="2400"/>
            </a:lvl2pPr>
            <a:lvl3pPr>
              <a:buClr>
                <a:srgbClr val="064163"/>
              </a:buClr>
              <a:defRPr sz="2000"/>
            </a:lvl3pPr>
            <a:lvl4pPr>
              <a:buClr>
                <a:srgbClr val="064163"/>
              </a:buClr>
              <a:defRPr sz="1800"/>
            </a:lvl4pPr>
            <a:lvl5pPr>
              <a:buClr>
                <a:srgbClr val="064163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buClr>
                <a:srgbClr val="064163"/>
              </a:buClr>
              <a:defRPr sz="2800"/>
            </a:lvl1pPr>
            <a:lvl2pPr>
              <a:buClr>
                <a:srgbClr val="064163"/>
              </a:buClr>
              <a:defRPr sz="2400"/>
            </a:lvl2pPr>
            <a:lvl3pPr>
              <a:buClr>
                <a:srgbClr val="064163"/>
              </a:buClr>
              <a:defRPr sz="2000"/>
            </a:lvl3pPr>
            <a:lvl4pPr>
              <a:buClr>
                <a:srgbClr val="064163"/>
              </a:buClr>
              <a:defRPr sz="1800"/>
            </a:lvl4pPr>
            <a:lvl5pPr>
              <a:buClr>
                <a:srgbClr val="064163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F42BCD4-8EDD-8F2E-F136-CA2DCF7286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72DC1-B647-4E7B-BFDB-99C1479E5A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8350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maple_leaf.jpg">
            <a:extLst>
              <a:ext uri="{FF2B5EF4-FFF2-40B4-BE49-F238E27FC236}">
                <a16:creationId xmlns:a16="http://schemas.microsoft.com/office/drawing/2014/main" id="{DC9CE512-9563-B667-877E-166E2CBA0F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00" y="2697163"/>
            <a:ext cx="3211513" cy="416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448A4CD-9145-95AB-C320-B76C74ECD76C}"/>
              </a:ext>
            </a:extLst>
          </p:cNvPr>
          <p:cNvSpPr/>
          <p:nvPr userDrawn="1"/>
        </p:nvSpPr>
        <p:spPr>
          <a:xfrm>
            <a:off x="4922838" y="2805113"/>
            <a:ext cx="4221162" cy="3119437"/>
          </a:xfrm>
          <a:prstGeom prst="rect">
            <a:avLst/>
          </a:prstGeom>
          <a:solidFill>
            <a:srgbClr val="ECEC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CA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39C476-0FB4-2409-5822-1F46F376B231}"/>
              </a:ext>
            </a:extLst>
          </p:cNvPr>
          <p:cNvSpPr/>
          <p:nvPr userDrawn="1"/>
        </p:nvSpPr>
        <p:spPr>
          <a:xfrm>
            <a:off x="9029700" y="2805113"/>
            <a:ext cx="114300" cy="3119437"/>
          </a:xfrm>
          <a:prstGeom prst="rect">
            <a:avLst/>
          </a:prstGeom>
          <a:solidFill>
            <a:srgbClr val="0641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CA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CB620FA-32B8-BF6B-E4A1-F961BBBF6C64}"/>
              </a:ext>
            </a:extLst>
          </p:cNvPr>
          <p:cNvCxnSpPr/>
          <p:nvPr userDrawn="1"/>
        </p:nvCxnSpPr>
        <p:spPr>
          <a:xfrm>
            <a:off x="487363" y="6276975"/>
            <a:ext cx="8199437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rgbClr val="064163"/>
                </a:solidFill>
              </a:defRPr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Clr>
                <a:srgbClr val="064163"/>
              </a:buClr>
              <a:defRPr sz="2800"/>
            </a:lvl1pPr>
            <a:lvl2pPr>
              <a:buClr>
                <a:srgbClr val="064163"/>
              </a:buClr>
              <a:defRPr sz="2400"/>
            </a:lvl2pPr>
            <a:lvl3pPr>
              <a:buClr>
                <a:srgbClr val="064163"/>
              </a:buClr>
              <a:defRPr sz="2000"/>
            </a:lvl3pPr>
            <a:lvl4pPr>
              <a:buClr>
                <a:srgbClr val="064163"/>
              </a:buClr>
              <a:defRPr sz="1800"/>
            </a:lvl4pPr>
            <a:lvl5pPr>
              <a:buClr>
                <a:srgbClr val="064163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2"/>
          </p:nvPr>
        </p:nvSpPr>
        <p:spPr>
          <a:xfrm>
            <a:off x="5177693" y="3057770"/>
            <a:ext cx="3651494" cy="2668344"/>
          </a:xfrm>
        </p:spPr>
        <p:txBody>
          <a:bodyPr/>
          <a:lstStyle>
            <a:lvl1pPr marL="0" indent="0">
              <a:buNone/>
              <a:defRPr sz="1800" i="1">
                <a:solidFill>
                  <a:srgbClr val="595959"/>
                </a:solidFill>
              </a:defRPr>
            </a:lvl1pPr>
            <a:lvl2pPr>
              <a:defRPr sz="2400" i="1"/>
            </a:lvl2pPr>
            <a:lvl3pPr>
              <a:defRPr sz="2000" i="1"/>
            </a:lvl3pPr>
            <a:lvl4pPr>
              <a:defRPr sz="1800" i="1"/>
            </a:lvl4pPr>
            <a:lvl5pPr>
              <a:defRPr sz="1800" i="1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793D958-8DBE-8C4A-88E2-CB9EC619766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C933E-FAA6-4801-9851-063F4B8B53D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7921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5F4819F-25EC-446B-66F1-8F9743B51C9E}"/>
              </a:ext>
            </a:extLst>
          </p:cNvPr>
          <p:cNvSpPr/>
          <p:nvPr userDrawn="1"/>
        </p:nvSpPr>
        <p:spPr>
          <a:xfrm>
            <a:off x="4922838" y="1600200"/>
            <a:ext cx="3798887" cy="4525963"/>
          </a:xfrm>
          <a:prstGeom prst="rect">
            <a:avLst/>
          </a:prstGeom>
          <a:solidFill>
            <a:srgbClr val="ECEC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CA">
              <a:solidFill>
                <a:srgbClr val="ECECEC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D478026-51C2-85C9-6E18-0D090A0D6DEF}"/>
              </a:ext>
            </a:extLst>
          </p:cNvPr>
          <p:cNvCxnSpPr/>
          <p:nvPr userDrawn="1"/>
        </p:nvCxnSpPr>
        <p:spPr>
          <a:xfrm>
            <a:off x="487363" y="6276975"/>
            <a:ext cx="8199437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7">
            <a:extLst>
              <a:ext uri="{FF2B5EF4-FFF2-40B4-BE49-F238E27FC236}">
                <a16:creationId xmlns:a16="http://schemas.microsoft.com/office/drawing/2014/main" id="{EC4DC4FC-D3A6-51AB-5EE8-8DA9B6433E97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063" y="5865813"/>
            <a:ext cx="3827462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rgbClr val="064163"/>
                </a:solidFill>
              </a:defRPr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Clr>
                <a:srgbClr val="064163"/>
              </a:buClr>
              <a:defRPr sz="2800"/>
            </a:lvl1pPr>
            <a:lvl2pPr>
              <a:buClr>
                <a:srgbClr val="064163"/>
              </a:buClr>
              <a:defRPr sz="2400"/>
            </a:lvl2pPr>
            <a:lvl3pPr>
              <a:buClr>
                <a:srgbClr val="064163"/>
              </a:buClr>
              <a:defRPr sz="2000"/>
            </a:lvl3pPr>
            <a:lvl4pPr>
              <a:buClr>
                <a:srgbClr val="064163"/>
              </a:buClr>
              <a:defRPr sz="1800"/>
            </a:lvl4pPr>
            <a:lvl5pPr>
              <a:buClr>
                <a:srgbClr val="064163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2"/>
          </p:nvPr>
        </p:nvSpPr>
        <p:spPr>
          <a:xfrm>
            <a:off x="5167923" y="1944078"/>
            <a:ext cx="3553802" cy="3782036"/>
          </a:xfrm>
        </p:spPr>
        <p:txBody>
          <a:bodyPr/>
          <a:lstStyle>
            <a:lvl1pPr marL="0" indent="0">
              <a:buNone/>
              <a:defRPr sz="1800" i="1">
                <a:solidFill>
                  <a:srgbClr val="595959"/>
                </a:solidFill>
              </a:defRPr>
            </a:lvl1pPr>
            <a:lvl2pPr>
              <a:defRPr sz="2400" i="1"/>
            </a:lvl2pPr>
            <a:lvl3pPr>
              <a:defRPr sz="2000" i="1"/>
            </a:lvl3pPr>
            <a:lvl4pPr>
              <a:defRPr sz="1800" i="1"/>
            </a:lvl4pPr>
            <a:lvl5pPr>
              <a:defRPr sz="1800" i="1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9EB3E17-8522-9F8A-373A-1B0B8580124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22D4A-460C-4950-9DAB-22F4F95C7D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3797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maple_leaf.jpg">
            <a:extLst>
              <a:ext uri="{FF2B5EF4-FFF2-40B4-BE49-F238E27FC236}">
                <a16:creationId xmlns:a16="http://schemas.microsoft.com/office/drawing/2014/main" id="{BA446309-B6F2-89B1-381C-4C86BDD454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00" y="2697163"/>
            <a:ext cx="3211513" cy="416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A6AB136-01C4-EFD1-5BB9-55EBD847F404}"/>
              </a:ext>
            </a:extLst>
          </p:cNvPr>
          <p:cNvSpPr/>
          <p:nvPr userDrawn="1"/>
        </p:nvSpPr>
        <p:spPr>
          <a:xfrm>
            <a:off x="457200" y="3995738"/>
            <a:ext cx="8264525" cy="1928812"/>
          </a:xfrm>
          <a:prstGeom prst="rect">
            <a:avLst/>
          </a:prstGeom>
          <a:solidFill>
            <a:srgbClr val="ECEC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CA">
              <a:solidFill>
                <a:srgbClr val="ECECEC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E522724-65DD-BB04-35DD-B17FDAE90BC2}"/>
              </a:ext>
            </a:extLst>
          </p:cNvPr>
          <p:cNvCxnSpPr/>
          <p:nvPr userDrawn="1"/>
        </p:nvCxnSpPr>
        <p:spPr>
          <a:xfrm>
            <a:off x="487363" y="6276975"/>
            <a:ext cx="8199437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9">
            <a:extLst>
              <a:ext uri="{FF2B5EF4-FFF2-40B4-BE49-F238E27FC236}">
                <a16:creationId xmlns:a16="http://schemas.microsoft.com/office/drawing/2014/main" id="{8D45A9AD-B6E6-6434-FBBE-A47ECAA93C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063" y="5649913"/>
            <a:ext cx="8154987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rgbClr val="064163"/>
                </a:solidFill>
              </a:defRPr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229600" cy="2157607"/>
          </a:xfrm>
        </p:spPr>
        <p:txBody>
          <a:bodyPr/>
          <a:lstStyle>
            <a:lvl1pPr>
              <a:buClr>
                <a:srgbClr val="064163"/>
              </a:buClr>
              <a:defRPr sz="2800"/>
            </a:lvl1pPr>
            <a:lvl2pPr>
              <a:buClr>
                <a:srgbClr val="064163"/>
              </a:buClr>
              <a:defRPr sz="2400"/>
            </a:lvl2pPr>
            <a:lvl3pPr>
              <a:buClr>
                <a:srgbClr val="064163"/>
              </a:buClr>
              <a:defRPr sz="2000"/>
            </a:lvl3pPr>
            <a:lvl4pPr>
              <a:buClr>
                <a:srgbClr val="064163"/>
              </a:buClr>
              <a:defRPr sz="1800"/>
            </a:lvl4pPr>
            <a:lvl5pPr>
              <a:buClr>
                <a:srgbClr val="064163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2"/>
          </p:nvPr>
        </p:nvSpPr>
        <p:spPr>
          <a:xfrm>
            <a:off x="605692" y="4140741"/>
            <a:ext cx="8116033" cy="1332960"/>
          </a:xfrm>
          <a:solidFill>
            <a:srgbClr val="ECECEC"/>
          </a:solidFill>
        </p:spPr>
        <p:txBody>
          <a:bodyPr/>
          <a:lstStyle>
            <a:lvl1pPr marL="0" indent="0">
              <a:buNone/>
              <a:defRPr sz="1800" i="1"/>
            </a:lvl1pPr>
            <a:lvl2pPr>
              <a:defRPr sz="2400" i="1"/>
            </a:lvl2pPr>
            <a:lvl3pPr>
              <a:defRPr sz="2000" i="1"/>
            </a:lvl3pPr>
            <a:lvl4pPr>
              <a:defRPr sz="1800" i="1"/>
            </a:lvl4pPr>
            <a:lvl5pPr>
              <a:defRPr sz="1800" i="1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BC47F0D-BC8F-BDA2-69EB-FE87EF6F93E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1A883-7CFF-46B8-9D04-21151F9E83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1113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maple_leaf.jpg">
            <a:extLst>
              <a:ext uri="{FF2B5EF4-FFF2-40B4-BE49-F238E27FC236}">
                <a16:creationId xmlns:a16="http://schemas.microsoft.com/office/drawing/2014/main" id="{81D81B9C-2CC7-9A05-BECF-B0BEB90314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00" y="2697163"/>
            <a:ext cx="3211513" cy="416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E29E70A-723A-468E-0464-AFDFC5584FF9}"/>
              </a:ext>
            </a:extLst>
          </p:cNvPr>
          <p:cNvCxnSpPr/>
          <p:nvPr userDrawn="1"/>
        </p:nvCxnSpPr>
        <p:spPr>
          <a:xfrm>
            <a:off x="487363" y="6276975"/>
            <a:ext cx="8199437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rgbClr val="064163"/>
                </a:solidFill>
              </a:defRPr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buClr>
                <a:srgbClr val="064163"/>
              </a:buClr>
              <a:defRPr sz="2400"/>
            </a:lvl1pPr>
            <a:lvl2pPr>
              <a:buClr>
                <a:srgbClr val="064163"/>
              </a:buClr>
              <a:defRPr sz="2000"/>
            </a:lvl2pPr>
            <a:lvl3pPr>
              <a:buClr>
                <a:srgbClr val="064163"/>
              </a:buClr>
              <a:defRPr sz="1800"/>
            </a:lvl3pPr>
            <a:lvl4pPr>
              <a:buClr>
                <a:srgbClr val="064163"/>
              </a:buClr>
              <a:defRPr sz="1600"/>
            </a:lvl4pPr>
            <a:lvl5pPr>
              <a:buClr>
                <a:srgbClr val="064163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buClr>
                <a:srgbClr val="064163"/>
              </a:buClr>
              <a:defRPr sz="2400"/>
            </a:lvl1pPr>
            <a:lvl2pPr>
              <a:buClr>
                <a:srgbClr val="064163"/>
              </a:buClr>
              <a:defRPr sz="2000"/>
            </a:lvl2pPr>
            <a:lvl3pPr>
              <a:buClr>
                <a:srgbClr val="064163"/>
              </a:buClr>
              <a:defRPr sz="1800"/>
            </a:lvl3pPr>
            <a:lvl4pPr>
              <a:buClr>
                <a:srgbClr val="064163"/>
              </a:buClr>
              <a:defRPr sz="1600"/>
            </a:lvl4pPr>
            <a:lvl5pPr>
              <a:buClr>
                <a:srgbClr val="064163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5283343-9570-8B18-6277-3E4967317B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AA7B0-615C-469F-BA8A-10467C9DB2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9247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maple_leaf.jpg">
            <a:extLst>
              <a:ext uri="{FF2B5EF4-FFF2-40B4-BE49-F238E27FC236}">
                <a16:creationId xmlns:a16="http://schemas.microsoft.com/office/drawing/2014/main" id="{7725374D-9EAA-50D7-7CF2-F8B566DEA08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00" y="2697163"/>
            <a:ext cx="3211513" cy="416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88850CEC-AD20-C53A-04BC-3E7FD448F1C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CA" altLang="en-US"/>
              <a:t>Click to edit Master title style</a:t>
            </a:r>
            <a:endParaRPr lang="en-US" altLang="en-U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C821C1DE-557D-1CA6-BD09-662CE1AB010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436688"/>
            <a:ext cx="8229600" cy="468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 altLang="en-US"/>
              <a:t>Click to edit Master text styles</a:t>
            </a:r>
          </a:p>
          <a:p>
            <a:pPr lvl="1"/>
            <a:r>
              <a:rPr lang="en-CA" altLang="en-US"/>
              <a:t>Second level</a:t>
            </a:r>
          </a:p>
          <a:p>
            <a:pPr lvl="2"/>
            <a:r>
              <a:rPr lang="en-CA" altLang="en-US"/>
              <a:t>Third level</a:t>
            </a:r>
          </a:p>
          <a:p>
            <a:pPr lvl="3"/>
            <a:r>
              <a:rPr lang="en-CA" altLang="en-US"/>
              <a:t>Fourth level</a:t>
            </a:r>
          </a:p>
          <a:p>
            <a:pPr lvl="4"/>
            <a:r>
              <a:rPr lang="en-CA" altLang="en-US"/>
              <a:t>Fifth level</a:t>
            </a: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F555CC-5A64-20AC-3E0E-19D906296B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9826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</a:lstStyle>
          <a:p>
            <a:pPr>
              <a:defRPr/>
            </a:pPr>
            <a:fld id="{841B2279-5976-4495-B7EA-2FA277A884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13BA62-5EF3-7B16-E9DF-D6846FE46D47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7239000" y="63500"/>
            <a:ext cx="1873250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Unclassified - Non-Classifié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5" r:id="rId1"/>
    <p:sldLayoutId id="2147484506" r:id="rId2"/>
    <p:sldLayoutId id="2147484507" r:id="rId3"/>
    <p:sldLayoutId id="2147484508" r:id="rId4"/>
    <p:sldLayoutId id="2147484509" r:id="rId5"/>
    <p:sldLayoutId id="2147484510" r:id="rId6"/>
    <p:sldLayoutId id="2147484511" r:id="rId7"/>
    <p:sldLayoutId id="2147484512" r:id="rId8"/>
    <p:sldLayoutId id="2147484513" r:id="rId9"/>
    <p:sldLayoutId id="2147484514" r:id="rId10"/>
    <p:sldLayoutId id="2147484515" r:id="rId11"/>
    <p:sldLayoutId id="2147484516" r:id="rId12"/>
    <p:sldLayoutId id="2147484517" r:id="rId13"/>
    <p:sldLayoutId id="2147484518" r:id="rId14"/>
    <p:sldLayoutId id="2147484519" r:id="rId15"/>
    <p:sldLayoutId id="2147484520" r:id="rId16"/>
    <p:sldLayoutId id="2147484521" r:id="rId17"/>
  </p:sldLayoutIdLst>
  <p:hf hd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lang="en-US" sz="3600" kern="1200" dirty="0">
          <a:solidFill>
            <a:srgbClr val="064163"/>
          </a:solidFill>
          <a:latin typeface="Century Gothic" pitchFamily="34" charset="0"/>
          <a:ea typeface="ヒラギノ角ゴ Pro W3" pitchFamily="126" charset="-128"/>
          <a:cs typeface="Century Gothic" pitchFamily="34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64163"/>
          </a:solidFill>
          <a:latin typeface="Century Gothic" charset="0"/>
          <a:ea typeface="ヒラギノ角ゴ Pro W3" pitchFamily="126" charset="-128"/>
          <a:cs typeface="Century Gothic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64163"/>
          </a:solidFill>
          <a:latin typeface="Century Gothic" charset="0"/>
          <a:ea typeface="ヒラギノ角ゴ Pro W3" pitchFamily="126" charset="-128"/>
          <a:cs typeface="Century Gothic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64163"/>
          </a:solidFill>
          <a:latin typeface="Century Gothic" charset="0"/>
          <a:ea typeface="ヒラギノ角ゴ Pro W3" pitchFamily="126" charset="-128"/>
          <a:cs typeface="Century Gothic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64163"/>
          </a:solidFill>
          <a:latin typeface="Century Gothic" charset="0"/>
          <a:ea typeface="ヒラギノ角ゴ Pro W3" pitchFamily="126" charset="-128"/>
          <a:cs typeface="Century 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3600">
          <a:solidFill>
            <a:srgbClr val="0064A5"/>
          </a:solidFill>
          <a:latin typeface="Gill Sans Light" pitchFamily="126" charset="0"/>
          <a:ea typeface="ヒラギノ角ゴ Pro W3" pitchFamily="126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3600">
          <a:solidFill>
            <a:srgbClr val="0064A5"/>
          </a:solidFill>
          <a:latin typeface="Gill Sans Light" pitchFamily="126" charset="0"/>
          <a:ea typeface="ヒラギノ角ゴ Pro W3" pitchFamily="126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3600">
          <a:solidFill>
            <a:srgbClr val="0064A5"/>
          </a:solidFill>
          <a:latin typeface="Gill Sans Light" pitchFamily="126" charset="0"/>
          <a:ea typeface="ヒラギノ角ゴ Pro W3" pitchFamily="126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3600">
          <a:solidFill>
            <a:srgbClr val="0064A5"/>
          </a:solidFill>
          <a:latin typeface="Gill Sans Light" pitchFamily="126" charset="0"/>
          <a:ea typeface="ヒラギノ角ゴ Pro W3" pitchFamily="126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064163"/>
        </a:buClr>
        <a:buFont typeface="Arial" panose="020B0604020202020204" pitchFamily="34" charset="0"/>
        <a:buChar char="•"/>
        <a:defRPr lang="en-CA" sz="2600" kern="1200" dirty="0">
          <a:solidFill>
            <a:srgbClr val="595959"/>
          </a:solidFill>
          <a:latin typeface="Century Gothic" pitchFamily="34" charset="0"/>
          <a:ea typeface="ヒラギノ角ゴ Pro W3" pitchFamily="126" charset="-128"/>
          <a:cs typeface="Century Gothic" pitchFamily="34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064163"/>
        </a:buClr>
        <a:buFont typeface="Arial" panose="020B0604020202020204" pitchFamily="34" charset="0"/>
        <a:buChar char="•"/>
        <a:defRPr lang="en-CA" sz="2400" kern="1200" dirty="0">
          <a:solidFill>
            <a:srgbClr val="595959"/>
          </a:solidFill>
          <a:latin typeface="Century Gothic" pitchFamily="34" charset="0"/>
          <a:ea typeface="ヒラギノ角ゴ Pro W3" pitchFamily="126" charset="-128"/>
          <a:cs typeface="Century Gothic" pitchFamily="34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064163"/>
        </a:buClr>
        <a:buFont typeface="Arial" panose="020B0604020202020204" pitchFamily="34" charset="0"/>
        <a:buChar char="•"/>
        <a:defRPr lang="en-CA" sz="2200" kern="1200" dirty="0">
          <a:solidFill>
            <a:srgbClr val="595959"/>
          </a:solidFill>
          <a:latin typeface="Century Gothic" pitchFamily="34" charset="0"/>
          <a:ea typeface="ヒラギノ角ゴ Pro W3" pitchFamily="126" charset="-128"/>
          <a:cs typeface="Century Gothic" pitchFamily="34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064163"/>
        </a:buClr>
        <a:buFont typeface="Arial" panose="020B0604020202020204" pitchFamily="34" charset="0"/>
        <a:buChar char="•"/>
        <a:defRPr lang="en-CA" sz="2000" kern="1200" dirty="0">
          <a:solidFill>
            <a:srgbClr val="595959"/>
          </a:solidFill>
          <a:latin typeface="Century Gothic" pitchFamily="34" charset="0"/>
          <a:ea typeface="ヒラギノ角ゴ Pro W3" pitchFamily="126" charset="-128"/>
          <a:cs typeface="Century Gothic" pitchFamily="34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064163"/>
        </a:buClr>
        <a:buFont typeface="Arial" panose="020B0604020202020204" pitchFamily="34" charset="0"/>
        <a:buChar char="•"/>
        <a:defRPr lang="en-US" kern="1200" dirty="0">
          <a:solidFill>
            <a:srgbClr val="595959"/>
          </a:solidFill>
          <a:latin typeface="Century Gothic" pitchFamily="34" charset="0"/>
          <a:ea typeface="ヒラギノ角ゴ Pro W3" pitchFamily="126" charset="-128"/>
          <a:cs typeface="Century Gothic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Paul.Harper@dfo-mpo.gc.ca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itle 5">
            <a:extLst>
              <a:ext uri="{FF2B5EF4-FFF2-40B4-BE49-F238E27FC236}">
                <a16:creationId xmlns:a16="http://schemas.microsoft.com/office/drawing/2014/main" id="{3DCD6D45-5BFE-A56F-4DE8-12A81538A9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865239"/>
            <a:ext cx="4337089" cy="2231923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sz="3600"/>
              <a:t>City of Iqaluit Water </a:t>
            </a:r>
            <a:r>
              <a:rPr sz="3600" err="1"/>
              <a:t>Licence</a:t>
            </a:r>
            <a:r>
              <a:rPr sz="3600"/>
              <a:t> Renewal</a:t>
            </a:r>
            <a:br>
              <a:rPr sz="3600"/>
            </a:br>
            <a:r>
              <a:rPr sz="2700"/>
              <a:t>3AM-IQA1626</a:t>
            </a:r>
            <a:endParaRPr lang="en-CA" altLang="en-US">
              <a:ea typeface="ヒラギノ角ゴ Pro W3" pitchFamily="127" charset="-128"/>
            </a:endParaRPr>
          </a:p>
        </p:txBody>
      </p:sp>
      <p:sp>
        <p:nvSpPr>
          <p:cNvPr id="26630" name="Subtitle 6">
            <a:extLst>
              <a:ext uri="{FF2B5EF4-FFF2-40B4-BE49-F238E27FC236}">
                <a16:creationId xmlns:a16="http://schemas.microsoft.com/office/drawing/2014/main" id="{361998F1-4BE4-D798-A611-B31F67958B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94347" y="4036067"/>
            <a:ext cx="3792401" cy="110199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altLang="en-US" sz="2000" kern="0">
                <a:latin typeface="+mj-lt"/>
                <a:cs typeface="Arial" charset="0"/>
              </a:rPr>
              <a:t>Fisheries and Oceans Canada – Technical Review Comments</a:t>
            </a:r>
          </a:p>
        </p:txBody>
      </p:sp>
      <p:sp>
        <p:nvSpPr>
          <p:cNvPr id="21509" name="Slide Number Placeholder 5">
            <a:extLst>
              <a:ext uri="{FF2B5EF4-FFF2-40B4-BE49-F238E27FC236}">
                <a16:creationId xmlns:a16="http://schemas.microsoft.com/office/drawing/2014/main" id="{8258B248-60F9-0AB5-AEE8-1D42D9738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457200" y="6356350"/>
            <a:ext cx="4582886" cy="365125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6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2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200">
                <a:solidFill>
                  <a:srgbClr val="7F7F7F"/>
                </a:solidFill>
              </a:rPr>
              <a:t>City of Iqaluit Water </a:t>
            </a:r>
            <a:r>
              <a:rPr lang="en-US" altLang="en-US" sz="1200" err="1">
                <a:solidFill>
                  <a:srgbClr val="7F7F7F"/>
                </a:solidFill>
              </a:rPr>
              <a:t>Licence</a:t>
            </a:r>
            <a:r>
              <a:rPr lang="en-US" altLang="en-US" sz="1200">
                <a:solidFill>
                  <a:srgbClr val="7F7F7F"/>
                </a:solidFill>
              </a:rPr>
              <a:t> Renewal - August 2026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A60B3DF6-D6FC-C489-B7EE-18C1FA5C78F2}"/>
              </a:ext>
            </a:extLst>
          </p:cNvPr>
          <p:cNvPicPr>
            <a:picLocks noGrp="1" noChangeAspect="1"/>
          </p:cNvPicPr>
          <p:nvPr>
            <p:ph idx="11"/>
          </p:nvPr>
        </p:nvPicPr>
        <p:blipFill>
          <a:blip r:embed="rId3"/>
          <a:stretch>
            <a:fillRect/>
          </a:stretch>
        </p:blipFill>
        <p:spPr>
          <a:xfrm>
            <a:off x="5087195" y="754063"/>
            <a:ext cx="3206647" cy="3281362"/>
          </a:xfrm>
        </p:spPr>
      </p:pic>
      <p:sp>
        <p:nvSpPr>
          <p:cNvPr id="2" name="Title 5">
            <a:extLst>
              <a:ext uri="{FF2B5EF4-FFF2-40B4-BE49-F238E27FC236}">
                <a16:creationId xmlns:a16="http://schemas.microsoft.com/office/drawing/2014/main" id="{C8A6DC28-B005-0311-6CAB-86617F4D7A69}"/>
              </a:ext>
            </a:extLst>
          </p:cNvPr>
          <p:cNvSpPr txBox="1">
            <a:spLocks/>
          </p:cNvSpPr>
          <p:nvPr/>
        </p:nvSpPr>
        <p:spPr bwMode="auto">
          <a:xfrm>
            <a:off x="457199" y="3429000"/>
            <a:ext cx="4337089" cy="2231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 lnSpcReduction="10000"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lang="en-US" sz="4000" b="0" i="0" kern="1200">
                <a:solidFill>
                  <a:srgbClr val="064163"/>
                </a:solidFill>
                <a:latin typeface="Century Gothic" pitchFamily="34" charset="0"/>
                <a:ea typeface="ヒラギノ角ゴ Pro W3" pitchFamily="126" charset="-128"/>
                <a:cs typeface="Century Gothic" pitchFamily="34" charset="0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9pPr>
          </a:lstStyle>
          <a:p>
            <a:pPr algn="ctr">
              <a:defRPr/>
            </a:pPr>
            <a:r>
              <a:rPr lang="en-CA" sz="3600" err="1">
                <a:latin typeface="Euphemia" panose="020B0503040102020104" pitchFamily="34" charset="0"/>
              </a:rPr>
              <a:t>ᐃᖃᓗᖕᓂ</a:t>
            </a:r>
            <a:r>
              <a:rPr lang="en-CA" sz="3600">
                <a:latin typeface="Euphemia" panose="020B0503040102020104" pitchFamily="34" charset="0"/>
              </a:rPr>
              <a:t> </a:t>
            </a:r>
            <a:r>
              <a:rPr lang="en-CA" sz="3600" err="1">
                <a:latin typeface="Euphemia" panose="020B0503040102020104" pitchFamily="34" charset="0"/>
              </a:rPr>
              <a:t>ᓄᓇᓕᐸᐅᔭᒃᑯᑦ</a:t>
            </a:r>
            <a:r>
              <a:rPr lang="en-CA" sz="3600">
                <a:latin typeface="Euphemia" panose="020B0503040102020104" pitchFamily="34" charset="0"/>
              </a:rPr>
              <a:t> </a:t>
            </a:r>
            <a:r>
              <a:rPr lang="en-CA" sz="3600" err="1">
                <a:latin typeface="Euphemia" panose="020B0503040102020104" pitchFamily="34" charset="0"/>
              </a:rPr>
              <a:t>ᐃᒪᕐᒧᑦ</a:t>
            </a:r>
            <a:r>
              <a:rPr lang="en-CA" sz="3600">
                <a:latin typeface="Euphemia" panose="020B0503040102020104" pitchFamily="34" charset="0"/>
              </a:rPr>
              <a:t> </a:t>
            </a:r>
            <a:r>
              <a:rPr lang="en-CA" sz="3600" err="1">
                <a:latin typeface="Euphemia" panose="020B0503040102020104" pitchFamily="34" charset="0"/>
              </a:rPr>
              <a:t>ᓚᐃᓴᓐᓯᖓ</a:t>
            </a:r>
            <a:r>
              <a:rPr lang="en-CA" sz="3600">
                <a:latin typeface="Euphemia" panose="020B0503040102020104" pitchFamily="34" charset="0"/>
              </a:rPr>
              <a:t> </a:t>
            </a:r>
            <a:br>
              <a:rPr lang="en-CA" sz="3600">
                <a:latin typeface="Euphemia" panose="020B0503040102020104" pitchFamily="34" charset="0"/>
              </a:rPr>
            </a:br>
            <a:r>
              <a:rPr lang="en-CA" sz="2400" err="1">
                <a:latin typeface="Euphemia" panose="020B0503040102020104" pitchFamily="34" charset="0"/>
              </a:rPr>
              <a:t>ᓄᑖᙳᕆᐊᖅᑕᐅᓂᖓ</a:t>
            </a:r>
            <a:r>
              <a:rPr lang="en-CA" sz="2400">
                <a:latin typeface="Euphemia" panose="020B0503040102020104" pitchFamily="34" charset="0"/>
              </a:rPr>
              <a:t> 3-IQA1626</a:t>
            </a:r>
            <a:endParaRPr lang="en-US" altLang="en-US">
              <a:latin typeface="Euphemia" panose="020B0503040102020104" pitchFamily="34" charset="0"/>
              <a:ea typeface="ヒラギノ角ゴ Pro W3" pitchFamily="127" charset="-128"/>
            </a:endParaRPr>
          </a:p>
        </p:txBody>
      </p:sp>
      <p:sp>
        <p:nvSpPr>
          <p:cNvPr id="3" name="Subtitle 6">
            <a:extLst>
              <a:ext uri="{FF2B5EF4-FFF2-40B4-BE49-F238E27FC236}">
                <a16:creationId xmlns:a16="http://schemas.microsoft.com/office/drawing/2014/main" id="{06368750-02EB-1BFD-FE13-40DF8CC00EF0}"/>
              </a:ext>
            </a:extLst>
          </p:cNvPr>
          <p:cNvSpPr txBox="1">
            <a:spLocks/>
          </p:cNvSpPr>
          <p:nvPr/>
        </p:nvSpPr>
        <p:spPr bwMode="auto">
          <a:xfrm>
            <a:off x="4946747" y="5045726"/>
            <a:ext cx="3792401" cy="1101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None/>
              <a:defRPr lang="en-CA" sz="2400" b="0" i="0" kern="1200" baseline="0">
                <a:solidFill>
                  <a:srgbClr val="595959"/>
                </a:solidFill>
                <a:latin typeface="Century Gothic" pitchFamily="34" charset="0"/>
                <a:ea typeface="ヒラギノ角ゴ Pro W3" pitchFamily="126" charset="-128"/>
                <a:cs typeface="Century Gothic" pitchFamily="34" charset="0"/>
              </a:defRPr>
            </a:lvl1pPr>
            <a:lvl2pPr marL="4572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None/>
              <a:defRPr lang="en-CA" sz="2400" kern="1200">
                <a:solidFill>
                  <a:schemeClr val="tx1">
                    <a:tint val="75000"/>
                  </a:schemeClr>
                </a:solidFill>
                <a:latin typeface="Century Gothic" pitchFamily="34" charset="0"/>
                <a:ea typeface="ヒラギノ角ゴ Pro W3" pitchFamily="126" charset="-128"/>
                <a:cs typeface="Century Gothic" pitchFamily="34" charset="0"/>
              </a:defRPr>
            </a:lvl2pPr>
            <a:lvl3pPr marL="9144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None/>
              <a:defRPr lang="en-CA" sz="2200" kern="1200">
                <a:solidFill>
                  <a:schemeClr val="tx1">
                    <a:tint val="75000"/>
                  </a:schemeClr>
                </a:solidFill>
                <a:latin typeface="Century Gothic" pitchFamily="34" charset="0"/>
                <a:ea typeface="ヒラギノ角ゴ Pro W3" pitchFamily="126" charset="-128"/>
                <a:cs typeface="Century Gothic" pitchFamily="34" charset="0"/>
              </a:defRPr>
            </a:lvl3pPr>
            <a:lvl4pPr marL="13716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None/>
              <a:defRPr lang="en-CA" sz="2000" kern="1200">
                <a:solidFill>
                  <a:schemeClr val="tx1">
                    <a:tint val="75000"/>
                  </a:schemeClr>
                </a:solidFill>
                <a:latin typeface="Century Gothic" pitchFamily="34" charset="0"/>
                <a:ea typeface="ヒラギノ角ゴ Pro W3" pitchFamily="126" charset="-128"/>
                <a:cs typeface="Century Gothic" pitchFamily="34" charset="0"/>
              </a:defRPr>
            </a:lvl4pPr>
            <a:lvl5pPr marL="182880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None/>
              <a:defRPr lang="en-US" kern="1200">
                <a:solidFill>
                  <a:schemeClr val="tx1">
                    <a:tint val="75000"/>
                  </a:schemeClr>
                </a:solidFill>
                <a:latin typeface="Century Gothic" pitchFamily="34" charset="0"/>
                <a:ea typeface="ヒラギノ角ゴ Pro W3" pitchFamily="126" charset="-128"/>
                <a:cs typeface="Century Gothic" pitchFamily="34" charset="0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CA" sz="2000" err="1">
                <a:latin typeface="Euphemia" panose="020B0503040102020104" pitchFamily="34" charset="0"/>
              </a:rPr>
              <a:t>ᐃᒪᕐᒥᐅᑕᓕᕆᔨᒃᑯᑦ</a:t>
            </a:r>
            <a:r>
              <a:rPr lang="en-CA" sz="2000">
                <a:latin typeface="Euphemia" panose="020B0503040102020104" pitchFamily="34" charset="0"/>
              </a:rPr>
              <a:t> </a:t>
            </a:r>
            <a:r>
              <a:rPr lang="en-CA" sz="2000" err="1">
                <a:latin typeface="Euphemia" panose="020B0503040102020104" pitchFamily="34" charset="0"/>
              </a:rPr>
              <a:t>ᑲᓇᑕᒥ</a:t>
            </a:r>
            <a:r>
              <a:rPr lang="en-CA" sz="2000">
                <a:latin typeface="Euphemia" panose="020B0503040102020104" pitchFamily="34" charset="0"/>
              </a:rPr>
              <a:t> − </a:t>
            </a:r>
            <a:r>
              <a:rPr lang="en-CA" sz="2000" err="1">
                <a:latin typeface="Euphemia" panose="020B0503040102020104" pitchFamily="34" charset="0"/>
              </a:rPr>
              <a:t>ᐱᓕᕆᔾᔪᑎᓄᑦ</a:t>
            </a:r>
            <a:r>
              <a:rPr lang="en-CA" sz="2000">
                <a:latin typeface="Euphemia" panose="020B0503040102020104" pitchFamily="34" charset="0"/>
              </a:rPr>
              <a:t> </a:t>
            </a:r>
            <a:r>
              <a:rPr lang="en-CA" sz="2000" err="1">
                <a:latin typeface="Euphemia" panose="020B0503040102020104" pitchFamily="34" charset="0"/>
              </a:rPr>
              <a:t>ᕿᒥᕐᕈᔭᐅᔪᑦ</a:t>
            </a:r>
            <a:r>
              <a:rPr lang="en-CA" sz="2000">
                <a:latin typeface="Euphemia" panose="020B0503040102020104" pitchFamily="34" charset="0"/>
              </a:rPr>
              <a:t> </a:t>
            </a:r>
            <a:r>
              <a:rPr lang="en-CA" sz="2000" err="1">
                <a:latin typeface="Euphemia" panose="020B0503040102020104" pitchFamily="34" charset="0"/>
              </a:rPr>
              <a:t>ᐅᖃᐅᓯᐅᔪᑦ</a:t>
            </a:r>
            <a:endParaRPr lang="en-US" altLang="en-US" sz="2000" kern="0">
              <a:latin typeface="Euphemia" panose="020B0503040102020104" pitchFamily="34" charset="0"/>
              <a:cs typeface="Arial" charset="0"/>
            </a:endParaRPr>
          </a:p>
          <a:p>
            <a:pPr algn="ctr">
              <a:defRPr/>
            </a:pPr>
            <a:endParaRPr lang="en-US" altLang="en-US" sz="2000" kern="0">
              <a:latin typeface="+mj-lt"/>
              <a:cs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59AAB-F9E3-479D-A3C6-13E1AF4C8E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691480B7-669D-062B-CE77-061673FC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4038600" cy="985837"/>
          </a:xfrm>
        </p:spPr>
        <p:txBody>
          <a:bodyPr>
            <a:noAutofit/>
          </a:bodyPr>
          <a:lstStyle/>
          <a:p>
            <a:r>
              <a:rPr lang="en-CA" altLang="en-US" sz="2400">
                <a:ea typeface="ヒラギノ角ゴ Pro W3"/>
              </a:rPr>
              <a:t>DFO Comment: Water Withdrawal – Apex River (DFO-TR-02)</a:t>
            </a:r>
          </a:p>
        </p:txBody>
      </p:sp>
      <p:sp>
        <p:nvSpPr>
          <p:cNvPr id="34819" name="Content Placeholder 2">
            <a:extLst>
              <a:ext uri="{FF2B5EF4-FFF2-40B4-BE49-F238E27FC236}">
                <a16:creationId xmlns:a16="http://schemas.microsoft.com/office/drawing/2014/main" id="{2EC2DB3D-9B8E-D5CD-E3C4-463C9AC8E2C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altLang="en-US" b="1">
              <a:ea typeface="ヒラギノ角ゴ Pro W3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en-US" sz="1100" b="1">
              <a:ea typeface="ヒラギノ角ゴ Pro W3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7C2AF05-503F-5F72-028B-BE5B895A91B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CA" sz="1600" b="1" err="1">
                <a:latin typeface="Euphemia" panose="020B0503040102020104" pitchFamily="34" charset="0"/>
              </a:rPr>
              <a:t>ᖃᓄᐃᓕᖓᓕᕐᓂᖏᑦ</a:t>
            </a:r>
            <a:r>
              <a:rPr lang="en-CA" sz="1600" b="1">
                <a:latin typeface="Euphemia" panose="020B0503040102020104" pitchFamily="34" charset="0"/>
              </a:rPr>
              <a:t>: </a:t>
            </a:r>
            <a:r>
              <a:rPr lang="en-CA" sz="1600" b="1" err="1">
                <a:latin typeface="Euphemia" panose="020B0503040102020104" pitchFamily="34" charset="0"/>
              </a:rPr>
              <a:t>ᑲᔪᓰᓐᓇᖅᑐᖅ</a:t>
            </a:r>
            <a:endParaRPr lang="en-US" sz="1600" b="1">
              <a:latin typeface="Euphemia" panose="020B05030401020201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</a:pPr>
            <a:r>
              <a:rPr lang="en-CA" sz="1600" i="1" err="1">
                <a:latin typeface="Euphemia" panose="020B0503040102020104" pitchFamily="34" charset="0"/>
              </a:rPr>
              <a:t>ᐃᖃᓗᖕᓂ</a:t>
            </a:r>
            <a:r>
              <a:rPr lang="en-CA" sz="1600" i="1">
                <a:latin typeface="Euphemia" panose="020B0503040102020104" pitchFamily="34" charset="0"/>
              </a:rPr>
              <a:t> </a:t>
            </a:r>
            <a:r>
              <a:rPr lang="en-CA" sz="1600" i="1" err="1">
                <a:latin typeface="Euphemia" panose="020B0503040102020104" pitchFamily="34" charset="0"/>
              </a:rPr>
              <a:t>ᓄᓇᓕᐸᐅᔭᒃᑯᑦ</a:t>
            </a:r>
            <a:r>
              <a:rPr lang="en-CA" sz="1600" i="1">
                <a:latin typeface="Euphemia" panose="020B0503040102020104" pitchFamily="34" charset="0"/>
              </a:rPr>
              <a:t> </a:t>
            </a:r>
            <a:r>
              <a:rPr lang="en-CA" sz="1600" i="1" err="1">
                <a:latin typeface="Euphemia" panose="020B0503040102020104" pitchFamily="34" charset="0"/>
              </a:rPr>
              <a:t>ᒫᓐᓇ</a:t>
            </a:r>
            <a:r>
              <a:rPr lang="en-CA" sz="1600" i="1">
                <a:latin typeface="Euphemia" panose="020B0503040102020104" pitchFamily="34" charset="0"/>
              </a:rPr>
              <a:t> </a:t>
            </a:r>
            <a:r>
              <a:rPr lang="en-CA" sz="1600" i="1" err="1">
                <a:latin typeface="Euphemia" panose="020B0503040102020104" pitchFamily="34" charset="0"/>
              </a:rPr>
              <a:t>ᐱᓕᕆᙱᑦᑐᑦ</a:t>
            </a:r>
            <a:r>
              <a:rPr lang="en-CA" sz="1600" i="1">
                <a:latin typeface="Euphemia" panose="020B0503040102020104" pitchFamily="34" charset="0"/>
              </a:rPr>
              <a:t> </a:t>
            </a:r>
            <a:r>
              <a:rPr lang="en-CA" sz="1600" i="1" err="1">
                <a:latin typeface="Euphemia" panose="020B0503040102020104" pitchFamily="34" charset="0"/>
              </a:rPr>
              <a:t>ᖃᐅᔨᓴᖃᑦᑕᕐᓂᕐᒥᒃ</a:t>
            </a:r>
            <a:endParaRPr lang="en-CA" sz="1600" i="1">
              <a:latin typeface="Euphemia" panose="020B05030401020201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</a:pPr>
            <a:r>
              <a:rPr lang="en-CA" sz="1600" i="1" err="1">
                <a:latin typeface="Euphemia" panose="020B0503040102020104" pitchFamily="34" charset="0"/>
              </a:rPr>
              <a:t>ᐃᖃᓗᓐᓂ</a:t>
            </a:r>
            <a:r>
              <a:rPr lang="en-CA" sz="1600" i="1">
                <a:latin typeface="Euphemia" panose="020B0503040102020104" pitchFamily="34" charset="0"/>
              </a:rPr>
              <a:t> </a:t>
            </a:r>
            <a:r>
              <a:rPr lang="en-CA" sz="1600" i="1" err="1">
                <a:latin typeface="Euphemia" panose="020B0503040102020104" pitchFamily="34" charset="0"/>
              </a:rPr>
              <a:t>ᐸᕐᓇᓯᒪᓐᖏᑦᑐᑦ</a:t>
            </a:r>
            <a:r>
              <a:rPr lang="en-CA" sz="1600" i="1">
                <a:latin typeface="Euphemia" panose="020B0503040102020104" pitchFamily="34" charset="0"/>
              </a:rPr>
              <a:t> </a:t>
            </a:r>
            <a:r>
              <a:rPr lang="en-CA" sz="1600" i="1" err="1">
                <a:latin typeface="Euphemia" panose="020B0503040102020104" pitchFamily="34" charset="0"/>
              </a:rPr>
              <a:t>ᓄᑖᙳᕆᐊᖅᑎᑦᑎᓂᕐᒥᒃ</a:t>
            </a:r>
            <a:r>
              <a:rPr lang="en-CA" sz="1600" i="1">
                <a:latin typeface="Euphemia" panose="020B0503040102020104" pitchFamily="34" charset="0"/>
              </a:rPr>
              <a:t> </a:t>
            </a:r>
            <a:r>
              <a:rPr lang="en-CA" sz="1600" i="1" err="1">
                <a:latin typeface="Euphemia" panose="020B0503040102020104" pitchFamily="34" charset="0"/>
              </a:rPr>
              <a:t>ᐳᓪᓚᓕᖅᓱᐃᔾᔪᑎᖏᓐᓂᒃ</a:t>
            </a:r>
            <a:br>
              <a:rPr lang="en-CA" sz="1600">
                <a:latin typeface="Euphemia" panose="020B0503040102020104" pitchFamily="34" charset="0"/>
              </a:rPr>
            </a:br>
            <a:br>
              <a:rPr lang="en-CA" sz="1600">
                <a:latin typeface="Euphemia" panose="020B0503040102020104" pitchFamily="34" charset="0"/>
              </a:rPr>
            </a:br>
            <a:r>
              <a:rPr lang="en-CA" sz="1600">
                <a:latin typeface="Euphemia" panose="020B0503040102020104" pitchFamily="34" charset="0"/>
              </a:rPr>
              <a:t>2. </a:t>
            </a:r>
            <a:r>
              <a:rPr lang="en-CA" sz="1600" i="1" err="1">
                <a:latin typeface="Euphemia" panose="020B0503040102020104" pitchFamily="34" charset="0"/>
              </a:rPr>
              <a:t>ᐃᖃᓗᖕᓂ</a:t>
            </a:r>
            <a:r>
              <a:rPr lang="en-CA" sz="1600" i="1">
                <a:latin typeface="Euphemia" panose="020B0503040102020104" pitchFamily="34" charset="0"/>
              </a:rPr>
              <a:t> </a:t>
            </a:r>
            <a:r>
              <a:rPr lang="en-CA" sz="1600" i="1" err="1">
                <a:latin typeface="Euphemia" panose="020B0503040102020104" pitchFamily="34" charset="0"/>
              </a:rPr>
              <a:t>ᓄᓇᓕᐸᐅᔭᒃᑯᑦ</a:t>
            </a:r>
            <a:r>
              <a:rPr lang="en-CA" sz="1600" i="1">
                <a:latin typeface="Euphemia" panose="020B0503040102020104" pitchFamily="34" charset="0"/>
              </a:rPr>
              <a:t> </a:t>
            </a:r>
            <a:r>
              <a:rPr lang="en-CA" sz="1600" i="1" err="1">
                <a:latin typeface="Euphemia" panose="020B0503040102020104" pitchFamily="34" charset="0"/>
              </a:rPr>
              <a:t>ᓄᑖᙳᕆᐊᖅᑎᑦᓯᔪᒪᙱᑦᑐᑦ</a:t>
            </a:r>
            <a:r>
              <a:rPr lang="en-CA" sz="1600" i="1">
                <a:latin typeface="Euphemia" panose="020B0503040102020104" pitchFamily="34" charset="0"/>
              </a:rPr>
              <a:t> </a:t>
            </a:r>
            <a:r>
              <a:rPr lang="en-CA" sz="1600" i="1" err="1">
                <a:latin typeface="Euphemia" panose="020B0503040102020104" pitchFamily="34" charset="0"/>
              </a:rPr>
              <a:t>ᐳᓪᓚᓕᖕᓄᑦ</a:t>
            </a:r>
            <a:r>
              <a:rPr lang="en-CA" sz="1600" i="1">
                <a:latin typeface="Euphemia" panose="020B0503040102020104" pitchFamily="34" charset="0"/>
              </a:rPr>
              <a:t> </a:t>
            </a:r>
            <a:r>
              <a:rPr lang="en-CA" sz="1600" i="1" err="1">
                <a:latin typeface="Euphemia" panose="020B0503040102020104" pitchFamily="34" charset="0"/>
              </a:rPr>
              <a:t>ᐋᖅᑭᐅᒪᔾᔪᑎᓂᒃ</a:t>
            </a:r>
            <a:r>
              <a:rPr lang="en-CA" sz="1600" i="1">
                <a:latin typeface="Euphemia" panose="020B0503040102020104" pitchFamily="34" charset="0"/>
              </a:rPr>
              <a:t>.</a:t>
            </a:r>
            <a:endParaRPr lang="en-US" sz="1600" i="1">
              <a:latin typeface="Euphemia" panose="020B05030401020201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</a:pPr>
            <a:r>
              <a:rPr lang="en-CA" sz="1600" i="1" err="1">
                <a:latin typeface="Euphemia" panose="020B0503040102020104" pitchFamily="34" charset="0"/>
              </a:rPr>
              <a:t>ᐃᖃᓗᖕᓂ</a:t>
            </a:r>
            <a:r>
              <a:rPr lang="en-CA" sz="1600" i="1">
                <a:latin typeface="Euphemia" panose="020B0503040102020104" pitchFamily="34" charset="0"/>
              </a:rPr>
              <a:t> </a:t>
            </a:r>
            <a:r>
              <a:rPr lang="en-CA" sz="1600" i="1" err="1">
                <a:latin typeface="Euphemia" panose="020B0503040102020104" pitchFamily="34" charset="0"/>
              </a:rPr>
              <a:t>ᓄᓇᓕᐸᐅᔭᒃᑯᑦ</a:t>
            </a:r>
            <a:r>
              <a:rPr lang="en-CA" sz="1600" i="1">
                <a:latin typeface="Euphemia" panose="020B0503040102020104" pitchFamily="34" charset="0"/>
              </a:rPr>
              <a:t> </a:t>
            </a:r>
            <a:r>
              <a:rPr lang="en-CA" sz="1600" i="1" err="1">
                <a:latin typeface="Euphemia" panose="020B0503040102020104" pitchFamily="34" charset="0"/>
              </a:rPr>
              <a:t>ᐋᖅᑭᒃᓯᓯᒪᕗᑦ</a:t>
            </a:r>
            <a:r>
              <a:rPr lang="en-CA" sz="1600" i="1">
                <a:latin typeface="Euphemia" panose="020B0503040102020104" pitchFamily="34" charset="0"/>
              </a:rPr>
              <a:t> </a:t>
            </a:r>
            <a:r>
              <a:rPr lang="en-CA" sz="1600" i="1" err="1">
                <a:latin typeface="Euphemia" panose="020B0503040102020104" pitchFamily="34" charset="0"/>
              </a:rPr>
              <a:t>ᑭᖑᕝᕕᐅᑎᔪᒃᓴᓂᒃ</a:t>
            </a:r>
            <a:r>
              <a:rPr lang="en-CA" sz="1600" i="1">
                <a:latin typeface="Euphemia" panose="020B0503040102020104" pitchFamily="34" charset="0"/>
              </a:rPr>
              <a:t> </a:t>
            </a:r>
            <a:r>
              <a:rPr lang="en-CA" sz="1600" i="1" err="1">
                <a:latin typeface="Euphemia" panose="020B0503040102020104" pitchFamily="34" charset="0"/>
              </a:rPr>
              <a:t>ᐸᕐᓇᐅᑎᓂᒃ</a:t>
            </a:r>
            <a:r>
              <a:rPr lang="en-CA" sz="1600" i="1">
                <a:latin typeface="Euphemia" panose="020B0503040102020104" pitchFamily="34" charset="0"/>
              </a:rPr>
              <a:t>.</a:t>
            </a:r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5FA5CB8A-F499-91FB-2FBE-024FF80E171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6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2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358495E-22C2-4FDA-BFF1-8E86F7CF0B6A}" type="slidenum">
              <a:rPr lang="en-US" altLang="en-US" sz="1200" smtClean="0">
                <a:solidFill>
                  <a:srgbClr val="7F7F7F"/>
                </a:solidFill>
                <a:cs typeface="ヒラギノ角ゴ Pro W3"/>
              </a:rPr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US" altLang="en-US" sz="1200">
              <a:solidFill>
                <a:srgbClr val="7F7F7F"/>
              </a:solidFill>
              <a:cs typeface="ヒラギノ角ゴ Pro W3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DD15112-15D3-222B-CC78-4FB4A1DFF6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2663647"/>
              </p:ext>
            </p:extLst>
          </p:nvPr>
        </p:nvGraphicFramePr>
        <p:xfrm>
          <a:off x="457200" y="1600199"/>
          <a:ext cx="4114800" cy="46177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17721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800" b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Status: Ongoing</a:t>
                      </a:r>
                    </a:p>
                    <a:p>
                      <a:pPr marL="457200" marR="0" indent="-45720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City of Iqaluit not committed to field monitoring.</a:t>
                      </a:r>
                    </a:p>
                    <a:p>
                      <a:pPr marL="457200" marR="0" indent="-45720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City of Iqaluit not committed to updating hydraulic models.</a:t>
                      </a:r>
                    </a:p>
                    <a:p>
                      <a:pPr marL="457200" marR="0" indent="-45720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City of Iqaluit has outlined potential contingency measures.</a:t>
                      </a:r>
                      <a:endParaRPr lang="en-CA" sz="18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114300" marR="11430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E2194018-8976-6486-4679-AC87C1B9F3D9}"/>
              </a:ext>
            </a:extLst>
          </p:cNvPr>
          <p:cNvSpPr txBox="1">
            <a:spLocks/>
          </p:cNvSpPr>
          <p:nvPr/>
        </p:nvSpPr>
        <p:spPr bwMode="auto">
          <a:xfrm>
            <a:off x="4467224" y="274638"/>
            <a:ext cx="4392295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lang="en-US" sz="3600" kern="1200">
                <a:solidFill>
                  <a:srgbClr val="064163"/>
                </a:solidFill>
                <a:latin typeface="Century Gothic" pitchFamily="34" charset="0"/>
                <a:ea typeface="ヒラギノ角ゴ Pro W3" pitchFamily="126" charset="-128"/>
                <a:cs typeface="Century Gothic" pitchFamily="34" charset="0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9pPr>
          </a:lstStyle>
          <a:p>
            <a:r>
              <a:rPr lang="en-CA" sz="2400">
                <a:latin typeface="Euphemia" panose="020B0503040102020104" pitchFamily="34" charset="0"/>
              </a:rPr>
              <a:t>DFO </a:t>
            </a:r>
            <a:r>
              <a:rPr lang="en-CA" sz="2400" err="1">
                <a:latin typeface="Euphemia" panose="020B0503040102020104" pitchFamily="34" charset="0"/>
              </a:rPr>
              <a:t>ᐃᒪᕐᒥᐅᑕᓕᕆᔨᒃᑯᑦ</a:t>
            </a:r>
            <a:r>
              <a:rPr lang="en-CA" sz="2400">
                <a:latin typeface="Euphemia" panose="020B0503040102020104" pitchFamily="34" charset="0"/>
              </a:rPr>
              <a:t> </a:t>
            </a:r>
            <a:r>
              <a:rPr lang="en-CA" sz="2400" err="1">
                <a:latin typeface="Euphemia" panose="020B0503040102020104" pitchFamily="34" charset="0"/>
              </a:rPr>
              <a:t>ᐅᖃᐅᓯᒃᓴᖏᑦ</a:t>
            </a:r>
            <a:r>
              <a:rPr lang="en-CA" sz="2400">
                <a:latin typeface="Euphemia" panose="020B0503040102020104" pitchFamily="34" charset="0"/>
              </a:rPr>
              <a:t>: </a:t>
            </a:r>
            <a:r>
              <a:rPr lang="en-CA" sz="2400" err="1">
                <a:latin typeface="Euphemia" panose="020B0503040102020104" pitchFamily="34" charset="0"/>
              </a:rPr>
              <a:t>ᐃᒪᖅᑐᕐᓂᖅ</a:t>
            </a:r>
            <a:r>
              <a:rPr lang="en-CA" sz="2400">
                <a:latin typeface="Euphemia" panose="020B0503040102020104" pitchFamily="34" charset="0"/>
              </a:rPr>
              <a:t> </a:t>
            </a:r>
            <a:r>
              <a:rPr lang="en-CA" sz="2400" err="1">
                <a:latin typeface="Euphemia" panose="020B0503040102020104" pitchFamily="34" charset="0"/>
              </a:rPr>
              <a:t>ᓂᐊᖁᙴ</a:t>
            </a:r>
            <a:r>
              <a:rPr lang="en-CA" sz="2400">
                <a:latin typeface="Euphemia" panose="020B0503040102020104" pitchFamily="34" charset="0"/>
              </a:rPr>
              <a:t> </a:t>
            </a:r>
            <a:r>
              <a:rPr lang="en-CA" sz="2400" err="1">
                <a:latin typeface="Euphemia" panose="020B0503040102020104" pitchFamily="34" charset="0"/>
              </a:rPr>
              <a:t>ᑰᖓᓂ</a:t>
            </a:r>
            <a:r>
              <a:rPr lang="en-CA" sz="2400">
                <a:latin typeface="Euphemia" panose="020B0503040102020104" pitchFamily="34" charset="0"/>
              </a:rPr>
              <a:t> (DFO-TR-02)</a:t>
            </a:r>
            <a:endParaRPr lang="en-CA" altLang="en-US" sz="2400">
              <a:latin typeface="Euphemia" panose="020B0503040102020104" pitchFamily="34" charset="0"/>
              <a:ea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079532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>
            <a:extLst>
              <a:ext uri="{FF2B5EF4-FFF2-40B4-BE49-F238E27FC236}">
                <a16:creationId xmlns:a16="http://schemas.microsoft.com/office/drawing/2014/main" id="{7FB9A05D-D277-7A09-4AC7-D68038E19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274638"/>
            <a:ext cx="4038600" cy="985837"/>
          </a:xfrm>
        </p:spPr>
        <p:txBody>
          <a:bodyPr/>
          <a:lstStyle/>
          <a:p>
            <a:r>
              <a:rPr lang="en-CA" altLang="en-US" sz="2400">
                <a:ea typeface="ヒラギノ角ゴ Pro W3"/>
              </a:rPr>
              <a:t>DFO Comment: Water Withdrawal – Lake </a:t>
            </a:r>
            <a:r>
              <a:rPr lang="en-CA" altLang="en-US" sz="2400" err="1">
                <a:ea typeface="ヒラギノ角ゴ Pro W3"/>
              </a:rPr>
              <a:t>Qiqitalik</a:t>
            </a:r>
            <a:r>
              <a:rPr lang="en-CA" altLang="en-US" sz="2400">
                <a:ea typeface="ヒラギノ角ゴ Pro W3"/>
              </a:rPr>
              <a:t> (DFO-TR-03)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6093E-57E4-AD75-A44F-A564D4EE12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402080"/>
            <a:ext cx="4038600" cy="452596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1600"/>
              <a:t>Demonstrate water withdrawal will not result in: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1400"/>
              <a:t>Loss of habitat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1400"/>
              <a:t>Outflow and downstream changes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1400"/>
              <a:t>Fish stranding</a:t>
            </a:r>
          </a:p>
          <a:p>
            <a:pPr marL="0" indent="0">
              <a:buNone/>
              <a:defRPr/>
            </a:pPr>
            <a:endParaRPr lang="en-US" sz="80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1600"/>
              <a:t>Monitoring of water taking activities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en-US" sz="80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1600"/>
              <a:t>Establish contingency measures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37ECCAC-1BC8-0190-45E5-48118B692E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402080"/>
            <a:ext cx="4038600" cy="4525963"/>
          </a:xfrm>
        </p:spPr>
        <p:txBody>
          <a:bodyPr/>
          <a:lstStyle/>
          <a:p>
            <a:pPr>
              <a:defRPr/>
            </a:pPr>
            <a:r>
              <a:rPr lang="iu-Cans-CA" sz="1600">
                <a:latin typeface="Euphemia" panose="020B0503040102020104" pitchFamily="34" charset="0"/>
              </a:rPr>
              <a:t>ᑕᑯᒃᓴᐅᑎᑦᓯᓗᓂ ᐃᒥᖅᑕᕐᓂᖅ ᖃᓄᐃᔾᔪᑕᐅᔾᔮᙱᓐᓂᖓᓂᒃ:</a:t>
            </a:r>
          </a:p>
          <a:p>
            <a:pPr lvl="1">
              <a:defRPr/>
            </a:pPr>
            <a:r>
              <a:rPr lang="iu-Cans-CA" sz="1400">
                <a:latin typeface="Euphemia" panose="020B0503040102020104" pitchFamily="34" charset="0"/>
              </a:rPr>
              <a:t>ᐊᓯᐅᔨᓂᖅ ᐃᓂᒋᕙᒃᑕᖏᓐᓂᒃ</a:t>
            </a:r>
          </a:p>
          <a:p>
            <a:pPr lvl="1">
              <a:defRPr/>
            </a:pPr>
            <a:r>
              <a:rPr lang="iu-Cans-CA" sz="1400">
                <a:latin typeface="Euphemia" panose="020B0503040102020104" pitchFamily="34" charset="0"/>
              </a:rPr>
              <a:t>ᐊᓂᕙᓪᓕᐊᔪᑦ ᐊᒻᒪ ᑰᑉ ᐊᑖᓄᑦ ᐊᓯᔾᔨᖅᐸᓪᓕᐊᔪᑦ</a:t>
            </a:r>
          </a:p>
          <a:p>
            <a:pPr lvl="1">
              <a:defRPr/>
            </a:pPr>
            <a:r>
              <a:rPr lang="iu-Cans-CA" sz="1400">
                <a:latin typeface="Euphemia" panose="020B0503040102020104" pitchFamily="34" charset="0"/>
              </a:rPr>
              <a:t>ᐃᖃᓗᐃᑦ ᐊᔪᖅᓯᓯᒪᔪᑦ</a:t>
            </a:r>
          </a:p>
          <a:p>
            <a:pPr>
              <a:defRPr/>
            </a:pPr>
            <a:r>
              <a:rPr lang="iu-Cans-CA" sz="1600">
                <a:latin typeface="Euphemia" panose="020B0503040102020104" pitchFamily="34" charset="0"/>
              </a:rPr>
              <a:t>ᐅᔾᔨᖅᓱᑦᑎᐊᕐᓂᖅ ᐃᒪᕐᒥᒃ ᐊᑐᖅᐸᖕᓂᕐᒥᒃ</a:t>
            </a:r>
          </a:p>
          <a:p>
            <a:pPr>
              <a:defRPr/>
            </a:pPr>
            <a:endParaRPr lang="iu-Cans-CA" sz="800">
              <a:latin typeface="Euphemia" panose="020B0503040102020104" pitchFamily="34" charset="0"/>
            </a:endParaRPr>
          </a:p>
          <a:p>
            <a:pPr>
              <a:defRPr/>
            </a:pPr>
            <a:r>
              <a:rPr lang="iu-Cans-CA" sz="1600">
                <a:latin typeface="Euphemia" panose="020B0503040102020104" pitchFamily="34" charset="0"/>
              </a:rPr>
              <a:t>ᐋᖅᑭᒃᓯᓗᑎᑦ ᑭᖑᕝᕕᐅᑎᔪᒃᓴᓂᒃ ᐸᕐᓇᐅᑎᓂᒃ</a:t>
            </a:r>
          </a:p>
        </p:txBody>
      </p:sp>
      <p:sp>
        <p:nvSpPr>
          <p:cNvPr id="46084" name="Slide Number Placeholder 3">
            <a:extLst>
              <a:ext uri="{FF2B5EF4-FFF2-40B4-BE49-F238E27FC236}">
                <a16:creationId xmlns:a16="http://schemas.microsoft.com/office/drawing/2014/main" id="{175FC8BA-7B37-C8AF-264A-E7DA033C23E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6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2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D033B08-32B4-4721-9E01-787B82ECC382}" type="slidenum">
              <a:rPr lang="en-US" altLang="en-US" sz="1200" smtClean="0">
                <a:solidFill>
                  <a:srgbClr val="7F7F7F"/>
                </a:solidFill>
                <a:cs typeface="ヒラギノ角ゴ Pro W3"/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US" altLang="en-US" sz="1200">
              <a:solidFill>
                <a:srgbClr val="7F7F7F"/>
              </a:solidFill>
              <a:cs typeface="ヒラギノ角ゴ Pro W3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AF9DEBD-B546-5FF5-6BB8-53223A27DFCD}"/>
              </a:ext>
            </a:extLst>
          </p:cNvPr>
          <p:cNvSpPr txBox="1">
            <a:spLocks/>
          </p:cNvSpPr>
          <p:nvPr/>
        </p:nvSpPr>
        <p:spPr bwMode="auto">
          <a:xfrm>
            <a:off x="4571999" y="274638"/>
            <a:ext cx="4365523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lang="en-US" sz="3600" kern="1200">
                <a:solidFill>
                  <a:srgbClr val="064163"/>
                </a:solidFill>
                <a:latin typeface="Century Gothic" pitchFamily="34" charset="0"/>
                <a:ea typeface="ヒラギノ角ゴ Pro W3" pitchFamily="126" charset="-128"/>
                <a:cs typeface="Century Gothic" pitchFamily="34" charset="0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9pPr>
          </a:lstStyle>
          <a:p>
            <a:r>
              <a:rPr lang="en-CA" sz="2400">
                <a:latin typeface="Euphemia" panose="020B0503040102020104" pitchFamily="34" charset="0"/>
              </a:rPr>
              <a:t>DFO </a:t>
            </a:r>
            <a:r>
              <a:rPr lang="en-CA" sz="2400" err="1">
                <a:latin typeface="Euphemia" panose="020B0503040102020104" pitchFamily="34" charset="0"/>
              </a:rPr>
              <a:t>ᐃᒪᕐᒥᐅᑕᓕᕆᔨᒃᑯᑦ</a:t>
            </a:r>
            <a:r>
              <a:rPr lang="en-CA" sz="2400">
                <a:latin typeface="Euphemia" panose="020B0503040102020104" pitchFamily="34" charset="0"/>
              </a:rPr>
              <a:t> </a:t>
            </a:r>
            <a:r>
              <a:rPr lang="en-CA" sz="2400" err="1">
                <a:latin typeface="Euphemia" panose="020B0503040102020104" pitchFamily="34" charset="0"/>
              </a:rPr>
              <a:t>ᐅᖃᐅᓯᒃᓴᖏᑦ</a:t>
            </a:r>
            <a:r>
              <a:rPr lang="en-CA" sz="2400">
                <a:latin typeface="Euphemia" panose="020B0503040102020104" pitchFamily="34" charset="0"/>
              </a:rPr>
              <a:t>: </a:t>
            </a:r>
            <a:r>
              <a:rPr lang="en-CA" sz="2400" err="1">
                <a:latin typeface="Euphemia" panose="020B0503040102020104" pitchFamily="34" charset="0"/>
              </a:rPr>
              <a:t>ᐃᒪᖅᑐᕐᓂᖅ</a:t>
            </a:r>
            <a:r>
              <a:rPr lang="en-CA" sz="2400">
                <a:latin typeface="Euphemia" panose="020B0503040102020104" pitchFamily="34" charset="0"/>
              </a:rPr>
              <a:t> – </a:t>
            </a:r>
            <a:r>
              <a:rPr lang="en-CA" sz="2400" err="1">
                <a:latin typeface="Euphemia" panose="020B0503040102020104" pitchFamily="34" charset="0"/>
              </a:rPr>
              <a:t>ᑕᓯᖅ</a:t>
            </a:r>
            <a:r>
              <a:rPr lang="en-CA" sz="2400">
                <a:latin typeface="Euphemia" panose="020B0503040102020104" pitchFamily="34" charset="0"/>
              </a:rPr>
              <a:t> </a:t>
            </a:r>
            <a:r>
              <a:rPr lang="en-CA" sz="2400" err="1">
                <a:latin typeface="Euphemia" panose="020B0503040102020104" pitchFamily="34" charset="0"/>
              </a:rPr>
              <a:t>ᕿᑭᖅᑕᓕᒃ</a:t>
            </a:r>
            <a:r>
              <a:rPr lang="en-CA" sz="2400">
                <a:latin typeface="Euphemia" panose="020B0503040102020104" pitchFamily="34" charset="0"/>
              </a:rPr>
              <a:t> </a:t>
            </a:r>
            <a:r>
              <a:rPr lang="en-CA" altLang="en-US" sz="2400">
                <a:ea typeface="ヒラギノ角ゴ Pro W3"/>
              </a:rPr>
              <a:t>(DFO-TR-03)</a:t>
            </a:r>
            <a:endParaRPr lang="en-CA" altLang="en-US" sz="2400">
              <a:latin typeface="Euphemia" panose="020B0503040102020104" pitchFamily="34" charset="0"/>
              <a:ea typeface="ヒラギノ角ゴ Pro W3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F616E-5E72-920C-64FE-74C95E035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>
            <a:extLst>
              <a:ext uri="{FF2B5EF4-FFF2-40B4-BE49-F238E27FC236}">
                <a16:creationId xmlns:a16="http://schemas.microsoft.com/office/drawing/2014/main" id="{A0C482E8-E522-D2A7-7F60-A714F6BA7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274638"/>
            <a:ext cx="4038600" cy="985837"/>
          </a:xfrm>
        </p:spPr>
        <p:txBody>
          <a:bodyPr/>
          <a:lstStyle/>
          <a:p>
            <a:r>
              <a:rPr lang="en-CA" altLang="en-US" sz="2400">
                <a:ea typeface="ヒラギノ角ゴ Pro W3"/>
              </a:rPr>
              <a:t>DFO Comment: Water Withdrawal – Lake </a:t>
            </a:r>
            <a:r>
              <a:rPr lang="en-CA" altLang="en-US" sz="2400" err="1">
                <a:ea typeface="ヒラギノ角ゴ Pro W3"/>
              </a:rPr>
              <a:t>Qiqitalik</a:t>
            </a:r>
            <a:r>
              <a:rPr lang="en-CA" altLang="en-US" sz="2400">
                <a:ea typeface="ヒラギノ角ゴ Pro W3"/>
              </a:rPr>
              <a:t> (DFO-TR-03)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A4CCB6-1F5E-2463-9873-B74CC32788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402080"/>
            <a:ext cx="4038600" cy="4525963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sz="1600" b="1">
                <a:latin typeface="Century Gothic"/>
                <a:ea typeface="ヒラギノ角ゴ Pro W3"/>
              </a:rPr>
              <a:t>Status:</a:t>
            </a:r>
            <a:r>
              <a:rPr lang="en-US" sz="1600">
                <a:latin typeface="Century Gothic"/>
                <a:ea typeface="ヒラギノ角ゴ Pro W3"/>
              </a:rPr>
              <a:t> </a:t>
            </a:r>
            <a:r>
              <a:rPr lang="en-US" sz="1600" b="1">
                <a:latin typeface="Century Gothic"/>
                <a:ea typeface="ヒラギノ角ゴ Pro W3"/>
              </a:rPr>
              <a:t>Ongoing</a:t>
            </a:r>
            <a:endParaRPr lang="en-US" sz="1600" b="1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1600" i="1"/>
              <a:t>City of Iqaluit states unlikely fish passage between Lake </a:t>
            </a:r>
            <a:r>
              <a:rPr lang="en-US" sz="1600" i="1" err="1"/>
              <a:t>Qiqitalik</a:t>
            </a:r>
            <a:r>
              <a:rPr lang="en-US" sz="1600" i="1"/>
              <a:t> and Apex River.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1600" i="1"/>
              <a:t>City of Iqaluit did not provide details on habitat alterations.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1600" i="1"/>
              <a:t>City of Iqaluit commits to discuss monitoring and contingency measures with DFO.</a:t>
            </a:r>
            <a:endParaRPr sz="1600" i="1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2EC344B-E305-314F-44AB-41DED9BF74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402080"/>
            <a:ext cx="4038600" cy="4525963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iu-Cans-CA" sz="1600" b="1">
                <a:latin typeface="Euphemia" panose="020B0503040102020104" pitchFamily="34" charset="0"/>
              </a:rPr>
              <a:t>ᖃᓄᐃᓕᖓᓕᕐᓂᖏᑦ: ᑲᔪᓰᓐᓇᖅᑐᖅ</a:t>
            </a:r>
          </a:p>
          <a:p>
            <a:pPr>
              <a:defRPr/>
            </a:pPr>
            <a:r>
              <a:rPr lang="iu-Cans-CA" sz="1600" i="1">
                <a:latin typeface="Euphemia" panose="020B0503040102020104" pitchFamily="34" charset="0"/>
              </a:rPr>
              <a:t>ᐃᖃᓗᖕᓂ ᓄᓇᓕᐸᐅᔭᒃᑯᑦ ᐅᖃᖅᐳᑦ ᐃᖃᓗᐃᑦ ᕿᕿᑕᓕᐅᑉ ᐊᒻᒪ ᓂᐊᖁᙴᑉ ᑰᖓᑕ ᐊᑯᓐᓂᖓᓄᐊᕈᓐᓇᖅᑰᙱᒻᒪᑕ</a:t>
            </a:r>
          </a:p>
          <a:p>
            <a:pPr>
              <a:defRPr/>
            </a:pPr>
            <a:r>
              <a:rPr lang="iu-Cans-CA" sz="1600" i="1">
                <a:latin typeface="Euphemia" panose="020B0503040102020104" pitchFamily="34" charset="0"/>
              </a:rPr>
              <a:t>ᐃᖃᓗᖕᓂ ᓄᓇᓕᐸᐅᔭᒃᑯᑦ ᓇᓗᓇᐃᖅᓯᓚᐅᙱᑦᑐᑦ ᐊᓯᔾᔨᕐᓂᐊᕐᓂᖏᓐᓂᒃ ᐆᒪᔪᑦ ᓇᔪᒐᖏᑦ.</a:t>
            </a:r>
          </a:p>
          <a:p>
            <a:pPr>
              <a:defRPr/>
            </a:pPr>
            <a:r>
              <a:rPr lang="iu-Cans-CA" sz="1600" i="1">
                <a:latin typeface="Euphemia" panose="020B0503040102020104" pitchFamily="34" charset="0"/>
              </a:rPr>
              <a:t>ᐃᖃᓗᖕᓂ ᓄᓇᓕᐸᐅᔭᒃᑯᑦ ᐅᖃᖃᑎᖃᕐᓂᐊᕐᓂᕋᖅᓯᒪᕗᑦ ᐃᒪᕐᒥᐅᑕᓕᕆᔨᒃᑯᓐᓂ ᓇᐅᑦᑎᖅᓱᖅᓯᓂᕐᒥᒃ ᑭᖑᕝᕕᐅᑎᔪᒃᓴᓂᒡᓗ ᐱᕙᒌᔭᖅᑕᐅᓯᒪᔪᓂᒃ</a:t>
            </a:r>
          </a:p>
          <a:p>
            <a:pPr marL="0" indent="0">
              <a:buNone/>
            </a:pPr>
            <a:endParaRPr lang="en-CA">
              <a:latin typeface="Euphemia" panose="020B0503040102020104" pitchFamily="34" charset="0"/>
            </a:endParaRPr>
          </a:p>
        </p:txBody>
      </p:sp>
      <p:sp>
        <p:nvSpPr>
          <p:cNvPr id="46084" name="Slide Number Placeholder 3">
            <a:extLst>
              <a:ext uri="{FF2B5EF4-FFF2-40B4-BE49-F238E27FC236}">
                <a16:creationId xmlns:a16="http://schemas.microsoft.com/office/drawing/2014/main" id="{10DE7A0A-6148-020E-0CCA-F5A53B6E575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6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2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D033B08-32B4-4721-9E01-787B82ECC382}" type="slidenum">
              <a:rPr lang="en-US" altLang="en-US" sz="1200" smtClean="0">
                <a:solidFill>
                  <a:srgbClr val="7F7F7F"/>
                </a:solidFill>
                <a:cs typeface="ヒラギノ角ゴ Pro W3"/>
              </a:rPr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US" altLang="en-US" sz="1200">
              <a:solidFill>
                <a:srgbClr val="7F7F7F"/>
              </a:solidFill>
              <a:cs typeface="ヒラギノ角ゴ Pro W3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078E4C4-9DF4-B18B-A6B2-BBFA9AB6C29E}"/>
              </a:ext>
            </a:extLst>
          </p:cNvPr>
          <p:cNvSpPr txBox="1">
            <a:spLocks/>
          </p:cNvSpPr>
          <p:nvPr/>
        </p:nvSpPr>
        <p:spPr bwMode="auto">
          <a:xfrm>
            <a:off x="4572000" y="274638"/>
            <a:ext cx="4267200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lang="en-US" sz="3600" kern="1200">
                <a:solidFill>
                  <a:srgbClr val="064163"/>
                </a:solidFill>
                <a:latin typeface="Century Gothic" pitchFamily="34" charset="0"/>
                <a:ea typeface="ヒラギノ角ゴ Pro W3" pitchFamily="126" charset="-128"/>
                <a:cs typeface="Century Gothic" pitchFamily="34" charset="0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9pPr>
          </a:lstStyle>
          <a:p>
            <a:r>
              <a:rPr lang="en-CA" sz="2400">
                <a:latin typeface="Euphemia" panose="020B0503040102020104" pitchFamily="34" charset="0"/>
              </a:rPr>
              <a:t>DFO </a:t>
            </a:r>
            <a:r>
              <a:rPr lang="en-CA" sz="2400" err="1">
                <a:latin typeface="Euphemia" panose="020B0503040102020104" pitchFamily="34" charset="0"/>
              </a:rPr>
              <a:t>ᐃᒪᕐᒥᐅᑕᓕᕆᔨᒃᑯᑦ</a:t>
            </a:r>
            <a:r>
              <a:rPr lang="en-CA" sz="2400">
                <a:latin typeface="Euphemia" panose="020B0503040102020104" pitchFamily="34" charset="0"/>
              </a:rPr>
              <a:t> </a:t>
            </a:r>
            <a:r>
              <a:rPr lang="en-CA" sz="2400" err="1">
                <a:latin typeface="Euphemia" panose="020B0503040102020104" pitchFamily="34" charset="0"/>
              </a:rPr>
              <a:t>ᐅᖃᐅᓯᒃᓴᖏᑦ</a:t>
            </a:r>
            <a:r>
              <a:rPr lang="en-CA" sz="2400">
                <a:latin typeface="Euphemia" panose="020B0503040102020104" pitchFamily="34" charset="0"/>
              </a:rPr>
              <a:t>: </a:t>
            </a:r>
            <a:r>
              <a:rPr lang="en-CA" sz="2400" err="1">
                <a:latin typeface="Euphemia" panose="020B0503040102020104" pitchFamily="34" charset="0"/>
              </a:rPr>
              <a:t>ᐃᒪᖅᑐᕐᓂᖅ</a:t>
            </a:r>
            <a:r>
              <a:rPr lang="en-CA" sz="2400">
                <a:latin typeface="Euphemia" panose="020B0503040102020104" pitchFamily="34" charset="0"/>
              </a:rPr>
              <a:t> – </a:t>
            </a:r>
            <a:r>
              <a:rPr lang="en-CA" sz="2400" err="1">
                <a:latin typeface="Euphemia" panose="020B0503040102020104" pitchFamily="34" charset="0"/>
              </a:rPr>
              <a:t>ᑕᓯᖅ</a:t>
            </a:r>
            <a:r>
              <a:rPr lang="en-CA" sz="2400">
                <a:latin typeface="Euphemia" panose="020B0503040102020104" pitchFamily="34" charset="0"/>
              </a:rPr>
              <a:t> </a:t>
            </a:r>
            <a:r>
              <a:rPr lang="en-CA" sz="2400" err="1">
                <a:latin typeface="Euphemia" panose="020B0503040102020104" pitchFamily="34" charset="0"/>
              </a:rPr>
              <a:t>ᕿᑭᖅᑕᓕᒃ</a:t>
            </a:r>
            <a:r>
              <a:rPr lang="en-CA" sz="2400">
                <a:latin typeface="Euphemia" panose="020B0503040102020104" pitchFamily="34" charset="0"/>
              </a:rPr>
              <a:t> </a:t>
            </a:r>
            <a:r>
              <a:rPr lang="en-CA" altLang="en-US" sz="2400">
                <a:ea typeface="ヒラギノ角ゴ Pro W3"/>
              </a:rPr>
              <a:t>(DFO-TR-03)</a:t>
            </a:r>
            <a:endParaRPr lang="en-CA" altLang="en-US" sz="2400">
              <a:latin typeface="Euphemia" panose="020B0503040102020104" pitchFamily="34" charset="0"/>
              <a:ea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86890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>
            <a:extLst>
              <a:ext uri="{FF2B5EF4-FFF2-40B4-BE49-F238E27FC236}">
                <a16:creationId xmlns:a16="http://schemas.microsoft.com/office/drawing/2014/main" id="{C234900A-09F4-AE7D-FD91-2E6ECFF84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4038600" cy="985837"/>
          </a:xfrm>
        </p:spPr>
        <p:txBody>
          <a:bodyPr/>
          <a:lstStyle/>
          <a:p>
            <a:r>
              <a:rPr lang="en-CA" altLang="en-US">
                <a:ea typeface="ヒラギノ角ゴ Pro W3"/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96BCDF-C0E7-2EFD-5053-D1099EE5819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anchor="ctr"/>
          <a:lstStyle/>
          <a:p>
            <a:pPr marL="434975" lvl="2" indent="-342900">
              <a:defRPr/>
            </a:pPr>
            <a:r>
              <a:rPr altLang="en-US">
                <a:solidFill>
                  <a:schemeClr val="tx1">
                    <a:lumMod val="65000"/>
                    <a:lumOff val="35000"/>
                  </a:schemeClr>
                </a:solidFill>
                <a:ea typeface="ヒラギノ角ゴ Pro W3"/>
              </a:rPr>
              <a:t>DFO will continue to work with City of Iqaluit to help facilitate DFO’s review process and ensure that concerns related to in-water works are addressed</a:t>
            </a:r>
          </a:p>
          <a:p>
            <a:pPr marL="92075" lvl="2" indent="0">
              <a:buFont typeface="Arial"/>
              <a:buNone/>
              <a:defRPr/>
            </a:pPr>
            <a:endParaRPr altLang="en-US" sz="1100">
              <a:solidFill>
                <a:schemeClr val="tx1">
                  <a:lumMod val="65000"/>
                  <a:lumOff val="35000"/>
                </a:schemeClr>
              </a:solidFill>
              <a:ea typeface="ヒラギノ角ゴ Pro W3"/>
            </a:endParaRPr>
          </a:p>
          <a:p>
            <a:pPr marL="434975" lvl="2" indent="-342900">
              <a:defRPr/>
            </a:pPr>
            <a:endParaRPr altLang="en-US" sz="9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0850" lvl="2" indent="-342900">
              <a:buFont typeface="Courier New" pitchFamily="49" charset="0"/>
              <a:buChar char="•"/>
              <a:defRPr/>
            </a:pPr>
            <a:r>
              <a:rPr lang="en-US" altLang="en-US">
                <a:solidFill>
                  <a:schemeClr val="tx1">
                    <a:lumMod val="65000"/>
                    <a:lumOff val="35000"/>
                  </a:schemeClr>
                </a:solidFill>
                <a:ea typeface="ヒラギノ角ゴ Pro W3"/>
              </a:rPr>
              <a:t>If harmful impacts to fish and fish habitat cannot be mitigated, a </a:t>
            </a:r>
            <a:r>
              <a:rPr lang="en-US" altLang="en-US" i="1">
                <a:solidFill>
                  <a:schemeClr val="tx1">
                    <a:lumMod val="65000"/>
                    <a:lumOff val="35000"/>
                  </a:schemeClr>
                </a:solidFill>
                <a:ea typeface="ヒラギノ角ゴ Pro W3"/>
              </a:rPr>
              <a:t>Fisheries Act </a:t>
            </a:r>
            <a:r>
              <a:rPr lang="en-US" altLang="en-US">
                <a:solidFill>
                  <a:schemeClr val="tx1">
                    <a:lumMod val="65000"/>
                    <a:lumOff val="35000"/>
                  </a:schemeClr>
                </a:solidFill>
                <a:ea typeface="ヒラギノ角ゴ Pro W3"/>
              </a:rPr>
              <a:t>Authorization may be required</a:t>
            </a:r>
            <a:endParaRPr altLang="en-US">
              <a:solidFill>
                <a:schemeClr val="tx1">
                  <a:lumMod val="65000"/>
                  <a:lumOff val="35000"/>
                </a:schemeClr>
              </a:solidFill>
              <a:ea typeface="ヒラギノ角ゴ Pro W3"/>
            </a:endParaRPr>
          </a:p>
          <a:p>
            <a:pPr marL="457200" lvl="2" indent="0" algn="just">
              <a:buFont typeface="Arial"/>
              <a:buNone/>
              <a:defRPr/>
            </a:pPr>
            <a:endParaRPr alt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3C4364-B9FE-5CBF-2480-1C5512C1A75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434975" lvl="2" indent="-342900">
              <a:defRPr/>
            </a:pPr>
            <a:r>
              <a:rPr lang="iu-Cans-CA">
                <a:latin typeface="Euphemia" panose="020B0503040102020104" pitchFamily="34" charset="0"/>
              </a:rPr>
              <a:t>ᐃᒪᕐᒥᐅᑕᓕᕆᔨᒃᑯᑦ ᐱᓕᕆᖃᑎᖃᐃᓐᓇᕐᓂᐊᖅᑐᑦ ᐃᖃᓗᐃᑦ ᓄᓇᓕᐸᐅᔭᒃᑯᖏᓐᓂᒃ ᐃᑲᔪᕐᓗᑎᒃ ᐃᒪᕐᒥᐅᑕᓕᕆᔨᒃᑯᑦ ᕿᒥᕐᕈᔾᔪᓯᖏᓐᓂᒃ ᖃᐅᔨᒪᒋᐊᕐᓗᑎᒡᓗ ᖃᓄᑐᐃᓐᓇᖅ ᐃᓱᒫᓘᑕᐅᔪᑦ ᐃᒪᕐᒦᑦᑐᓄᑦ ᐱᓕᕆᐊᖑᒐᓗᐊᕐᒪᖔᑕ</a:t>
            </a:r>
            <a:endParaRPr lang="iu-Cans-CA" altLang="en-US" sz="1100">
              <a:solidFill>
                <a:schemeClr val="tx1">
                  <a:lumMod val="65000"/>
                  <a:lumOff val="35000"/>
                </a:schemeClr>
              </a:solidFill>
              <a:latin typeface="Euphemia" panose="020B0503040102020104" pitchFamily="34" charset="0"/>
              <a:ea typeface="ヒラギノ角ゴ Pro W3"/>
            </a:endParaRPr>
          </a:p>
          <a:p>
            <a:pPr marL="434975" lvl="2" indent="-342900">
              <a:defRPr/>
            </a:pPr>
            <a:endParaRPr lang="iu-Cans-CA" altLang="en-US" sz="900">
              <a:solidFill>
                <a:schemeClr val="tx1">
                  <a:lumMod val="65000"/>
                  <a:lumOff val="35000"/>
                </a:schemeClr>
              </a:solidFill>
              <a:latin typeface="Euphemia" panose="020B0503040102020104" pitchFamily="34" charset="0"/>
            </a:endParaRPr>
          </a:p>
          <a:p>
            <a:pPr marL="450850" lvl="2" indent="-342900">
              <a:buFont typeface="Courier New" pitchFamily="49" charset="0"/>
              <a:buChar char="•"/>
              <a:defRPr/>
            </a:pPr>
            <a:r>
              <a:rPr lang="iu-Cans-CA">
                <a:latin typeface="Euphemia" panose="020B0503040102020104" pitchFamily="34" charset="0"/>
              </a:rPr>
              <a:t>ᐃᖃᓗᖕᓂᒃ ᐃᓂᒋᕙᒃᑕᖏᓐᓂᒡᓘᓐᓃᑦ, ᐱᔭᕆᐊᖃᑐᐃᓐᓇᕆᐊᖃᖅᐳᑎᑦ ᐃᖃᓗᓕᕆᓂᕐᒧᑦ ᐱᖁᔭᕐᒥ ᐱᔪᓐᓇᐅᑎᒥᒃ</a:t>
            </a:r>
            <a:endParaRPr lang="iu-Cans-CA" altLang="en-US" sz="1800">
              <a:latin typeface="Euphemia" panose="020B0503040102020104" pitchFamily="34" charset="0"/>
              <a:cs typeface="Arial" panose="020B0604020202020204" pitchFamily="34" charset="0"/>
            </a:endParaRPr>
          </a:p>
        </p:txBody>
      </p:sp>
      <p:sp>
        <p:nvSpPr>
          <p:cNvPr id="59396" name="Slide Number Placeholder 3">
            <a:extLst>
              <a:ext uri="{FF2B5EF4-FFF2-40B4-BE49-F238E27FC236}">
                <a16:creationId xmlns:a16="http://schemas.microsoft.com/office/drawing/2014/main" id="{AE27FED8-F446-8D82-87DA-46A2FEBAC8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6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2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3B1ADDE-E253-4A55-9DF9-74AD0FF5B39D}" type="slidenum">
              <a:rPr lang="en-US" altLang="en-US" sz="1200" smtClean="0">
                <a:solidFill>
                  <a:srgbClr val="7F7F7F"/>
                </a:solidFill>
                <a:cs typeface="ヒラギノ角ゴ Pro W3"/>
              </a:rPr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US" altLang="en-US" sz="1200">
              <a:solidFill>
                <a:srgbClr val="7F7F7F"/>
              </a:solidFill>
              <a:cs typeface="ヒラギノ角ゴ Pro W3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CFAC88F-7A14-03BA-9601-A59920716F79}"/>
              </a:ext>
            </a:extLst>
          </p:cNvPr>
          <p:cNvSpPr txBox="1">
            <a:spLocks/>
          </p:cNvSpPr>
          <p:nvPr/>
        </p:nvSpPr>
        <p:spPr bwMode="auto">
          <a:xfrm>
            <a:off x="4572000" y="274637"/>
            <a:ext cx="4038600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lang="en-US" sz="3600" kern="1200">
                <a:solidFill>
                  <a:srgbClr val="064163"/>
                </a:solidFill>
                <a:latin typeface="Century Gothic" pitchFamily="34" charset="0"/>
                <a:ea typeface="ヒラギノ角ゴ Pro W3" pitchFamily="126" charset="-128"/>
                <a:cs typeface="Century Gothic" pitchFamily="34" charset="0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9pPr>
          </a:lstStyle>
          <a:p>
            <a:r>
              <a:rPr lang="en-CA" err="1">
                <a:latin typeface="Euphemia" panose="020B0503040102020104" pitchFamily="34" charset="0"/>
              </a:rPr>
              <a:t>ᐃᓱᓕᓐᓂᖓ</a:t>
            </a:r>
            <a:endParaRPr lang="en-CA" altLang="en-US">
              <a:latin typeface="Euphemia" panose="020B0503040102020104" pitchFamily="34" charset="0"/>
              <a:ea typeface="ヒラギノ角ゴ Pro W3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83645-E613-7821-452C-BBDE3E40E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9"/>
            <a:ext cx="2743200" cy="822642"/>
          </a:xfrm>
        </p:spPr>
        <p:txBody>
          <a:bodyPr/>
          <a:lstStyle/>
          <a:p>
            <a:pPr marL="0" marR="0" lvl="0" indent="0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tabLst/>
              <a:defRPr/>
            </a:pPr>
            <a:r>
              <a:rPr kumimoji="0" lang="en-CA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ヒラギノ角ゴ Pro W3" pitchFamily="126" charset="-128"/>
              </a:rPr>
              <a:t>Thank You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8343E-3DCD-593E-9EA8-C9B2255FB9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7383" y="1166018"/>
            <a:ext cx="4038600" cy="4525963"/>
          </a:xfrm>
        </p:spPr>
        <p:txBody>
          <a:bodyPr/>
          <a:lstStyle/>
          <a:p>
            <a:pPr marL="0" indent="0" algn="ctr" eaLnBrk="1" hangingPunct="1">
              <a:buFont typeface="Arial"/>
              <a:buNone/>
              <a:defRPr/>
            </a:pPr>
            <a:endParaRPr altLang="en-US" sz="2400">
              <a:latin typeface="+mj-lt"/>
            </a:endParaRPr>
          </a:p>
          <a:p>
            <a:pPr marL="0" indent="0" algn="ctr" eaLnBrk="1" hangingPunct="1">
              <a:buFont typeface="Arial"/>
              <a:buNone/>
              <a:defRPr/>
            </a:pPr>
            <a:r>
              <a:rPr lang="en-US" altLang="en-US" sz="2400" b="1">
                <a:latin typeface="+mj-lt"/>
              </a:rPr>
              <a:t>Questions &amp; Feedback</a:t>
            </a:r>
            <a:br>
              <a:rPr lang="en-US" altLang="en-US" sz="2400">
                <a:latin typeface="+mj-lt"/>
              </a:rPr>
            </a:br>
            <a:endParaRPr lang="en-US" altLang="en-US" sz="2400">
              <a:latin typeface="+mj-lt"/>
            </a:endParaRPr>
          </a:p>
          <a:p>
            <a:pPr marL="0" indent="0" eaLnBrk="1" hangingPunct="1">
              <a:buFont typeface="Arial"/>
              <a:buNone/>
              <a:defRPr/>
            </a:pPr>
            <a:r>
              <a:rPr lang="en-US" altLang="en-US" sz="2000">
                <a:latin typeface="+mj-lt"/>
              </a:rPr>
              <a:t>Fisheries and Oceans Canada –Arctic Region</a:t>
            </a:r>
          </a:p>
          <a:p>
            <a:pPr marL="0" indent="0" eaLnBrk="1" hangingPunct="1">
              <a:buFont typeface="Arial"/>
              <a:buNone/>
              <a:defRPr/>
            </a:pPr>
            <a:r>
              <a:rPr lang="en-US" altLang="en-US" sz="2000">
                <a:latin typeface="+mj-lt"/>
              </a:rPr>
              <a:t>Fish and Fish Habitat Protection Program</a:t>
            </a:r>
          </a:p>
          <a:p>
            <a:pPr marL="0" indent="0" eaLnBrk="1" hangingPunct="1">
              <a:buFont typeface="Arial"/>
              <a:buNone/>
              <a:defRPr/>
            </a:pPr>
            <a:r>
              <a:rPr lang="en-US" altLang="en-US" sz="2000">
                <a:latin typeface="+mj-lt"/>
              </a:rPr>
              <a:t>Email: </a:t>
            </a:r>
            <a:r>
              <a:rPr lang="en-US" altLang="en-US" sz="2000">
                <a:latin typeface="+mj-lt"/>
                <a:hlinkClick r:id="rId3"/>
              </a:rPr>
              <a:t>Paul.Harper@dfo-mpo.gc.ca</a:t>
            </a:r>
            <a:r>
              <a:rPr lang="en-US" altLang="en-US" sz="2000">
                <a:latin typeface="+mj-lt"/>
              </a:rPr>
              <a:t> </a:t>
            </a:r>
            <a:endParaRPr altLang="en-US" sz="2000">
              <a:latin typeface="+mj-l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7BBC4C-F916-6ABC-B5CC-A425A36C1F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0" y="1592738"/>
            <a:ext cx="4038600" cy="4525963"/>
          </a:xfrm>
        </p:spPr>
        <p:txBody>
          <a:bodyPr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SzTx/>
              <a:buFont typeface="Arial"/>
              <a:buNone/>
              <a:tabLst/>
              <a:defRPr/>
            </a:pPr>
            <a:r>
              <a:rPr kumimoji="0" lang="en-CA" sz="2400" b="1" i="0" u="none" strike="noStrike" kern="1200" cap="none" spc="0" normalizeH="0" baseline="0" noProof="0" err="1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 panose="020B0503040102020104" pitchFamily="34" charset="0"/>
              </a:rPr>
              <a:t>ᐊᐱᖅᑯᑎᒃᓴᑦ</a:t>
            </a:r>
            <a:r>
              <a:rPr kumimoji="0" lang="en-CA" sz="2400" b="1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 panose="020B0503040102020104" pitchFamily="34" charset="0"/>
              </a:rPr>
              <a:t> </a:t>
            </a:r>
            <a:r>
              <a:rPr kumimoji="0" lang="en-CA" sz="2400" b="1" i="0" u="none" strike="noStrike" kern="1200" cap="none" spc="0" normalizeH="0" baseline="0" noProof="0" err="1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 panose="020B0503040102020104" pitchFamily="34" charset="0"/>
              </a:rPr>
              <a:t>ᐊᒻᒪ</a:t>
            </a:r>
            <a:r>
              <a:rPr kumimoji="0" lang="en-CA" sz="2400" b="1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 panose="020B0503040102020104" pitchFamily="34" charset="0"/>
              </a:rPr>
              <a:t> </a:t>
            </a:r>
            <a:r>
              <a:rPr kumimoji="0" lang="en-CA" sz="2400" b="1" i="0" u="none" strike="noStrike" kern="1200" cap="none" spc="0" normalizeH="0" baseline="0" noProof="0" err="1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 panose="020B0503040102020104" pitchFamily="34" charset="0"/>
              </a:rPr>
              <a:t>ᑭᐅᔭᐅᔪᑦ</a:t>
            </a:r>
            <a:b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 panose="020B0503040102020104" pitchFamily="34" charset="0"/>
              </a:rPr>
            </a:b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Euphemia" panose="020B05030401020201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SzTx/>
              <a:buFont typeface="Arial"/>
              <a:buNone/>
              <a:tabLst/>
              <a:defRPr/>
            </a:pPr>
            <a:r>
              <a:rPr kumimoji="0" lang="en-CA" sz="2000" b="0" i="0" u="none" strike="noStrike" kern="1200" cap="none" spc="0" normalizeH="0" baseline="0" noProof="0" err="1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 panose="020B0503040102020104" pitchFamily="34" charset="0"/>
              </a:rPr>
              <a:t>ᐃᒪᕐᒥᐅᑕᓕᕆᔨᒃᑯᑦ</a:t>
            </a:r>
            <a:r>
              <a:rPr kumimoji="0" lang="en-CA" sz="20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 panose="020B0503040102020104" pitchFamily="34" charset="0"/>
              </a:rPr>
              <a:t> </a:t>
            </a:r>
            <a:r>
              <a:rPr kumimoji="0" lang="en-CA" sz="2000" b="0" i="0" u="none" strike="noStrike" kern="1200" cap="none" spc="0" normalizeH="0" baseline="0" noProof="0" err="1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 panose="020B0503040102020104" pitchFamily="34" charset="0"/>
              </a:rPr>
              <a:t>ᑲᓇᑕᒥ</a:t>
            </a:r>
            <a:r>
              <a:rPr kumimoji="0" lang="en-CA" sz="20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 panose="020B0503040102020104" pitchFamily="34" charset="0"/>
              </a:rPr>
              <a:t> – </a:t>
            </a:r>
            <a:r>
              <a:rPr kumimoji="0" lang="en-CA" sz="2000" b="0" i="0" u="none" strike="noStrike" kern="1200" cap="none" spc="0" normalizeH="0" baseline="0" noProof="0" err="1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 panose="020B0503040102020104" pitchFamily="34" charset="0"/>
              </a:rPr>
              <a:t>ᐅᑭᐅᖅᑕᖅᑐᖅ</a:t>
            </a: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Euphemia" panose="020B05030401020201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SzTx/>
              <a:buFont typeface="Arial"/>
              <a:buNone/>
              <a:tabLst/>
              <a:defRPr/>
            </a:pPr>
            <a:r>
              <a:rPr kumimoji="0" lang="en-CA" sz="2000" b="0" i="0" u="none" strike="noStrike" kern="1200" cap="none" spc="0" normalizeH="0" baseline="0" noProof="0" err="1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 panose="020B0503040102020104" pitchFamily="34" charset="0"/>
              </a:rPr>
              <a:t>ᐃᖃᓗᐃᑦ</a:t>
            </a:r>
            <a:r>
              <a:rPr kumimoji="0" lang="en-CA" sz="20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 panose="020B0503040102020104" pitchFamily="34" charset="0"/>
              </a:rPr>
              <a:t> </a:t>
            </a:r>
            <a:r>
              <a:rPr kumimoji="0" lang="en-CA" sz="2000" b="0" i="0" u="none" strike="noStrike" kern="1200" cap="none" spc="0" normalizeH="0" baseline="0" noProof="0" err="1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 panose="020B0503040102020104" pitchFamily="34" charset="0"/>
              </a:rPr>
              <a:t>ᐊᒻᒪ</a:t>
            </a:r>
            <a:r>
              <a:rPr kumimoji="0" lang="en-CA" sz="20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 panose="020B0503040102020104" pitchFamily="34" charset="0"/>
              </a:rPr>
              <a:t> </a:t>
            </a:r>
            <a:r>
              <a:rPr kumimoji="0" lang="en-CA" sz="2000" b="0" i="0" u="none" strike="noStrike" kern="1200" cap="none" spc="0" normalizeH="0" baseline="0" noProof="0" err="1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 panose="020B0503040102020104" pitchFamily="34" charset="0"/>
              </a:rPr>
              <a:t>ᐃᖃᓗᐃᑦ</a:t>
            </a:r>
            <a:r>
              <a:rPr kumimoji="0" lang="en-CA" sz="20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 panose="020B0503040102020104" pitchFamily="34" charset="0"/>
              </a:rPr>
              <a:t> </a:t>
            </a:r>
            <a:r>
              <a:rPr kumimoji="0" lang="en-CA" sz="2000" b="0" i="0" u="none" strike="noStrike" kern="1200" cap="none" spc="0" normalizeH="0" baseline="0" noProof="0" err="1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 panose="020B0503040102020104" pitchFamily="34" charset="0"/>
              </a:rPr>
              <a:t>ᓇᔪᒐᖏᑦ</a:t>
            </a:r>
            <a:r>
              <a:rPr kumimoji="0" lang="en-CA" sz="20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 panose="020B0503040102020104" pitchFamily="34" charset="0"/>
              </a:rPr>
              <a:t> </a:t>
            </a:r>
            <a:r>
              <a:rPr kumimoji="0" lang="en-CA" sz="2000" b="0" i="0" u="none" strike="noStrike" kern="1200" cap="none" spc="0" normalizeH="0" baseline="0" noProof="0" err="1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 panose="020B0503040102020104" pitchFamily="34" charset="0"/>
              </a:rPr>
              <a:t>ᓴᐳᔾᔭᐅᓯᒪᓂᖏᓐᓄᑦ</a:t>
            </a:r>
            <a:r>
              <a:rPr kumimoji="0" lang="en-CA" sz="20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 panose="020B0503040102020104" pitchFamily="34" charset="0"/>
              </a:rPr>
              <a:t> </a:t>
            </a:r>
            <a:r>
              <a:rPr kumimoji="0" lang="en-CA" sz="2000" b="0" i="0" u="none" strike="noStrike" kern="1200" cap="none" spc="0" normalizeH="0" baseline="0" noProof="0" err="1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 panose="020B0503040102020104" pitchFamily="34" charset="0"/>
              </a:rPr>
              <a:t>ᐱᓕᕆᐊᖅ</a:t>
            </a: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Euphemia" panose="020B0503040102020104" pitchFamily="34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SzTx/>
              <a:buFont typeface="Arial"/>
              <a:buNone/>
              <a:tabLst/>
              <a:defRPr/>
            </a:pPr>
            <a:r>
              <a:rPr kumimoji="0" lang="en-CA" sz="2000" b="0" i="0" u="none" strike="noStrike" kern="1200" cap="none" spc="0" normalizeH="0" baseline="0" noProof="0" err="1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 panose="020B0503040102020104" pitchFamily="34" charset="0"/>
              </a:rPr>
              <a:t>ᐃᕐᖐᓈᖅᑕᐅᑦ</a:t>
            </a:r>
            <a:r>
              <a:rPr kumimoji="0" lang="en-CA" sz="20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 panose="020B0503040102020104" pitchFamily="34" charset="0"/>
              </a:rPr>
              <a:t> </a:t>
            </a: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 panose="020B0503040102020104" pitchFamily="34" charset="0"/>
              </a:rPr>
              <a:t>: </a:t>
            </a: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 panose="020B0503040102020104" pitchFamily="34" charset="0"/>
                <a:hlinkClick r:id="rId3"/>
              </a:rPr>
              <a:t>Paul.Harper@dfo-mpo.gc.ca</a:t>
            </a: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Euphemia" panose="020B0503040102020104" pitchFamily="34" charset="0"/>
              </a:rPr>
              <a:t> </a:t>
            </a:r>
            <a:endParaRPr kumimoji="0" lang="en-CA" altLang="en-US" sz="2000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Euphemia" panose="020B0503040102020104" pitchFamily="34" charset="0"/>
            </a:endParaRPr>
          </a:p>
          <a:p>
            <a:pPr marL="0" indent="0">
              <a:buNone/>
            </a:pPr>
            <a:endParaRPr lang="en-CA">
              <a:latin typeface="Euphemia" panose="020B0503040102020104" pitchFamily="34" charset="0"/>
            </a:endParaRPr>
          </a:p>
        </p:txBody>
      </p:sp>
      <p:sp>
        <p:nvSpPr>
          <p:cNvPr id="61444" name="Slide Number Placeholder 3">
            <a:extLst>
              <a:ext uri="{FF2B5EF4-FFF2-40B4-BE49-F238E27FC236}">
                <a16:creationId xmlns:a16="http://schemas.microsoft.com/office/drawing/2014/main" id="{AEC57222-3DE1-3251-224E-AF099257F5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6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2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BA20FDD-9046-42DC-8E17-D2320CAAD87D}" type="slidenum">
              <a:rPr lang="en-US" altLang="en-US" sz="1200" smtClean="0">
                <a:solidFill>
                  <a:srgbClr val="7F7F7F"/>
                </a:solidFill>
                <a:cs typeface="ヒラギノ角ゴ Pro W3"/>
              </a:rPr>
              <a:pPr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US" altLang="en-US" sz="1200">
              <a:solidFill>
                <a:srgbClr val="7F7F7F"/>
              </a:solidFill>
              <a:cs typeface="ヒラギノ角ゴ Pro W3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F046E25-0EFF-EE79-F1D7-5E69F5868BF5}"/>
              </a:ext>
            </a:extLst>
          </p:cNvPr>
          <p:cNvSpPr txBox="1">
            <a:spLocks/>
          </p:cNvSpPr>
          <p:nvPr/>
        </p:nvSpPr>
        <p:spPr bwMode="auto">
          <a:xfrm>
            <a:off x="4572000" y="274639"/>
            <a:ext cx="2597331" cy="822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lang="en-US" sz="3600" kern="1200">
                <a:solidFill>
                  <a:srgbClr val="064163"/>
                </a:solidFill>
                <a:latin typeface="Century Gothic" pitchFamily="34" charset="0"/>
                <a:ea typeface="ヒラギノ角ゴ Pro W3" pitchFamily="126" charset="-128"/>
                <a:cs typeface="Century Gothic" pitchFamily="34" charset="0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9pPr>
          </a:lstStyle>
          <a:p>
            <a:pPr eaLnBrk="1" hangingPunct="1">
              <a:spcBef>
                <a:spcPct val="20000"/>
              </a:spcBef>
              <a:defRPr/>
            </a:pPr>
            <a:r>
              <a:rPr lang="en-CA" b="1" err="1">
                <a:solidFill>
                  <a:srgbClr val="595959"/>
                </a:solidFill>
                <a:latin typeface="Euphemia" panose="020B0503040102020104" pitchFamily="34" charset="0"/>
              </a:rPr>
              <a:t>ᖁᔭᓐᓇᒦᒃ</a:t>
            </a:r>
            <a:endParaRPr lang="en-CA">
              <a:latin typeface="Euphemia" panose="020B05030401020201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357975FD-DC5E-38E1-2155-2B8EDA46C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4114800" cy="985837"/>
          </a:xfrm>
        </p:spPr>
        <p:txBody>
          <a:bodyPr anchor="t">
            <a:normAutofit fontScale="90000"/>
          </a:bodyPr>
          <a:lstStyle/>
          <a:p>
            <a:r>
              <a:rPr lang="en-CA" altLang="en-US">
                <a:ea typeface="ヒラギノ角ゴ Pro W3"/>
              </a:rPr>
              <a:t>Overview of 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2A525-754B-99D3-63E6-C4A5373EC84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/>
              <a:defRPr/>
            </a:pPr>
            <a:r>
              <a:rPr lang="en-US" altLang="en-US" sz="2000">
                <a:latin typeface="+mj-lt"/>
                <a:ea typeface="ヒラギノ角ゴ Pro W3"/>
                <a:cs typeface="Arial"/>
              </a:rPr>
              <a:t>Fisheries and Oceans Canada (DFO) – Fish and Fish Habitat Protection Program (FFHPP)</a:t>
            </a:r>
            <a:endParaRPr lang="en-US" altLang="en-US" sz="2000">
              <a:latin typeface="+mj-lt"/>
              <a:cs typeface="Arial" charset="0"/>
            </a:endParaRPr>
          </a:p>
          <a:p>
            <a:pPr marL="1200150" lvl="2" indent="-342900" eaLnBrk="1" hangingPunct="1">
              <a:defRPr/>
            </a:pPr>
            <a:r>
              <a:rPr lang="en-US" altLang="en-US">
                <a:latin typeface="+mj-lt"/>
                <a:cs typeface="Arial" charset="0"/>
              </a:rPr>
              <a:t>Mandate and Legislation</a:t>
            </a: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en-US" altLang="en-US" sz="2000">
                <a:latin typeface="+mj-lt"/>
                <a:cs typeface="Arial" charset="0"/>
              </a:rPr>
              <a:t>Assessments and Recommendations</a:t>
            </a:r>
          </a:p>
          <a:p>
            <a:pPr lvl="2" indent="-342900" eaLnBrk="1" hangingPunct="1">
              <a:defRPr/>
            </a:pPr>
            <a:r>
              <a:rPr lang="en-US" altLang="en-US">
                <a:latin typeface="+mj-lt"/>
                <a:cs typeface="Arial" charset="0"/>
              </a:rPr>
              <a:t>Blasting</a:t>
            </a:r>
          </a:p>
          <a:p>
            <a:pPr lvl="2" indent="-342900" eaLnBrk="1" hangingPunct="1">
              <a:defRPr/>
            </a:pPr>
            <a:r>
              <a:rPr lang="en-US" altLang="en-US">
                <a:latin typeface="+mj-lt"/>
                <a:cs typeface="Arial" charset="0"/>
              </a:rPr>
              <a:t>Water Withdrawal</a:t>
            </a: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en-US" altLang="en-US" sz="2000">
                <a:latin typeface="+mj-lt"/>
                <a:cs typeface="Arial" charset="0"/>
              </a:rPr>
              <a:t>Conclusion</a:t>
            </a: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en-US" altLang="en-US" sz="2000">
                <a:latin typeface="+mj-lt"/>
                <a:cs typeface="Arial" charset="0"/>
              </a:rPr>
              <a:t>Questions and Comments</a:t>
            </a:r>
            <a:endParaRPr sz="2400">
              <a:latin typeface="+mj-lt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061273A-C46E-8F19-5A0D-0B95A08B8F1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/>
              <a:defRPr/>
            </a:pPr>
            <a:r>
              <a:rPr lang="iu-Cans-CA" sz="2000">
                <a:latin typeface="Euphemia" panose="020B0503040102020104" pitchFamily="34" charset="0"/>
              </a:rPr>
              <a:t>ᐃᖃᓗᐃᑦ ᐊᒻᒪ ᐃᖃᓗᐃᑦ ᓇᔪᒐᖏᑦ ᓴᐳᔾᔭᐅᓯᒪᓂᖏᓐᓄᑦ ᐱᓕᕆᐊᖅ (</a:t>
            </a:r>
            <a:r>
              <a:rPr lang="en-CA" sz="2000">
                <a:latin typeface="Euphemia" panose="020B0503040102020104" pitchFamily="34" charset="0"/>
              </a:rPr>
              <a:t>FFHPP)</a:t>
            </a:r>
            <a:endParaRPr lang="en-CA" altLang="en-US" sz="2000">
              <a:latin typeface="Euphemia" panose="020B0503040102020104" pitchFamily="34" charset="0"/>
              <a:cs typeface="Arial" charset="0"/>
            </a:endParaRPr>
          </a:p>
          <a:p>
            <a:pPr marL="1200150" lvl="2" indent="-342900" eaLnBrk="1" hangingPunct="1">
              <a:defRPr/>
            </a:pPr>
            <a:r>
              <a:rPr lang="iu-Cans-CA">
                <a:latin typeface="Euphemia" panose="020B0503040102020104" pitchFamily="34" charset="0"/>
              </a:rPr>
              <a:t>ᑎᓕᓯᔾᔪᑕᐅᓯᒪᔪᑦ ᒪᓕᒐᓕᐊᖑᔪᒪᔪᓪᓗ</a:t>
            </a:r>
            <a:endParaRPr lang="iu-Cans-CA" altLang="en-US">
              <a:latin typeface="Euphemia" panose="020B0503040102020104" pitchFamily="34" charset="0"/>
              <a:cs typeface="Arial" charset="0"/>
            </a:endParaRP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iu-Cans-CA" sz="2000">
                <a:latin typeface="Euphemia" panose="020B0503040102020104" pitchFamily="34" charset="0"/>
              </a:rPr>
              <a:t>ᖃᐅᔨᓴᕈᑏᑦ ᐊᑐᓕᖁᔭᐅᓯᒪᔪᓪᓗ</a:t>
            </a:r>
            <a:endParaRPr lang="iu-Cans-CA" altLang="en-US" sz="2000">
              <a:latin typeface="Euphemia" panose="020B0503040102020104" pitchFamily="34" charset="0"/>
              <a:cs typeface="Arial" charset="0"/>
            </a:endParaRPr>
          </a:p>
          <a:p>
            <a:pPr lvl="2" indent="-342900" eaLnBrk="1" hangingPunct="1">
              <a:defRPr/>
            </a:pPr>
            <a:r>
              <a:rPr lang="iu-Cans-CA">
                <a:latin typeface="Euphemia" panose="020B0503040102020104" pitchFamily="34" charset="0"/>
              </a:rPr>
              <a:t>ᖄᖅᑎᑦᓯᓂᖅ</a:t>
            </a:r>
            <a:endParaRPr lang="iu-Cans-CA" altLang="en-US">
              <a:latin typeface="Euphemia" panose="020B0503040102020104" pitchFamily="34" charset="0"/>
              <a:cs typeface="Arial" charset="0"/>
            </a:endParaRPr>
          </a:p>
          <a:p>
            <a:pPr lvl="2" indent="-342900" eaLnBrk="1" hangingPunct="1">
              <a:defRPr/>
            </a:pPr>
            <a:r>
              <a:rPr lang="iu-Cans-CA">
                <a:latin typeface="Euphemia" panose="020B0503040102020104" pitchFamily="34" charset="0"/>
              </a:rPr>
              <a:t>ᐃᒥᖅᑕᕐᓂᖅ </a:t>
            </a:r>
            <a:endParaRPr lang="iu-Cans-CA" altLang="en-US">
              <a:latin typeface="Euphemia" panose="020B0503040102020104" pitchFamily="34" charset="0"/>
              <a:cs typeface="Arial" charset="0"/>
            </a:endParaRP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iu-Cans-CA" sz="2000">
                <a:latin typeface="Euphemia" panose="020B0503040102020104" pitchFamily="34" charset="0"/>
              </a:rPr>
              <a:t>ᐃᓱᓕᓐᓂᖓ</a:t>
            </a:r>
            <a:endParaRPr lang="iu-Cans-CA" altLang="en-US" sz="2000">
              <a:latin typeface="Euphemia" panose="020B0503040102020104" pitchFamily="34" charset="0"/>
              <a:cs typeface="Arial" charset="0"/>
            </a:endParaRP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iu-Cans-CA" sz="2000">
                <a:latin typeface="Euphemia" panose="020B0503040102020104" pitchFamily="34" charset="0"/>
              </a:rPr>
              <a:t>ᐊᐱᖅᑯᑏᑦ ᐊᒻᒪ ᐅᖃᐅᓯᒃᓴᑦ</a:t>
            </a:r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E9971CB2-2F78-AE9D-1E58-180228A3CB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6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2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627459E-66C1-4861-9271-43786742BA34}" type="slidenum">
              <a:rPr lang="en-US" altLang="en-US" sz="1200" smtClean="0">
                <a:solidFill>
                  <a:srgbClr val="7F7F7F"/>
                </a:solidFill>
                <a:cs typeface="ヒラギノ角ゴ Pro W3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200">
              <a:solidFill>
                <a:srgbClr val="7F7F7F"/>
              </a:solidFill>
              <a:cs typeface="ヒラギノ角ゴ Pro W3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383C7E0-14D9-8655-8519-FD9231A7928A}"/>
              </a:ext>
            </a:extLst>
          </p:cNvPr>
          <p:cNvSpPr txBox="1">
            <a:spLocks/>
          </p:cNvSpPr>
          <p:nvPr/>
        </p:nvSpPr>
        <p:spPr bwMode="auto">
          <a:xfrm>
            <a:off x="4648200" y="274638"/>
            <a:ext cx="4114800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 lnSpcReduction="10000"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lang="en-US" sz="3600" kern="1200">
                <a:solidFill>
                  <a:srgbClr val="064163"/>
                </a:solidFill>
                <a:latin typeface="Century Gothic" pitchFamily="34" charset="0"/>
                <a:ea typeface="ヒラギノ角ゴ Pro W3" pitchFamily="126" charset="-128"/>
                <a:cs typeface="Century Gothic" pitchFamily="34" charset="0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9pPr>
          </a:lstStyle>
          <a:p>
            <a:r>
              <a:rPr lang="en-CA" err="1">
                <a:latin typeface="Euphemia" panose="020B0503040102020104" pitchFamily="34" charset="0"/>
              </a:rPr>
              <a:t>ᐅᓂᒃᑲᐅᓯᐅᓂᐊᖅᑐᑦ</a:t>
            </a:r>
            <a:r>
              <a:rPr lang="en-CA">
                <a:latin typeface="Euphemia" panose="020B0503040102020104" pitchFamily="34" charset="0"/>
              </a:rPr>
              <a:t> </a:t>
            </a:r>
            <a:r>
              <a:rPr lang="en-CA" err="1">
                <a:latin typeface="Euphemia" panose="020B0503040102020104" pitchFamily="34" charset="0"/>
              </a:rPr>
              <a:t>ᕿᒥᕐᕈᔭᐅᓂᖏᑦ</a:t>
            </a:r>
            <a:endParaRPr lang="en-CA" altLang="en-US">
              <a:latin typeface="Euphemia" panose="020B0503040102020104" pitchFamily="34" charset="0"/>
              <a:ea typeface="ヒラギノ角ゴ Pro W3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02D224D0-2E68-2543-084C-33F30D5A0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4038600" cy="985837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en-CA" altLang="en-US">
                <a:ea typeface="ヒラギノ角ゴ Pro W3"/>
              </a:rPr>
              <a:t>Mandate and Legislation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D7FCE38-13FC-1B28-D7D7-80CB0107A9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7720"/>
          </a:xfrm>
        </p:spPr>
        <p:txBody>
          <a:bodyPr/>
          <a:lstStyle/>
          <a:p>
            <a:pPr marL="288000" indent="-288000">
              <a:spcBef>
                <a:spcPts val="0"/>
              </a:spcBef>
            </a:pPr>
            <a:r>
              <a:rPr lang="en-US" sz="1600"/>
              <a:t>The mandate of the Fish and Fish Habitat Protection Program is to Protect </a:t>
            </a:r>
            <a:r>
              <a:rPr lang="en-US" sz="1600" b="1"/>
              <a:t>fish and fish habitat</a:t>
            </a:r>
            <a:r>
              <a:rPr lang="en-US" sz="1600"/>
              <a:t> in Canada.</a:t>
            </a:r>
          </a:p>
          <a:p>
            <a:endParaRPr lang="en-US" sz="1050"/>
          </a:p>
          <a:p>
            <a:r>
              <a:rPr lang="en-US" sz="1600" b="1" i="1"/>
              <a:t>Fisheries Act </a:t>
            </a:r>
            <a:r>
              <a:rPr lang="en-US" sz="1600" b="1"/>
              <a:t>Sections 34.4 and 35</a:t>
            </a:r>
            <a:r>
              <a:rPr lang="en-US" sz="1600"/>
              <a:t> </a:t>
            </a:r>
          </a:p>
          <a:p>
            <a:pPr lvl="1"/>
            <a:r>
              <a:rPr lang="en-US" sz="1600"/>
              <a:t>Prohibit “death of fish” and “harmful alteration, disruption or destruction” of fish habitat (HADD).</a:t>
            </a:r>
          </a:p>
          <a:p>
            <a:endParaRPr lang="en-US" sz="1100"/>
          </a:p>
          <a:p>
            <a:r>
              <a:rPr lang="en-US" sz="1600" b="1" i="1"/>
              <a:t>Species at Risk Act </a:t>
            </a:r>
            <a:r>
              <a:rPr lang="en-US" sz="1600" b="1"/>
              <a:t>– </a:t>
            </a:r>
            <a:r>
              <a:rPr lang="en-US" sz="1600"/>
              <a:t>protect, recover, and conserve all listed aquatic species.</a:t>
            </a:r>
          </a:p>
          <a:p>
            <a:pPr marL="0" indent="0">
              <a:buNone/>
            </a:pPr>
            <a:endParaRPr lang="en-US" sz="110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407BB4B-1C0F-89E5-AC2F-2001AA9EB4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95800" y="1600200"/>
            <a:ext cx="4648200" cy="4525963"/>
          </a:xfrm>
        </p:spPr>
        <p:txBody>
          <a:bodyPr/>
          <a:lstStyle/>
          <a:p>
            <a:pPr marL="288000" indent="-288000">
              <a:spcBef>
                <a:spcPts val="0"/>
              </a:spcBef>
            </a:pPr>
            <a:r>
              <a:rPr lang="en-CA" sz="1600" err="1">
                <a:latin typeface="Euphemia" panose="020B0503040102020104" pitchFamily="34" charset="0"/>
              </a:rPr>
              <a:t>ᑐᕌᒐᕆᔭᐅᔪᖅ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ᐃᖃᓗᖕᓄᑦ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ᐊᒻᒪ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ᐃᖃᓗᐃᑦ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ᓇᔪᒐᖏᓐᓄᑦ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ᓴᐳᔾᔨᓂᕐᒧᑦ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ᐱᓕᕆᐊᒧᑦ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ᓴᐳᔾᔨᓯᒪᔪᒪᓪᓗᑎᒃ</a:t>
            </a:r>
            <a:r>
              <a:rPr lang="en-CA" sz="1600" b="1">
                <a:latin typeface="Euphemia" panose="020B0503040102020104" pitchFamily="34" charset="0"/>
              </a:rPr>
              <a:t> </a:t>
            </a:r>
            <a:r>
              <a:rPr lang="en-CA" sz="1600" b="1" err="1">
                <a:latin typeface="Euphemia" panose="020B0503040102020104" pitchFamily="34" charset="0"/>
              </a:rPr>
              <a:t>ᐃᖃᓗᖕᓂᒃ</a:t>
            </a:r>
            <a:r>
              <a:rPr lang="en-CA" sz="1600" b="1">
                <a:latin typeface="Euphemia" panose="020B0503040102020104" pitchFamily="34" charset="0"/>
              </a:rPr>
              <a:t>, </a:t>
            </a:r>
            <a:r>
              <a:rPr lang="en-CA" sz="1600" b="1" err="1">
                <a:latin typeface="Euphemia" panose="020B0503040102020104" pitchFamily="34" charset="0"/>
              </a:rPr>
              <a:t>ᐃᖃᓗᖕᓂᒃ</a:t>
            </a:r>
            <a:r>
              <a:rPr lang="en-CA" sz="1600" b="1">
                <a:latin typeface="Euphemia" panose="020B0503040102020104" pitchFamily="34" charset="0"/>
              </a:rPr>
              <a:t> </a:t>
            </a:r>
            <a:r>
              <a:rPr lang="en-CA" sz="1600" b="1" err="1">
                <a:latin typeface="Euphemia" panose="020B0503040102020104" pitchFamily="34" charset="0"/>
              </a:rPr>
              <a:t>ᐃᓂᒋᕙᒃᑕᖏᓐᓂᒡᓗ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ᑲᓇᑕᒥ</a:t>
            </a:r>
            <a:endParaRPr lang="en-US" sz="1600">
              <a:latin typeface="Euphemia" panose="020B0503040102020104" pitchFamily="34" charset="0"/>
            </a:endParaRPr>
          </a:p>
          <a:p>
            <a:endParaRPr lang="en-US" sz="1050">
              <a:latin typeface="Euphemia" panose="020B0503040102020104" pitchFamily="34" charset="0"/>
            </a:endParaRPr>
          </a:p>
          <a:p>
            <a:r>
              <a:rPr lang="en-CA" sz="1600" b="1" i="1" err="1">
                <a:latin typeface="Euphemia" panose="020B0503040102020104" pitchFamily="34" charset="0"/>
              </a:rPr>
              <a:t>ᐃᖃᓗᓕᕆᓂᕐᒧᑦ</a:t>
            </a:r>
            <a:r>
              <a:rPr lang="en-CA" sz="1600" b="1" i="1">
                <a:latin typeface="Euphemia" panose="020B0503040102020104" pitchFamily="34" charset="0"/>
              </a:rPr>
              <a:t> </a:t>
            </a:r>
            <a:r>
              <a:rPr lang="en-CA" sz="1600" b="1" i="1" err="1">
                <a:latin typeface="Euphemia" panose="020B0503040102020104" pitchFamily="34" charset="0"/>
              </a:rPr>
              <a:t>ᐱᖁᔭᖅ</a:t>
            </a:r>
            <a:r>
              <a:rPr lang="en-CA" sz="1600" b="1" i="1">
                <a:latin typeface="Euphemia" panose="020B0503040102020104" pitchFamily="34" charset="0"/>
              </a:rPr>
              <a:t> </a:t>
            </a:r>
            <a:r>
              <a:rPr lang="en-CA" sz="1600" b="1" err="1">
                <a:latin typeface="Euphemia" panose="020B0503040102020104" pitchFamily="34" charset="0"/>
              </a:rPr>
              <a:t>ᐃᓚᖓ</a:t>
            </a:r>
            <a:r>
              <a:rPr lang="en-CA" sz="1600" b="1">
                <a:latin typeface="Euphemia" panose="020B0503040102020104" pitchFamily="34" charset="0"/>
              </a:rPr>
              <a:t> 34.4 </a:t>
            </a:r>
            <a:r>
              <a:rPr lang="en-CA" sz="1600" b="1" err="1">
                <a:latin typeface="Euphemia" panose="020B0503040102020104" pitchFamily="34" charset="0"/>
              </a:rPr>
              <a:t>ᐊᒻᒪ</a:t>
            </a:r>
            <a:r>
              <a:rPr lang="en-CA" sz="1600" b="1">
                <a:latin typeface="Euphemia" panose="020B0503040102020104" pitchFamily="34" charset="0"/>
              </a:rPr>
              <a:t> 35</a:t>
            </a:r>
            <a:endParaRPr lang="en-US" sz="1600" b="1">
              <a:latin typeface="Euphemia" panose="020B0503040102020104" pitchFamily="34" charset="0"/>
            </a:endParaRPr>
          </a:p>
          <a:p>
            <a:pPr lvl="1"/>
            <a:r>
              <a:rPr lang="en-CA" sz="1600" err="1">
                <a:latin typeface="Euphemia" panose="020B0503040102020104" pitchFamily="34" charset="0"/>
              </a:rPr>
              <a:t>ᓄᖅᑲᖅᑎᑦᓯᓗᑎᒃ</a:t>
            </a:r>
            <a:r>
              <a:rPr lang="en-CA" sz="1600">
                <a:latin typeface="Euphemia" panose="020B0503040102020104" pitchFamily="34" charset="0"/>
              </a:rPr>
              <a:t> "</a:t>
            </a:r>
            <a:r>
              <a:rPr lang="en-CA" sz="1600" err="1">
                <a:latin typeface="Euphemia" panose="020B0503040102020104" pitchFamily="34" charset="0"/>
              </a:rPr>
              <a:t>ᐃᖃᓗᐃᑦ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ᑐᖁᕋᖅᑕᐅᓂᖏᓐᓂᒃ</a:t>
            </a:r>
            <a:r>
              <a:rPr lang="en-CA" sz="1600">
                <a:latin typeface="Euphemia" panose="020B0503040102020104" pitchFamily="34" charset="0"/>
              </a:rPr>
              <a:t>" </a:t>
            </a:r>
            <a:r>
              <a:rPr lang="en-CA" sz="1600" err="1">
                <a:latin typeface="Euphemia" panose="020B0503040102020104" pitchFamily="34" charset="0"/>
              </a:rPr>
              <a:t>ᐊᒻᒪ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ᖃᓄᑐᐃᓐᓇᖅ</a:t>
            </a:r>
            <a:r>
              <a:rPr lang="en-CA" sz="1600">
                <a:latin typeface="Euphemia" panose="020B0503040102020104" pitchFamily="34" charset="0"/>
              </a:rPr>
              <a:t> "</a:t>
            </a:r>
            <a:r>
              <a:rPr lang="en-CA" sz="1600" err="1">
                <a:latin typeface="Euphemia" panose="020B0503040102020104" pitchFamily="34" charset="0"/>
              </a:rPr>
              <a:t>ᐋᓐᓂᕐᓇᖅᑐᓂᒃ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ᐊᓯᙳᖅᑎᑦᓯᔪᓂᒃ</a:t>
            </a:r>
            <a:r>
              <a:rPr lang="en-CA" sz="1600">
                <a:latin typeface="Euphemia" panose="020B0503040102020104" pitchFamily="34" charset="0"/>
              </a:rPr>
              <a:t>, </a:t>
            </a:r>
            <a:r>
              <a:rPr lang="en-CA" sz="1600" err="1">
                <a:latin typeface="Euphemia" panose="020B0503040102020104" pitchFamily="34" charset="0"/>
              </a:rPr>
              <a:t>ᐅᓚᕕᓴᖅᑕᐅᔪᓂᒃ</a:t>
            </a:r>
            <a:r>
              <a:rPr lang="en-CA" sz="1600">
                <a:latin typeface="Euphemia" panose="020B0503040102020104" pitchFamily="34" charset="0"/>
              </a:rPr>
              <a:t>, </a:t>
            </a:r>
            <a:r>
              <a:rPr lang="en-CA" sz="1600" err="1">
                <a:latin typeface="Euphemia" panose="020B0503040102020104" pitchFamily="34" charset="0"/>
              </a:rPr>
              <a:t>ᐅᕝᕙᓘᓐᓃᑦ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ᓱᕋᒃᑎᕆᔪᓂᒃ</a:t>
            </a:r>
            <a:r>
              <a:rPr lang="en-CA" sz="1600">
                <a:latin typeface="Euphemia" panose="020B0503040102020104" pitchFamily="34" charset="0"/>
              </a:rPr>
              <a:t>" </a:t>
            </a:r>
            <a:r>
              <a:rPr lang="en-CA" sz="1600" err="1">
                <a:latin typeface="Euphemia" panose="020B0503040102020104" pitchFamily="34" charset="0"/>
              </a:rPr>
              <a:t>ᐃᖃᓗᐃᑦ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ᐃᓂᒋᕙᒃᑕᖏᓐᓂᒃ</a:t>
            </a:r>
            <a:r>
              <a:rPr lang="en-CA" sz="1600">
                <a:latin typeface="Euphemia" panose="020B0503040102020104" pitchFamily="34" charset="0"/>
              </a:rPr>
              <a:t> (HADD</a:t>
            </a:r>
            <a:endParaRPr lang="en-US" sz="1600">
              <a:latin typeface="Euphemia" panose="020B0503040102020104" pitchFamily="34" charset="0"/>
            </a:endParaRPr>
          </a:p>
          <a:p>
            <a:endParaRPr lang="en-US" sz="1100">
              <a:latin typeface="Euphemia" panose="020B0503040102020104" pitchFamily="34" charset="0"/>
            </a:endParaRPr>
          </a:p>
          <a:p>
            <a:r>
              <a:rPr lang="en-CA" sz="1600" b="1" i="1" err="1">
                <a:latin typeface="Euphemia" panose="020B0503040102020104" pitchFamily="34" charset="0"/>
              </a:rPr>
              <a:t>ᐆᒪᔪᐃᑦ</a:t>
            </a:r>
            <a:r>
              <a:rPr lang="en-CA" sz="1600" b="1" i="1">
                <a:latin typeface="Euphemia" panose="020B0503040102020104" pitchFamily="34" charset="0"/>
              </a:rPr>
              <a:t> </a:t>
            </a:r>
            <a:r>
              <a:rPr lang="en-CA" sz="1600" b="1" i="1" err="1">
                <a:latin typeface="Euphemia" panose="020B0503040102020104" pitchFamily="34" charset="0"/>
              </a:rPr>
              <a:t>ᐊᔾᔨᒌᖕᓂᖏᑦ</a:t>
            </a:r>
            <a:r>
              <a:rPr lang="en-CA" sz="1600" b="1" i="1">
                <a:latin typeface="Euphemia" panose="020B0503040102020104" pitchFamily="34" charset="0"/>
              </a:rPr>
              <a:t> </a:t>
            </a:r>
            <a:r>
              <a:rPr lang="en-CA" sz="1600" b="1" i="1" err="1">
                <a:latin typeface="Euphemia" panose="020B0503040102020104" pitchFamily="34" charset="0"/>
              </a:rPr>
              <a:t>ᐅᓗᕆᐊᓇᖅᑐᒦᓕᖅᑐᓄᑦ</a:t>
            </a:r>
            <a:r>
              <a:rPr lang="en-CA" sz="1600" b="1" i="1">
                <a:latin typeface="Euphemia" panose="020B0503040102020104" pitchFamily="34" charset="0"/>
              </a:rPr>
              <a:t> </a:t>
            </a:r>
            <a:r>
              <a:rPr lang="en-CA" sz="1600" b="1" i="1" err="1">
                <a:latin typeface="Euphemia" panose="020B0503040102020104" pitchFamily="34" charset="0"/>
              </a:rPr>
              <a:t>ᐱᖁᔭᖅ</a:t>
            </a:r>
            <a:r>
              <a:rPr lang="en-CA" sz="1600" b="1" i="1">
                <a:latin typeface="Euphemia" panose="020B0503040102020104" pitchFamily="34" charset="0"/>
              </a:rPr>
              <a:t> </a:t>
            </a:r>
            <a:r>
              <a:rPr lang="en-CA" sz="1600">
                <a:latin typeface="Euphemia" panose="020B0503040102020104" pitchFamily="34" charset="0"/>
              </a:rPr>
              <a:t>– </a:t>
            </a:r>
            <a:r>
              <a:rPr lang="en-CA" sz="1600" err="1">
                <a:latin typeface="Euphemia" panose="020B0503040102020104" pitchFamily="34" charset="0"/>
              </a:rPr>
              <a:t>ᐃᑲᔪᖅᐸᒃᐳᖅ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ᓴᐳᔾᔨᓯᒪᓂᕐᒥᒃ</a:t>
            </a:r>
            <a:r>
              <a:rPr lang="en-CA" sz="1600">
                <a:latin typeface="Euphemia" panose="020B0503040102020104" pitchFamily="34" charset="0"/>
              </a:rPr>
              <a:t>, </a:t>
            </a:r>
            <a:r>
              <a:rPr lang="en-CA" sz="1600" err="1">
                <a:latin typeface="Euphemia" panose="020B0503040102020104" pitchFamily="34" charset="0"/>
              </a:rPr>
              <a:t>ᐅᑎᖅᑎᑦᓯᓂᕐᒥᒃ</a:t>
            </a:r>
            <a:r>
              <a:rPr lang="en-CA" sz="1600">
                <a:latin typeface="Euphemia" panose="020B0503040102020104" pitchFamily="34" charset="0"/>
              </a:rPr>
              <a:t>, </a:t>
            </a:r>
            <a:r>
              <a:rPr lang="en-CA" sz="1600" err="1">
                <a:latin typeface="Euphemia" panose="020B0503040102020104" pitchFamily="34" charset="0"/>
              </a:rPr>
              <a:t>ᑲᒪᒋᔭᖃᕐᓂᕐᒥᒡᓗ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ᑕᒪᐃᓐᓂᑦᓯᐊᖅ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ᑎᑎᕋᖅᑕᐅᓯᒪᔪᓂᒃ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ᐃᒪᕐᒥᐅᑕᓂᒃ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ᓂᕐᔪᑎᓂᒃ</a:t>
            </a:r>
            <a:endParaRPr lang="en-US" sz="1600">
              <a:latin typeface="Euphemia" panose="020B0503040102020104" pitchFamily="34" charset="0"/>
            </a:endParaRPr>
          </a:p>
          <a:p>
            <a:pPr marL="0" indent="0">
              <a:buNone/>
            </a:pPr>
            <a:endParaRPr lang="en-US" sz="1100">
              <a:latin typeface="Euphemia" panose="020B0503040102020104" pitchFamily="34" charset="0"/>
            </a:endParaRPr>
          </a:p>
        </p:txBody>
      </p:sp>
      <p:sp>
        <p:nvSpPr>
          <p:cNvPr id="25603" name="Slide Number Placeholder 3">
            <a:extLst>
              <a:ext uri="{FF2B5EF4-FFF2-40B4-BE49-F238E27FC236}">
                <a16:creationId xmlns:a16="http://schemas.microsoft.com/office/drawing/2014/main" id="{8E940E8C-8090-57F6-9F95-14CE64173B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6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2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5216351-9BCB-4B19-BE99-A471000B590A}" type="slidenum">
              <a:rPr lang="en-US" altLang="en-US" sz="1200" smtClean="0">
                <a:solidFill>
                  <a:srgbClr val="7F7F7F"/>
                </a:solidFill>
                <a:cs typeface="ヒラギノ角ゴ Pro W3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en-US" sz="1200">
              <a:solidFill>
                <a:srgbClr val="7F7F7F"/>
              </a:solidFill>
              <a:cs typeface="ヒラギノ角ゴ Pro W3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EC939C2-C16B-6F8E-3AF0-27D163422F9B}"/>
              </a:ext>
            </a:extLst>
          </p:cNvPr>
          <p:cNvSpPr txBox="1">
            <a:spLocks/>
          </p:cNvSpPr>
          <p:nvPr/>
        </p:nvSpPr>
        <p:spPr bwMode="auto">
          <a:xfrm>
            <a:off x="4495800" y="274638"/>
            <a:ext cx="4114800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lang="en-US" sz="3600" kern="1200">
                <a:solidFill>
                  <a:srgbClr val="064163"/>
                </a:solidFill>
                <a:latin typeface="Century Gothic" pitchFamily="34" charset="0"/>
                <a:ea typeface="ヒラギノ角ゴ Pro W3" pitchFamily="126" charset="-128"/>
                <a:cs typeface="Century Gothic" pitchFamily="34" charset="0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9pPr>
          </a:lstStyle>
          <a:p>
            <a:pPr>
              <a:defRPr/>
            </a:pPr>
            <a:r>
              <a:rPr lang="en-CA" err="1">
                <a:latin typeface="Euphemia" panose="020B0503040102020104" pitchFamily="34" charset="0"/>
              </a:rPr>
              <a:t>ᑎᓕᓯᔾᔪᑕᐅᓯᒪᔪᑦ</a:t>
            </a:r>
            <a:r>
              <a:rPr lang="en-CA">
                <a:latin typeface="Euphemia" panose="020B0503040102020104" pitchFamily="34" charset="0"/>
              </a:rPr>
              <a:t> </a:t>
            </a:r>
            <a:r>
              <a:rPr lang="en-CA" err="1">
                <a:latin typeface="Euphemia" panose="020B0503040102020104" pitchFamily="34" charset="0"/>
              </a:rPr>
              <a:t>ᒪᓕᒐᓕᐊᖑᔪᒪᔪᓪᓗ</a:t>
            </a:r>
            <a:endParaRPr lang="en-CA" altLang="en-US">
              <a:latin typeface="Euphemia" panose="020B0503040102020104" pitchFamily="34" charset="0"/>
              <a:ea typeface="ヒラギノ角ゴ Pro W3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9DBA4-7B0A-5566-D861-DF1331EC1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6569032F-AFD6-DD03-909E-83E27EEF2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4038600" cy="985837"/>
          </a:xfrm>
        </p:spPr>
        <p:txBody>
          <a:bodyPr anchor="t">
            <a:noAutofit/>
          </a:bodyPr>
          <a:lstStyle/>
          <a:p>
            <a:pPr>
              <a:defRPr/>
            </a:pPr>
            <a:r>
              <a:rPr lang="en-CA" altLang="en-US">
                <a:ea typeface="ヒラギノ角ゴ Pro W3"/>
              </a:rPr>
              <a:t>Mandate and Legislation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40B5094-C49C-C967-CA5D-8D4B2195F6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617720"/>
          </a:xfrm>
        </p:spPr>
        <p:txBody>
          <a:bodyPr/>
          <a:lstStyle/>
          <a:p>
            <a:pPr marL="288000" indent="-288000">
              <a:spcBef>
                <a:spcPts val="0"/>
              </a:spcBef>
            </a:pPr>
            <a:r>
              <a:rPr lang="en-US" sz="1600"/>
              <a:t>The mandate of the Fish and Fish Habitat Protection Program is to Protect </a:t>
            </a:r>
            <a:r>
              <a:rPr lang="en-US" sz="1600" b="1"/>
              <a:t>fish and fish habitat</a:t>
            </a:r>
            <a:r>
              <a:rPr lang="en-US" sz="1600"/>
              <a:t> in Canada.</a:t>
            </a:r>
          </a:p>
          <a:p>
            <a:endParaRPr lang="en-US" sz="1050"/>
          </a:p>
          <a:p>
            <a:pPr marL="0" indent="0">
              <a:buNone/>
            </a:pPr>
            <a:endParaRPr lang="en-US" sz="1100"/>
          </a:p>
          <a:p>
            <a:r>
              <a:rPr lang="en-US" sz="1600" b="1" i="1"/>
              <a:t>Fisheries Act </a:t>
            </a:r>
            <a:r>
              <a:rPr lang="en-US" sz="1600" b="1"/>
              <a:t>Authorization</a:t>
            </a:r>
            <a:endParaRPr lang="en-US" sz="1600"/>
          </a:p>
          <a:p>
            <a:pPr lvl="1"/>
            <a:r>
              <a:rPr lang="en-US" sz="1600"/>
              <a:t>Allows death of fish or HADD (with conditions).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ED061D9-0BFB-F516-C3B6-9347FD4999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495800" cy="4525963"/>
          </a:xfrm>
        </p:spPr>
        <p:txBody>
          <a:bodyPr/>
          <a:lstStyle/>
          <a:p>
            <a:pPr marL="288000" indent="-288000">
              <a:spcBef>
                <a:spcPts val="0"/>
              </a:spcBef>
            </a:pPr>
            <a:r>
              <a:rPr lang="en-CA" sz="1600" err="1">
                <a:latin typeface="Euphemia" panose="020B0503040102020104" pitchFamily="34" charset="0"/>
              </a:rPr>
              <a:t>ᑐᕌᒐᕆᔭᐅᔪᖅ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ᐃᖃᓗᖕᓄᑦ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ᐊᒻᒪ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ᐃᖃᓗᐃᑦ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ᓇᔪᒐᖏᓐᓄᑦ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ᓴᐳᔾᔨᓂᕐᒧᑦ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ᐱᓕᕆᐊᒧᑦ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ᓴᐳᔾᔨᓯᒪᔪᒪᓪᓗᑎᒃ</a:t>
            </a:r>
            <a:r>
              <a:rPr lang="en-CA" sz="1600" b="1">
                <a:latin typeface="Euphemia" panose="020B0503040102020104" pitchFamily="34" charset="0"/>
              </a:rPr>
              <a:t> </a:t>
            </a:r>
            <a:r>
              <a:rPr lang="en-CA" sz="1600" b="1" err="1">
                <a:latin typeface="Euphemia" panose="020B0503040102020104" pitchFamily="34" charset="0"/>
              </a:rPr>
              <a:t>ᐃᖃᓗᖕᓂᒃ</a:t>
            </a:r>
            <a:r>
              <a:rPr lang="en-CA" sz="1600" b="1">
                <a:latin typeface="Euphemia" panose="020B0503040102020104" pitchFamily="34" charset="0"/>
              </a:rPr>
              <a:t>, </a:t>
            </a:r>
            <a:r>
              <a:rPr lang="en-CA" sz="1600" b="1" err="1">
                <a:latin typeface="Euphemia" panose="020B0503040102020104" pitchFamily="34" charset="0"/>
              </a:rPr>
              <a:t>ᐃᖃᓗᖕᓂᒃ</a:t>
            </a:r>
            <a:r>
              <a:rPr lang="en-CA" sz="1600" b="1">
                <a:latin typeface="Euphemia" panose="020B0503040102020104" pitchFamily="34" charset="0"/>
              </a:rPr>
              <a:t> </a:t>
            </a:r>
            <a:r>
              <a:rPr lang="en-CA" sz="1600" b="1" err="1">
                <a:latin typeface="Euphemia" panose="020B0503040102020104" pitchFamily="34" charset="0"/>
              </a:rPr>
              <a:t>ᐃᓂᒋᕙᒃᑕᖏᓐᓂᒡᓗ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ᑲᓇᑕᒥ</a:t>
            </a:r>
            <a:endParaRPr lang="en-US" sz="1600">
              <a:latin typeface="Euphemia" panose="020B0503040102020104" pitchFamily="34" charset="0"/>
            </a:endParaRPr>
          </a:p>
          <a:p>
            <a:endParaRPr lang="en-US" sz="1050">
              <a:latin typeface="Euphemia" panose="020B0503040102020104" pitchFamily="34" charset="0"/>
            </a:endParaRPr>
          </a:p>
          <a:p>
            <a:pPr marL="0" indent="0">
              <a:buNone/>
            </a:pPr>
            <a:endParaRPr lang="en-US" sz="1100">
              <a:latin typeface="Euphemia" panose="020B0503040102020104" pitchFamily="34" charset="0"/>
            </a:endParaRPr>
          </a:p>
          <a:p>
            <a:r>
              <a:rPr lang="en-CA" sz="1600" b="1" i="1" err="1">
                <a:latin typeface="Euphemia" panose="020B0503040102020104" pitchFamily="34" charset="0"/>
              </a:rPr>
              <a:t>ᐃᖃᓗᓕᕆᓂᕐᒧᑦ</a:t>
            </a:r>
            <a:r>
              <a:rPr lang="en-CA" sz="1600" b="1" i="1">
                <a:latin typeface="Euphemia" panose="020B0503040102020104" pitchFamily="34" charset="0"/>
              </a:rPr>
              <a:t> </a:t>
            </a:r>
            <a:r>
              <a:rPr lang="en-CA" sz="1600" b="1" i="1" err="1">
                <a:latin typeface="Euphemia" panose="020B0503040102020104" pitchFamily="34" charset="0"/>
              </a:rPr>
              <a:t>ᐱᖁᔭᕐᒧᑦ</a:t>
            </a:r>
            <a:r>
              <a:rPr lang="en-CA" sz="1600" b="1" i="1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ᐱᔪᓐᓇᖅᑎᑕᐅᓂᖅ</a:t>
            </a:r>
            <a:endParaRPr lang="en-US" sz="1600">
              <a:latin typeface="Euphemia" panose="020B0503040102020104" pitchFamily="34" charset="0"/>
            </a:endParaRPr>
          </a:p>
          <a:p>
            <a:pPr lvl="1"/>
            <a:r>
              <a:rPr lang="en-CA" sz="1600" err="1">
                <a:latin typeface="Euphemia" panose="020B0503040102020104" pitchFamily="34" charset="0"/>
              </a:rPr>
              <a:t>ᑐᖁᔪᓐᓇᖅᑎᑦᑦᓯᔪᑦ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ᐃᖃᓗᖕᓂᒃ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ᓱᕋᐃᓗᑎᒡᓘᓐᓃᑦ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ᐃᖃᓗᐃᑦ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ᐃᓂᒋᕙᒃᑕᖏᓐᓂᒃ</a:t>
            </a:r>
            <a:r>
              <a:rPr lang="en-CA" sz="1600">
                <a:latin typeface="Euphemia" panose="020B0503040102020104" pitchFamily="34" charset="0"/>
              </a:rPr>
              <a:t> (</a:t>
            </a:r>
            <a:r>
              <a:rPr lang="en-CA" sz="1600" err="1">
                <a:latin typeface="Euphemia" panose="020B0503040102020104" pitchFamily="34" charset="0"/>
              </a:rPr>
              <a:t>ᒪᓕᒐᖃᖅᓱᑎᒃ</a:t>
            </a:r>
            <a:r>
              <a:rPr lang="en-CA" sz="1600">
                <a:latin typeface="Euphemia" panose="020B0503040102020104" pitchFamily="34" charset="0"/>
              </a:rPr>
              <a:t>).</a:t>
            </a:r>
            <a:endParaRPr lang="en-US" sz="1600">
              <a:latin typeface="Euphemia" panose="020B0503040102020104" pitchFamily="34" charset="0"/>
            </a:endParaRPr>
          </a:p>
        </p:txBody>
      </p:sp>
      <p:sp>
        <p:nvSpPr>
          <p:cNvPr id="25603" name="Slide Number Placeholder 3">
            <a:extLst>
              <a:ext uri="{FF2B5EF4-FFF2-40B4-BE49-F238E27FC236}">
                <a16:creationId xmlns:a16="http://schemas.microsoft.com/office/drawing/2014/main" id="{471C6C19-5BB6-3312-9556-8D087F1162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6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2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5216351-9BCB-4B19-BE99-A471000B590A}" type="slidenum">
              <a:rPr lang="en-US" altLang="en-US" sz="1200" smtClean="0">
                <a:solidFill>
                  <a:srgbClr val="7F7F7F"/>
                </a:solidFill>
                <a:cs typeface="ヒラギノ角ゴ Pro W3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n-US" sz="1200">
              <a:solidFill>
                <a:srgbClr val="7F7F7F"/>
              </a:solidFill>
              <a:cs typeface="ヒラギノ角ゴ Pro W3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3CB7E6B-58F7-B571-7F4A-EFCE6D63ABDF}"/>
              </a:ext>
            </a:extLst>
          </p:cNvPr>
          <p:cNvSpPr txBox="1">
            <a:spLocks/>
          </p:cNvSpPr>
          <p:nvPr/>
        </p:nvSpPr>
        <p:spPr bwMode="auto">
          <a:xfrm>
            <a:off x="4572000" y="274638"/>
            <a:ext cx="4038600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lang="en-US" sz="3600" kern="1200">
                <a:solidFill>
                  <a:srgbClr val="064163"/>
                </a:solidFill>
                <a:latin typeface="Century Gothic" pitchFamily="34" charset="0"/>
                <a:ea typeface="ヒラギノ角ゴ Pro W3" pitchFamily="126" charset="-128"/>
                <a:cs typeface="Century Gothic" pitchFamily="34" charset="0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9pPr>
          </a:lstStyle>
          <a:p>
            <a:pPr>
              <a:defRPr/>
            </a:pPr>
            <a:r>
              <a:rPr lang="en-CA" err="1">
                <a:latin typeface="Euphemia" panose="020B0503040102020104" pitchFamily="34" charset="0"/>
              </a:rPr>
              <a:t>ᑎᓕᓯᔾᔪᑕᐅᓯᒪᔪᑦ</a:t>
            </a:r>
            <a:r>
              <a:rPr lang="en-CA">
                <a:latin typeface="Euphemia" panose="020B0503040102020104" pitchFamily="34" charset="0"/>
              </a:rPr>
              <a:t> </a:t>
            </a:r>
            <a:r>
              <a:rPr lang="en-CA" err="1">
                <a:latin typeface="Euphemia" panose="020B0503040102020104" pitchFamily="34" charset="0"/>
              </a:rPr>
              <a:t>ᒪᓕᒐᓕᐊᖑᔪᒪᔪᓪᓗ</a:t>
            </a:r>
            <a:endParaRPr lang="en-CA" altLang="en-US">
              <a:latin typeface="Euphemia" panose="020B0503040102020104" pitchFamily="34" charset="0"/>
              <a:ea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36011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FD37B7E5-81A8-0782-A861-5C6409BD0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4038600" cy="985837"/>
          </a:xfrm>
        </p:spPr>
        <p:txBody>
          <a:bodyPr anchor="t">
            <a:noAutofit/>
          </a:bodyPr>
          <a:lstStyle/>
          <a:p>
            <a:r>
              <a:rPr lang="en-CA" altLang="en-US" sz="3200">
                <a:ea typeface="ヒラギノ角ゴ Pro W3"/>
              </a:rPr>
              <a:t>Introduction – Assessment and Recommendations </a:t>
            </a:r>
          </a:p>
        </p:txBody>
      </p:sp>
      <p:sp>
        <p:nvSpPr>
          <p:cNvPr id="29699" name="Content Placeholder 2">
            <a:extLst>
              <a:ext uri="{FF2B5EF4-FFF2-40B4-BE49-F238E27FC236}">
                <a16:creationId xmlns:a16="http://schemas.microsoft.com/office/drawing/2014/main" id="{549E6912-B39A-0422-10B4-01998D29001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anchor="ctr"/>
          <a:lstStyle/>
          <a:p>
            <a:pPr>
              <a:defRPr/>
            </a:pPr>
            <a:r>
              <a:rPr sz="2400"/>
              <a:t>Gaps and recommendations to Nunavut Water Board (NWB) on </a:t>
            </a:r>
            <a:r>
              <a:rPr lang="en-CA" sz="2400"/>
              <a:t>the use of explosives and </a:t>
            </a:r>
            <a:r>
              <a:rPr sz="2400"/>
              <a:t>the impacts of water withdrawal on Apex River and Lake </a:t>
            </a:r>
            <a:r>
              <a:rPr sz="2400" err="1"/>
              <a:t>Qiqitalik</a:t>
            </a:r>
            <a:r>
              <a:rPr sz="2400"/>
              <a:t>.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07975AC-1EFC-CF01-8024-B49A4BF0B0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2" y="2195512"/>
            <a:ext cx="4038600" cy="4525963"/>
          </a:xfrm>
        </p:spPr>
        <p:txBody>
          <a:bodyPr/>
          <a:lstStyle/>
          <a:p>
            <a:r>
              <a:rPr lang="iu-Cans-CA" sz="2400">
                <a:latin typeface="Euphemia" panose="020B0503040102020104" pitchFamily="34" charset="0"/>
              </a:rPr>
              <a:t>ᐱᑕᖃᙱᓐᓂᐅᔪᑦ ᐊᑐᓕᖁᔭᐅᓯᒪᔪᓪᓗ ᓄᓇᕗᒻᒥ ᐃᒪᓕᕆᔩᑦ ᑲᑎᒪᔨᖏᓐᓄᑦ (</a:t>
            </a:r>
            <a:r>
              <a:rPr lang="en-CA" sz="2400">
                <a:latin typeface="Euphemia" panose="020B0503040102020104" pitchFamily="34" charset="0"/>
              </a:rPr>
              <a:t>NWB) </a:t>
            </a:r>
            <a:r>
              <a:rPr lang="iu-Cans-CA" sz="2400">
                <a:latin typeface="Euphemia" panose="020B0503040102020104" pitchFamily="34" charset="0"/>
              </a:rPr>
              <a:t>ᐊᑐᕐᓂᕐᒧᑦ ᖄᖅᑕᔫᓂᒃ ᖃᓄᕐᓗ ᐃᒥᖅᑕᕐᓂᖅ ᐊᒃᑐᖅᓯᕙᖕᒪᖔᑦ ᓂᐊᖁᓐᖒᑉ ᑰᖓᓂᒃ ᑕᓯᕐᒥᒡᓗ ᕿᕿᑕᓕᖕᒥ.</a:t>
            </a:r>
          </a:p>
          <a:p>
            <a:pPr marL="0" indent="0">
              <a:buNone/>
            </a:pPr>
            <a:endParaRPr lang="en-CA" sz="2400">
              <a:latin typeface="Euphemia" panose="020B0503040102020104" pitchFamily="34" charset="0"/>
            </a:endParaRPr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814744D6-3BE5-6F7B-F757-BFFD18FB3C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6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2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63ED069-288D-44EF-98CF-E8B6326E0D0C}" type="slidenum">
              <a:rPr lang="en-US" altLang="en-US" sz="1200" smtClean="0">
                <a:solidFill>
                  <a:srgbClr val="7F7F7F"/>
                </a:solidFill>
                <a:cs typeface="ヒラギノ角ゴ Pro W3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en-US" sz="1200">
              <a:solidFill>
                <a:srgbClr val="7F7F7F"/>
              </a:solidFill>
              <a:cs typeface="ヒラギノ角ゴ Pro W3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A10B922-AACA-A387-81E7-0CFC7B009CE1}"/>
              </a:ext>
            </a:extLst>
          </p:cNvPr>
          <p:cNvSpPr txBox="1">
            <a:spLocks/>
          </p:cNvSpPr>
          <p:nvPr/>
        </p:nvSpPr>
        <p:spPr bwMode="auto">
          <a:xfrm>
            <a:off x="4572000" y="274638"/>
            <a:ext cx="4038600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lang="en-US" sz="3600" kern="1200">
                <a:solidFill>
                  <a:srgbClr val="064163"/>
                </a:solidFill>
                <a:latin typeface="Century Gothic" pitchFamily="34" charset="0"/>
                <a:ea typeface="ヒラギノ角ゴ Pro W3" pitchFamily="126" charset="-128"/>
                <a:cs typeface="Century Gothic" pitchFamily="34" charset="0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9pPr>
          </a:lstStyle>
          <a:p>
            <a:r>
              <a:rPr lang="en-CA" sz="3200" err="1">
                <a:latin typeface="Euphemia" panose="020B0503040102020104" pitchFamily="34" charset="0"/>
              </a:rPr>
              <a:t>ᐱᒋᐊᕐᓂᖓ</a:t>
            </a:r>
            <a:r>
              <a:rPr lang="en-CA" sz="3200">
                <a:latin typeface="Euphemia" panose="020B0503040102020104" pitchFamily="34" charset="0"/>
              </a:rPr>
              <a:t> − </a:t>
            </a:r>
            <a:r>
              <a:rPr lang="en-CA" sz="3200" err="1">
                <a:latin typeface="Euphemia" panose="020B0503040102020104" pitchFamily="34" charset="0"/>
              </a:rPr>
              <a:t>ᖃᐅᔨᓴᕈᑕᐅᔪᑦ</a:t>
            </a:r>
            <a:r>
              <a:rPr lang="en-CA" sz="3200">
                <a:latin typeface="Euphemia" panose="020B0503040102020104" pitchFamily="34" charset="0"/>
              </a:rPr>
              <a:t> </a:t>
            </a:r>
            <a:r>
              <a:rPr lang="en-CA" sz="3200" err="1">
                <a:latin typeface="Euphemia" panose="020B0503040102020104" pitchFamily="34" charset="0"/>
              </a:rPr>
              <a:t>ᐊᒻᒪ</a:t>
            </a:r>
            <a:r>
              <a:rPr lang="en-CA" sz="3200">
                <a:latin typeface="Euphemia" panose="020B0503040102020104" pitchFamily="34" charset="0"/>
              </a:rPr>
              <a:t> </a:t>
            </a:r>
            <a:r>
              <a:rPr lang="en-CA" sz="3200" err="1">
                <a:latin typeface="Euphemia" panose="020B0503040102020104" pitchFamily="34" charset="0"/>
              </a:rPr>
              <a:t>ᐊᑐᓕᖁᔭᐅᔪᑦ</a:t>
            </a:r>
            <a:endParaRPr lang="en-CA" altLang="en-US" sz="3200">
              <a:latin typeface="Euphemia" panose="020B0503040102020104" pitchFamily="34" charset="0"/>
              <a:ea typeface="ヒラギノ角ゴ Pro W3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>
            <a:extLst>
              <a:ext uri="{FF2B5EF4-FFF2-40B4-BE49-F238E27FC236}">
                <a16:creationId xmlns:a16="http://schemas.microsoft.com/office/drawing/2014/main" id="{E6240FEA-45A0-FB4F-DC3F-0E84F3A8E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4038600" cy="985837"/>
          </a:xfrm>
        </p:spPr>
        <p:txBody>
          <a:bodyPr>
            <a:noAutofit/>
          </a:bodyPr>
          <a:lstStyle/>
          <a:p>
            <a:r>
              <a:rPr lang="en-CA" altLang="en-US" sz="2400">
                <a:ea typeface="ヒラギノ角ゴ Pro W3"/>
              </a:rPr>
              <a:t>Introduction - Assessment and Recommendations (continued)</a:t>
            </a:r>
            <a:endParaRPr altLang="en-US" sz="2400">
              <a:ea typeface="ヒラギノ角ゴ Pro W3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41AA73-FC8C-6F26-C1A2-900D5F55E47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altLang="en-US" sz="2000">
                <a:latin typeface="Century Gothic"/>
                <a:ea typeface="ヒラギノ角ゴ Pro W3"/>
              </a:rPr>
              <a:t>City of Iqaluit submitted a Request-for-Review to DFO.</a:t>
            </a:r>
          </a:p>
          <a:p>
            <a:pPr marL="0" indent="0">
              <a:buFont typeface="Arial"/>
              <a:buNone/>
              <a:defRPr/>
            </a:pPr>
            <a:endParaRPr altLang="en-US" sz="1050">
              <a:ea typeface="ヒラギノ角ゴ Pro W3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altLang="en-US" sz="2000">
                <a:latin typeface="Century Gothic"/>
                <a:ea typeface="ヒラギノ角ゴ Pro W3"/>
              </a:rPr>
              <a:t>Any concerns not addressed through NWB Process can be addressed through DFO’s Regulatory Process.</a:t>
            </a:r>
            <a:endParaRPr altLang="en-US" sz="2000">
              <a:ea typeface="ヒラギノ角ゴ Pro W3"/>
            </a:endParaRPr>
          </a:p>
          <a:p>
            <a:pPr marL="0" indent="0">
              <a:buFont typeface="Arial"/>
              <a:buNone/>
              <a:defRPr/>
            </a:pPr>
            <a:endParaRPr altLang="en-US" sz="1050">
              <a:ea typeface="ヒラギノ角ゴ Pro W3"/>
            </a:endParaRPr>
          </a:p>
          <a:p>
            <a:pPr>
              <a:defRPr/>
            </a:pPr>
            <a:endParaRPr lang="en-US" sz="200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F9AB969-FBD3-A5DC-5502-149A43958E7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defRPr/>
            </a:pPr>
            <a:r>
              <a:rPr lang="iu-Cans-CA" sz="2000">
                <a:latin typeface="Euphemia" panose="020B0503040102020104" pitchFamily="34" charset="0"/>
              </a:rPr>
              <a:t>ᐃᖃᓗᖕᓂ ᓄᓇᓕᐸᐅᔭᒃᑯᑦ ᑐᒃᓯᕋᐅᑎᒥᒃ ᕿᒥᕐᕈᖁᔨᓚᐅᖅᐳᑦ ᐃᒪᕐᒥᐅᑕᓕᕆᔨᒃᑯᓐᓄᑦ </a:t>
            </a:r>
            <a:r>
              <a:rPr lang="en-CA" sz="2000">
                <a:latin typeface="Euphemia" panose="020B0503040102020104" pitchFamily="34" charset="0"/>
              </a:rPr>
              <a:t>DFO.</a:t>
            </a:r>
            <a:r>
              <a:rPr lang="en-CA" sz="2000">
                <a:latin typeface="Euphemia" panose="020B0503040102020104" pitchFamily="34" charset="0"/>
                <a:ea typeface="ヒラギノ角ゴ Pro W3"/>
              </a:rPr>
              <a:t> </a:t>
            </a:r>
            <a:endParaRPr lang="en-CA" altLang="en-US" sz="2000">
              <a:latin typeface="Euphemia" panose="020B0503040102020104" pitchFamily="34" charset="0"/>
              <a:ea typeface="ヒラギノ角ゴ Pro W3"/>
            </a:endParaRPr>
          </a:p>
          <a:p>
            <a:pPr marL="0" indent="0">
              <a:buFont typeface="Arial"/>
              <a:buNone/>
              <a:defRPr/>
            </a:pPr>
            <a:endParaRPr lang="en-CA" altLang="en-US" sz="1050">
              <a:latin typeface="Euphemia" panose="020B0503040102020104" pitchFamily="34" charset="0"/>
              <a:ea typeface="ヒラギノ角ゴ Pro W3"/>
            </a:endParaRPr>
          </a:p>
          <a:p>
            <a:pPr>
              <a:defRPr/>
            </a:pPr>
            <a:r>
              <a:rPr lang="iu-Cans-CA" sz="2000">
                <a:latin typeface="Euphemia" panose="020B0503040102020104" pitchFamily="34" charset="0"/>
              </a:rPr>
              <a:t>ᐃᓱᒫᓘᑕᐅᔪᑦ ᑲᒪᒋᔭᐅᙱᑦᑐᑦ ᓄᓇᕗᒻᒥ ᐃᒪᓕᕆᔩᑦ ᑲᑎᒪᔨᖏᑎᒍᑦ ᑲᒪᒋᔭᐅᔪᓐᓇᖅᑐᑦ ᐃᒪᕐᒥᐅᑕᓕᕆᔨᒃᑯᑦ </a:t>
            </a:r>
            <a:r>
              <a:rPr lang="en-CA" sz="2000">
                <a:latin typeface="Euphemia" panose="020B0503040102020104" pitchFamily="34" charset="0"/>
              </a:rPr>
              <a:t>DFO </a:t>
            </a:r>
            <a:r>
              <a:rPr lang="iu-Cans-CA" sz="2000">
                <a:latin typeface="Euphemia" panose="020B0503040102020104" pitchFamily="34" charset="0"/>
              </a:rPr>
              <a:t>ᒪᓕᒐᓕᕆᔾᔪᓯᖏᑎᒍᑦ.</a:t>
            </a:r>
            <a:endParaRPr lang="iu-Cans-CA" altLang="en-US" sz="2000">
              <a:latin typeface="Euphemia" panose="020B0503040102020104" pitchFamily="34" charset="0"/>
              <a:ea typeface="ヒラギノ角ゴ Pro W3"/>
            </a:endParaRPr>
          </a:p>
          <a:p>
            <a:pPr marL="0" indent="0">
              <a:buFont typeface="Arial"/>
              <a:buNone/>
              <a:defRPr/>
            </a:pPr>
            <a:endParaRPr lang="iu-Cans-CA" altLang="en-US" sz="1050">
              <a:latin typeface="Euphemia" panose="020B0503040102020104" pitchFamily="34" charset="0"/>
              <a:ea typeface="ヒラギノ角ゴ Pro W3"/>
            </a:endParaRPr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32C5B99B-1E73-3CB0-3E9A-F18DE943D45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6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2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BE9710E-67E3-4D16-B4C2-067FEDB47578}" type="slidenum">
              <a:rPr lang="en-US" altLang="en-US" sz="1200" smtClean="0">
                <a:solidFill>
                  <a:srgbClr val="7F7F7F"/>
                </a:solidFill>
                <a:cs typeface="ヒラギノ角ゴ Pro W3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US" altLang="en-US" sz="1200">
              <a:solidFill>
                <a:srgbClr val="7F7F7F"/>
              </a:solidFill>
              <a:cs typeface="ヒラギノ角ゴ Pro W3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E6820FA-82EF-BB7A-E6FA-F98779ACE66B}"/>
              </a:ext>
            </a:extLst>
          </p:cNvPr>
          <p:cNvSpPr txBox="1">
            <a:spLocks/>
          </p:cNvSpPr>
          <p:nvPr/>
        </p:nvSpPr>
        <p:spPr bwMode="auto">
          <a:xfrm>
            <a:off x="4572000" y="274637"/>
            <a:ext cx="4038600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lang="en-US" sz="3600" kern="1200">
                <a:solidFill>
                  <a:srgbClr val="064163"/>
                </a:solidFill>
                <a:latin typeface="Century Gothic" pitchFamily="34" charset="0"/>
                <a:ea typeface="ヒラギノ角ゴ Pro W3" pitchFamily="126" charset="-128"/>
                <a:cs typeface="Century Gothic" pitchFamily="34" charset="0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9pPr>
          </a:lstStyle>
          <a:p>
            <a:r>
              <a:rPr lang="en-CA" sz="2400" err="1">
                <a:latin typeface="Euphemia" panose="020B0503040102020104" pitchFamily="34" charset="0"/>
              </a:rPr>
              <a:t>ᐱᒋᐊᕐᓂᖓ</a:t>
            </a:r>
            <a:r>
              <a:rPr lang="en-CA" sz="2400">
                <a:latin typeface="Euphemia" panose="020B0503040102020104" pitchFamily="34" charset="0"/>
              </a:rPr>
              <a:t> − </a:t>
            </a:r>
            <a:r>
              <a:rPr lang="en-CA" sz="2400" err="1">
                <a:latin typeface="Euphemia" panose="020B0503040102020104" pitchFamily="34" charset="0"/>
              </a:rPr>
              <a:t>ᖃᐅᔨᓴᕈᑕᐅᔪᑦ</a:t>
            </a:r>
            <a:r>
              <a:rPr lang="en-CA" sz="2400">
                <a:latin typeface="Euphemia" panose="020B0503040102020104" pitchFamily="34" charset="0"/>
              </a:rPr>
              <a:t> </a:t>
            </a:r>
            <a:r>
              <a:rPr lang="en-CA" sz="2400" err="1">
                <a:latin typeface="Euphemia" panose="020B0503040102020104" pitchFamily="34" charset="0"/>
              </a:rPr>
              <a:t>ᐊᒻᒪ</a:t>
            </a:r>
            <a:r>
              <a:rPr lang="en-CA" sz="2400">
                <a:latin typeface="Euphemia" panose="020B0503040102020104" pitchFamily="34" charset="0"/>
              </a:rPr>
              <a:t> </a:t>
            </a:r>
            <a:r>
              <a:rPr lang="en-CA" sz="2400" err="1">
                <a:latin typeface="Euphemia" panose="020B0503040102020104" pitchFamily="34" charset="0"/>
              </a:rPr>
              <a:t>ᐊᑐᓕᖁᔭᐅᔪᑦ</a:t>
            </a:r>
            <a:r>
              <a:rPr lang="en-CA" sz="2400">
                <a:latin typeface="Euphemia" panose="020B0503040102020104" pitchFamily="34" charset="0"/>
              </a:rPr>
              <a:t> (</a:t>
            </a:r>
            <a:r>
              <a:rPr lang="en-CA" sz="2400" err="1">
                <a:latin typeface="Euphemia" panose="020B0503040102020104" pitchFamily="34" charset="0"/>
              </a:rPr>
              <a:t>ᑲᔪᓯᔪᖅ</a:t>
            </a:r>
            <a:r>
              <a:rPr lang="en-CA" sz="2400">
                <a:latin typeface="Euphemia" panose="020B0503040102020104" pitchFamily="34" charset="0"/>
              </a:rPr>
              <a:t>)</a:t>
            </a:r>
            <a:endParaRPr lang="en-CA" altLang="en-US">
              <a:latin typeface="Euphemia" panose="020B0503040102020104" pitchFamily="34" charset="0"/>
              <a:ea typeface="ヒラギノ角ゴ Pro W3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8B45A-431A-F111-4E8C-6676A5F39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>
            <a:extLst>
              <a:ext uri="{FF2B5EF4-FFF2-40B4-BE49-F238E27FC236}">
                <a16:creationId xmlns:a16="http://schemas.microsoft.com/office/drawing/2014/main" id="{D1096732-1D59-BD38-D589-6E2D329C5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4038600" cy="985837"/>
          </a:xfrm>
        </p:spPr>
        <p:txBody>
          <a:bodyPr>
            <a:noAutofit/>
          </a:bodyPr>
          <a:lstStyle/>
          <a:p>
            <a:r>
              <a:rPr lang="en-CA" altLang="en-US" sz="2400">
                <a:ea typeface="ヒラギノ角ゴ Pro W3"/>
              </a:rPr>
              <a:t>Introduction - Assessment and Recommendations (continued)</a:t>
            </a:r>
            <a:endParaRPr altLang="en-US" sz="2400">
              <a:ea typeface="ヒラギノ角ゴ Pro W3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16071-92B7-A3B0-758F-685D434ADCA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Font typeface="Arial"/>
              <a:buNone/>
              <a:defRPr/>
            </a:pPr>
            <a:endParaRPr altLang="en-US" sz="1050">
              <a:ea typeface="ヒラギノ角ゴ Pro W3"/>
            </a:endParaRPr>
          </a:p>
          <a:p>
            <a:pPr marL="0" indent="0">
              <a:buFont typeface="Arial"/>
              <a:buNone/>
              <a:defRPr/>
            </a:pPr>
            <a:endParaRPr altLang="en-US" sz="1050">
              <a:ea typeface="ヒラギノ角ゴ Pro W3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000">
                <a:latin typeface="Century Gothic"/>
                <a:ea typeface="ヒラギノ角ゴ Pro W3"/>
              </a:rPr>
              <a:t>If harmful impacts to fish and fish habitat cannot be mitigated, </a:t>
            </a:r>
            <a:r>
              <a:rPr sz="2000">
                <a:latin typeface="Century Gothic"/>
                <a:ea typeface="ヒラギノ角ゴ Pro W3"/>
              </a:rPr>
              <a:t>a </a:t>
            </a:r>
            <a:r>
              <a:rPr sz="2000" i="1">
                <a:latin typeface="Century Gothic"/>
                <a:ea typeface="ヒラギノ角ゴ Pro W3"/>
              </a:rPr>
              <a:t>Fisheries Act</a:t>
            </a:r>
            <a:r>
              <a:rPr sz="2000">
                <a:latin typeface="Century Gothic"/>
                <a:ea typeface="ヒラギノ角ゴ Pro W3"/>
              </a:rPr>
              <a:t> Authorization may be required.</a:t>
            </a:r>
            <a:endParaRPr lang="en-US" altLang="en-US" sz="2000">
              <a:latin typeface="Century Gothic"/>
              <a:ea typeface="ヒラギノ角ゴ Pro W3"/>
            </a:endParaRPr>
          </a:p>
          <a:p>
            <a:pPr>
              <a:defRPr/>
            </a:pPr>
            <a:endParaRPr lang="en-US" sz="200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1CBBE40-61E9-87E5-1503-69503FE34BC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Font typeface="Arial"/>
              <a:buNone/>
              <a:defRPr/>
            </a:pPr>
            <a:endParaRPr lang="en-CA" altLang="en-US" sz="1050">
              <a:latin typeface="Euphemia" panose="020B0503040102020104" pitchFamily="34" charset="0"/>
              <a:ea typeface="ヒラギノ角ゴ Pro W3"/>
            </a:endParaRPr>
          </a:p>
          <a:p>
            <a:pPr marL="0" indent="0">
              <a:buFont typeface="Arial"/>
              <a:buNone/>
              <a:defRPr/>
            </a:pPr>
            <a:endParaRPr lang="iu-Cans-CA" altLang="en-US" sz="1050">
              <a:latin typeface="Euphemia" panose="020B0503040102020104" pitchFamily="34" charset="0"/>
              <a:ea typeface="ヒラギノ角ゴ Pro W3"/>
            </a:endParaRPr>
          </a:p>
          <a:p>
            <a:pPr>
              <a:defRPr/>
            </a:pPr>
            <a:r>
              <a:rPr lang="iu-Cans-CA" sz="2000">
                <a:latin typeface="Euphemia" panose="020B0503040102020104" pitchFamily="34" charset="0"/>
              </a:rPr>
              <a:t>ᓱᕋᐃᑦᑕᐃᓕᒪᔪᓐᓇᙱᒃᑯᕕᑦ ᐃᖃᓗᖕᓂᒃ ᐃᓂᒋᕙᒃᑕᖏᓐᓂᒡᓘᓐᓃᑦ, ᐱᔭᕆᐊᖃᑐᐃᓐᓇᕆᐊᖃᖅᐳᑎᑦ </a:t>
            </a:r>
            <a:r>
              <a:rPr lang="iu-Cans-CA" sz="2000" i="1">
                <a:latin typeface="Euphemia" panose="020B0503040102020104" pitchFamily="34" charset="0"/>
              </a:rPr>
              <a:t>ᐃᖃᓗᓕᕆᓂᕐᒧᑦ ᐱᖁᔭᕐᒥ </a:t>
            </a:r>
            <a:r>
              <a:rPr lang="iu-Cans-CA" sz="2000">
                <a:latin typeface="Euphemia" panose="020B0503040102020104" pitchFamily="34" charset="0"/>
              </a:rPr>
              <a:t>ᐱᔪᓐᓇᐅᑎᒥᒃ.</a:t>
            </a:r>
            <a:endParaRPr lang="iu-Cans-CA" altLang="en-US" sz="2000">
              <a:latin typeface="Euphemia" panose="020B0503040102020104" pitchFamily="34" charset="0"/>
              <a:ea typeface="ヒラギノ角ゴ Pro W3"/>
            </a:endParaRPr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B912CD82-037E-6081-1B97-9F6EEF4E80A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6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2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BE9710E-67E3-4D16-B4C2-067FEDB47578}" type="slidenum">
              <a:rPr lang="en-US" altLang="en-US" sz="1200" smtClean="0">
                <a:solidFill>
                  <a:srgbClr val="7F7F7F"/>
                </a:solidFill>
                <a:cs typeface="ヒラギノ角ゴ Pro W3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US" altLang="en-US" sz="1200">
              <a:solidFill>
                <a:srgbClr val="7F7F7F"/>
              </a:solidFill>
              <a:cs typeface="ヒラギノ角ゴ Pro W3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4C75782-59ED-71CC-7371-730F9936C3E8}"/>
              </a:ext>
            </a:extLst>
          </p:cNvPr>
          <p:cNvSpPr txBox="1">
            <a:spLocks/>
          </p:cNvSpPr>
          <p:nvPr/>
        </p:nvSpPr>
        <p:spPr bwMode="auto">
          <a:xfrm>
            <a:off x="4572000" y="274637"/>
            <a:ext cx="4038600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lang="en-US" sz="3600" kern="1200">
                <a:solidFill>
                  <a:srgbClr val="064163"/>
                </a:solidFill>
                <a:latin typeface="Century Gothic" pitchFamily="34" charset="0"/>
                <a:ea typeface="ヒラギノ角ゴ Pro W3" pitchFamily="126" charset="-128"/>
                <a:cs typeface="Century Gothic" pitchFamily="34" charset="0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9pPr>
          </a:lstStyle>
          <a:p>
            <a:r>
              <a:rPr lang="en-CA" sz="2400" err="1">
                <a:latin typeface="Euphemia" panose="020B0503040102020104" pitchFamily="34" charset="0"/>
              </a:rPr>
              <a:t>ᐱᒋᐊᕐᓂᖓ</a:t>
            </a:r>
            <a:r>
              <a:rPr lang="en-CA" sz="2400">
                <a:latin typeface="Euphemia" panose="020B0503040102020104" pitchFamily="34" charset="0"/>
              </a:rPr>
              <a:t> − </a:t>
            </a:r>
            <a:r>
              <a:rPr lang="en-CA" sz="2400" err="1">
                <a:latin typeface="Euphemia" panose="020B0503040102020104" pitchFamily="34" charset="0"/>
              </a:rPr>
              <a:t>ᖃᐅᔨᓴᕈᑕᐅᔪᑦ</a:t>
            </a:r>
            <a:r>
              <a:rPr lang="en-CA" sz="2400">
                <a:latin typeface="Euphemia" panose="020B0503040102020104" pitchFamily="34" charset="0"/>
              </a:rPr>
              <a:t> </a:t>
            </a:r>
            <a:r>
              <a:rPr lang="en-CA" sz="2400" err="1">
                <a:latin typeface="Euphemia" panose="020B0503040102020104" pitchFamily="34" charset="0"/>
              </a:rPr>
              <a:t>ᐊᒻᒪ</a:t>
            </a:r>
            <a:r>
              <a:rPr lang="en-CA" sz="2400">
                <a:latin typeface="Euphemia" panose="020B0503040102020104" pitchFamily="34" charset="0"/>
              </a:rPr>
              <a:t> </a:t>
            </a:r>
            <a:r>
              <a:rPr lang="en-CA" sz="2400" err="1">
                <a:latin typeface="Euphemia" panose="020B0503040102020104" pitchFamily="34" charset="0"/>
              </a:rPr>
              <a:t>ᐊᑐᓕᖁᔭᐅᔪᑦ</a:t>
            </a:r>
            <a:r>
              <a:rPr lang="en-CA" sz="2400">
                <a:latin typeface="Euphemia" panose="020B0503040102020104" pitchFamily="34" charset="0"/>
              </a:rPr>
              <a:t> (</a:t>
            </a:r>
            <a:r>
              <a:rPr lang="en-CA" sz="2400" err="1">
                <a:latin typeface="Euphemia" panose="020B0503040102020104" pitchFamily="34" charset="0"/>
              </a:rPr>
              <a:t>ᑲᔪᓯᔪᖅ</a:t>
            </a:r>
            <a:r>
              <a:rPr lang="en-CA" sz="2400">
                <a:latin typeface="Euphemia" panose="020B0503040102020104" pitchFamily="34" charset="0"/>
              </a:rPr>
              <a:t>)</a:t>
            </a:r>
            <a:endParaRPr lang="en-CA" altLang="en-US">
              <a:latin typeface="Euphemia" panose="020B0503040102020104" pitchFamily="34" charset="0"/>
              <a:ea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328612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>
            <a:extLst>
              <a:ext uri="{FF2B5EF4-FFF2-40B4-BE49-F238E27FC236}">
                <a16:creationId xmlns:a16="http://schemas.microsoft.com/office/drawing/2014/main" id="{929043DE-A5DB-8874-5019-5578B345B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3900488" cy="985837"/>
          </a:xfrm>
        </p:spPr>
        <p:txBody>
          <a:bodyPr/>
          <a:lstStyle/>
          <a:p>
            <a:r>
              <a:rPr altLang="en-US" sz="2400">
                <a:ea typeface="ヒラギノ角ゴ Pro W3"/>
              </a:rPr>
              <a:t>DFO Comment: Explosives (DFO-TR-01)</a:t>
            </a:r>
            <a:endParaRPr lang="en-CA" altLang="en-US" sz="2400">
              <a:ea typeface="ヒラギノ角ゴ Pro W3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64085-F435-03D1-5AFF-076FA356F4E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1800">
                <a:ea typeface="ヒラギノ角ゴ Pro W3"/>
              </a:rPr>
              <a:t>Update Preliminary Blast Assessment.</a:t>
            </a:r>
          </a:p>
          <a:p>
            <a:pPr marL="0" indent="0">
              <a:buNone/>
              <a:defRPr/>
            </a:pPr>
            <a:endParaRPr lang="en-US" altLang="en-US" sz="1000">
              <a:ea typeface="ヒラギノ角ゴ Pro W3"/>
            </a:endParaRPr>
          </a:p>
          <a:p>
            <a:pPr>
              <a:defRPr/>
            </a:pPr>
            <a:r>
              <a:rPr lang="en-US" altLang="en-US" sz="1800">
                <a:latin typeface="Century Gothic"/>
                <a:ea typeface="ヒラギノ角ゴ Pro W3"/>
              </a:rPr>
              <a:t>Provide modelling.</a:t>
            </a:r>
          </a:p>
          <a:p>
            <a:pPr marL="0" indent="0">
              <a:buNone/>
              <a:defRPr/>
            </a:pPr>
            <a:endParaRPr lang="en-US" altLang="en-US" sz="1000">
              <a:latin typeface="Century Gothic"/>
              <a:ea typeface="ヒラギノ角ゴ Pro W3"/>
            </a:endParaRPr>
          </a:p>
          <a:p>
            <a:pPr>
              <a:defRPr/>
            </a:pPr>
            <a:r>
              <a:rPr lang="en-US" sz="1800">
                <a:latin typeface="Century Gothic"/>
                <a:ea typeface="ヒラギノ角ゴ Pro W3"/>
              </a:rPr>
              <a:t>If modelling indicates risk, provide supporting information.</a:t>
            </a:r>
          </a:p>
          <a:p>
            <a:pPr>
              <a:defRPr/>
            </a:pPr>
            <a:endParaRPr lang="en-US" sz="1800">
              <a:latin typeface="Century Gothic"/>
              <a:ea typeface="ヒラギノ角ゴ Pro W3"/>
            </a:endParaRPr>
          </a:p>
          <a:p>
            <a:pPr marL="0" indent="0">
              <a:buNone/>
              <a:defRPr/>
            </a:pPr>
            <a:r>
              <a:rPr lang="en-US" sz="1800" b="1">
                <a:latin typeface="Century Gothic"/>
                <a:ea typeface="ヒラギノ角ゴ Pro W3"/>
              </a:rPr>
              <a:t>Status: Resolved</a:t>
            </a:r>
          </a:p>
          <a:p>
            <a:pPr>
              <a:defRPr/>
            </a:pPr>
            <a:r>
              <a:rPr lang="en-US" sz="1800" i="1">
                <a:latin typeface="Century Gothic"/>
                <a:ea typeface="ヒラギノ角ゴ Pro W3"/>
              </a:rPr>
              <a:t>City of Iqaluit to integrate blasting limits into detailed design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3AD5DA1-C97F-E6D3-B656-ED845FF3D00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defRPr/>
            </a:pPr>
            <a:r>
              <a:rPr lang="en-CA" sz="1800" err="1">
                <a:latin typeface="Euphemia" panose="020B0503040102020104" pitchFamily="34" charset="0"/>
              </a:rPr>
              <a:t>ᓄᑖᙳᕆᐊᖅᑎᓪᓗᒍ</a:t>
            </a:r>
            <a:r>
              <a:rPr lang="en-CA" sz="1800">
                <a:latin typeface="Euphemia" panose="020B0503040102020104" pitchFamily="34" charset="0"/>
              </a:rPr>
              <a:t> </a:t>
            </a:r>
            <a:r>
              <a:rPr lang="en-CA" sz="1800" err="1">
                <a:latin typeface="Euphemia" panose="020B0503040102020104" pitchFamily="34" charset="0"/>
              </a:rPr>
              <a:t>ᓯᕗᓪᓕᕐᒥ</a:t>
            </a:r>
            <a:r>
              <a:rPr lang="en-CA" sz="1800">
                <a:latin typeface="Euphemia" panose="020B0503040102020104" pitchFamily="34" charset="0"/>
              </a:rPr>
              <a:t> </a:t>
            </a:r>
            <a:r>
              <a:rPr lang="en-CA" sz="1800" err="1">
                <a:latin typeface="Euphemia" panose="020B0503040102020104" pitchFamily="34" charset="0"/>
              </a:rPr>
              <a:t>ᖄᖅᑎᑦᓯᖃᑦᑕᕐᓂᕐᒧᑦ</a:t>
            </a:r>
            <a:r>
              <a:rPr lang="en-CA" sz="1800">
                <a:latin typeface="Euphemia" panose="020B0503040102020104" pitchFamily="34" charset="0"/>
              </a:rPr>
              <a:t> </a:t>
            </a:r>
            <a:r>
              <a:rPr lang="en-CA" sz="1800" err="1">
                <a:latin typeface="Euphemia" panose="020B0503040102020104" pitchFamily="34" charset="0"/>
              </a:rPr>
              <a:t>ᖃᐅᔨᓴᕐᓂᖅ</a:t>
            </a:r>
            <a:r>
              <a:rPr lang="en-US" altLang="en-US" sz="1800">
                <a:latin typeface="Euphemia" panose="020B0503040102020104" pitchFamily="34" charset="0"/>
                <a:ea typeface="ヒラギノ角ゴ Pro W3"/>
              </a:rPr>
              <a:t>.</a:t>
            </a:r>
          </a:p>
          <a:p>
            <a:pPr marL="0" indent="0">
              <a:buNone/>
              <a:defRPr/>
            </a:pPr>
            <a:endParaRPr lang="en-US" altLang="en-US" sz="1000">
              <a:latin typeface="Euphemia" panose="020B0503040102020104" pitchFamily="34" charset="0"/>
              <a:ea typeface="ヒラギノ角ゴ Pro W3"/>
            </a:endParaRPr>
          </a:p>
          <a:p>
            <a:pPr>
              <a:defRPr/>
            </a:pPr>
            <a:r>
              <a:rPr lang="en-CA" sz="1800" err="1">
                <a:latin typeface="Euphemia" panose="020B0503040102020104" pitchFamily="34" charset="0"/>
              </a:rPr>
              <a:t>ᖃᐅᔨᓴᕈᑎᑦ</a:t>
            </a:r>
            <a:r>
              <a:rPr lang="en-CA" sz="1800">
                <a:latin typeface="Euphemia" panose="020B0503040102020104" pitchFamily="34" charset="0"/>
              </a:rPr>
              <a:t> </a:t>
            </a:r>
            <a:r>
              <a:rPr lang="en-CA" sz="1800" err="1">
                <a:latin typeface="Euphemia" panose="020B0503040102020104" pitchFamily="34" charset="0"/>
              </a:rPr>
              <a:t>ᐊᑐᐃᓐᓇᐅᑎᓪᓗᒋᑦ</a:t>
            </a:r>
            <a:r>
              <a:rPr lang="en-US" altLang="en-US" sz="1800">
                <a:latin typeface="Euphemia" panose="020B0503040102020104" pitchFamily="34" charset="0"/>
                <a:ea typeface="ヒラギノ角ゴ Pro W3"/>
              </a:rPr>
              <a:t>.</a:t>
            </a:r>
          </a:p>
          <a:p>
            <a:pPr marL="0" indent="0">
              <a:buNone/>
              <a:defRPr/>
            </a:pPr>
            <a:endParaRPr lang="en-US" altLang="en-US" sz="1000">
              <a:latin typeface="Euphemia" panose="020B0503040102020104" pitchFamily="34" charset="0"/>
              <a:ea typeface="ヒラギノ角ゴ Pro W3"/>
            </a:endParaRPr>
          </a:p>
          <a:p>
            <a:pPr>
              <a:defRPr/>
            </a:pPr>
            <a:r>
              <a:rPr lang="en-CA" sz="1800" err="1">
                <a:latin typeface="Euphemia" panose="020B0503040102020104" pitchFamily="34" charset="0"/>
              </a:rPr>
              <a:t>ᖃᐅᔨᓴᖅᓯᓂᖅ</a:t>
            </a:r>
            <a:r>
              <a:rPr lang="en-CA" sz="1800">
                <a:latin typeface="Euphemia" panose="020B0503040102020104" pitchFamily="34" charset="0"/>
              </a:rPr>
              <a:t> </a:t>
            </a:r>
            <a:r>
              <a:rPr lang="en-CA" sz="1800" err="1">
                <a:latin typeface="Euphemia" panose="020B0503040102020104" pitchFamily="34" charset="0"/>
              </a:rPr>
              <a:t>ᑕᑯᒃᓴᐅᑎᑦᑎᒃᐸᑦ</a:t>
            </a:r>
            <a:r>
              <a:rPr lang="en-CA" sz="1800">
                <a:latin typeface="Euphemia" panose="020B0503040102020104" pitchFamily="34" charset="0"/>
              </a:rPr>
              <a:t> </a:t>
            </a:r>
            <a:r>
              <a:rPr lang="en-CA" sz="1800" err="1">
                <a:latin typeface="Euphemia" panose="020B0503040102020104" pitchFamily="34" charset="0"/>
              </a:rPr>
              <a:t>ᐊᑦᑕᖅᓇᕈᓐᓇᕐᓂᖓᓂᒃ</a:t>
            </a:r>
            <a:r>
              <a:rPr lang="en-CA" sz="1800">
                <a:latin typeface="Euphemia" panose="020B0503040102020104" pitchFamily="34" charset="0"/>
              </a:rPr>
              <a:t>, </a:t>
            </a:r>
            <a:r>
              <a:rPr lang="en-CA" sz="1800" err="1">
                <a:latin typeface="Euphemia" panose="020B0503040102020104" pitchFamily="34" charset="0"/>
              </a:rPr>
              <a:t>ᐃᑲᔪᖅᑐᐃᔪᑦ</a:t>
            </a:r>
            <a:r>
              <a:rPr lang="en-CA" sz="1800">
                <a:latin typeface="Euphemia" panose="020B0503040102020104" pitchFamily="34" charset="0"/>
              </a:rPr>
              <a:t> </a:t>
            </a:r>
            <a:r>
              <a:rPr lang="en-CA" sz="1800" err="1">
                <a:latin typeface="Euphemia" panose="020B0503040102020104" pitchFamily="34" charset="0"/>
              </a:rPr>
              <a:t>ᑐᓴᖅᑕᐅᔪᒃᓴᐃᑦ</a:t>
            </a:r>
            <a:r>
              <a:rPr lang="en-CA" sz="1800">
                <a:latin typeface="Euphemia" panose="020B0503040102020104" pitchFamily="34" charset="0"/>
              </a:rPr>
              <a:t> </a:t>
            </a:r>
            <a:r>
              <a:rPr lang="en-CA" sz="1800" err="1">
                <a:latin typeface="Euphemia" panose="020B0503040102020104" pitchFamily="34" charset="0"/>
              </a:rPr>
              <a:t>ᒪᓂᒪᑎᑉᐸᒡᓗᒋᑦ</a:t>
            </a:r>
            <a:r>
              <a:rPr lang="en-US" sz="1800">
                <a:latin typeface="Euphemia" panose="020B0503040102020104" pitchFamily="34" charset="0"/>
                <a:ea typeface="ヒラギノ角ゴ Pro W3"/>
              </a:rPr>
              <a:t>.</a:t>
            </a:r>
          </a:p>
          <a:p>
            <a:pPr>
              <a:defRPr/>
            </a:pPr>
            <a:endParaRPr lang="en-US" sz="1800">
              <a:latin typeface="Euphemia" panose="020B0503040102020104" pitchFamily="34" charset="0"/>
              <a:ea typeface="ヒラギノ角ゴ Pro W3"/>
            </a:endParaRPr>
          </a:p>
          <a:p>
            <a:pPr marL="0" indent="0">
              <a:buNone/>
              <a:defRPr/>
            </a:pPr>
            <a:r>
              <a:rPr lang="en-CA" sz="1800" b="1" err="1">
                <a:latin typeface="Euphemia" panose="020B0503040102020104" pitchFamily="34" charset="0"/>
              </a:rPr>
              <a:t>ᖃᓄᐃᓕᖓᓕᕐᓂᖏᑦ</a:t>
            </a:r>
            <a:r>
              <a:rPr lang="en-CA" sz="1800" b="1">
                <a:latin typeface="Euphemia" panose="020B0503040102020104" pitchFamily="34" charset="0"/>
              </a:rPr>
              <a:t>: </a:t>
            </a:r>
            <a:r>
              <a:rPr lang="en-CA" sz="1800" b="1" err="1">
                <a:latin typeface="Euphemia" panose="020B0503040102020104" pitchFamily="34" charset="0"/>
              </a:rPr>
              <a:t>ᐋᖅᑭᒃᑕᐅᔪᖅ</a:t>
            </a:r>
            <a:endParaRPr lang="en-US" sz="1800" b="1">
              <a:latin typeface="Euphemia" panose="020B0503040102020104" pitchFamily="34" charset="0"/>
              <a:ea typeface="ヒラギノ角ゴ Pro W3"/>
            </a:endParaRPr>
          </a:p>
          <a:p>
            <a:pPr>
              <a:defRPr/>
            </a:pPr>
            <a:r>
              <a:rPr lang="en-CA" sz="1800" err="1">
                <a:latin typeface="Euphemia" panose="020B0503040102020104" pitchFamily="34" charset="0"/>
              </a:rPr>
              <a:t>ᐃᖃᓗᖕᓂ</a:t>
            </a:r>
            <a:r>
              <a:rPr lang="en-CA" sz="1800">
                <a:latin typeface="Euphemia" panose="020B0503040102020104" pitchFamily="34" charset="0"/>
              </a:rPr>
              <a:t> </a:t>
            </a:r>
            <a:r>
              <a:rPr lang="en-CA" sz="1800" err="1">
                <a:latin typeface="Euphemia" panose="020B0503040102020104" pitchFamily="34" charset="0"/>
              </a:rPr>
              <a:t>ᓄᓇᓕᐸᐅᔭᒃᑯᑦ</a:t>
            </a:r>
            <a:r>
              <a:rPr lang="en-CA" sz="1800">
                <a:latin typeface="Euphemia" panose="020B0503040102020104" pitchFamily="34" charset="0"/>
              </a:rPr>
              <a:t> </a:t>
            </a:r>
            <a:r>
              <a:rPr lang="en-CA" sz="1800" err="1">
                <a:latin typeface="Euphemia" panose="020B0503040102020104" pitchFamily="34" charset="0"/>
              </a:rPr>
              <a:t>ᐃᓚᓕᐅᔾᔨᓂᐊᖅᐳᑦ</a:t>
            </a:r>
            <a:r>
              <a:rPr lang="en-CA" sz="1800">
                <a:latin typeface="Euphemia" panose="020B0503040102020104" pitchFamily="34" charset="0"/>
              </a:rPr>
              <a:t> </a:t>
            </a:r>
            <a:r>
              <a:rPr lang="en-CA" sz="1800" err="1">
                <a:latin typeface="Euphemia" panose="020B0503040102020104" pitchFamily="34" charset="0"/>
              </a:rPr>
              <a:t>ᖄᖅᑎᑦᓯᖃᑦᑕᕐᓂᕐᒧᑦ</a:t>
            </a:r>
            <a:r>
              <a:rPr lang="en-CA" sz="1800">
                <a:latin typeface="Euphemia" panose="020B0503040102020104" pitchFamily="34" charset="0"/>
              </a:rPr>
              <a:t> </a:t>
            </a:r>
            <a:r>
              <a:rPr lang="en-CA" sz="1800" err="1">
                <a:latin typeface="Euphemia" panose="020B0503040102020104" pitchFamily="34" charset="0"/>
              </a:rPr>
              <a:t>ᑭᒡᓕᒋᑎᑕᐅᔪᓂᒃ</a:t>
            </a:r>
            <a:r>
              <a:rPr lang="en-CA" sz="1800">
                <a:latin typeface="Euphemia" panose="020B0503040102020104" pitchFamily="34" charset="0"/>
              </a:rPr>
              <a:t> </a:t>
            </a:r>
            <a:r>
              <a:rPr lang="en-CA" sz="1800" err="1">
                <a:latin typeface="Euphemia" panose="020B0503040102020104" pitchFamily="34" charset="0"/>
              </a:rPr>
              <a:t>ᓇᓗᓇᐃᔭᖅᓯᒪᔪᓂᒃ</a:t>
            </a:r>
            <a:r>
              <a:rPr lang="en-CA" sz="1800">
                <a:latin typeface="Euphemia" panose="020B0503040102020104" pitchFamily="34" charset="0"/>
              </a:rPr>
              <a:t> </a:t>
            </a:r>
            <a:r>
              <a:rPr lang="en-CA" sz="1800" err="1">
                <a:latin typeface="Euphemia" panose="020B0503040102020104" pitchFamily="34" charset="0"/>
              </a:rPr>
              <a:t>ᐋᖅᑭᒃᓯᒪᓂᒃᓴᖓᓂᒃ</a:t>
            </a:r>
            <a:endParaRPr lang="en-US" sz="1800" i="1">
              <a:latin typeface="Euphemia" panose="020B0503040102020104" pitchFamily="34" charset="0"/>
              <a:ea typeface="ヒラギノ角ゴ Pro W3"/>
            </a:endParaRPr>
          </a:p>
        </p:txBody>
      </p:sp>
      <p:sp>
        <p:nvSpPr>
          <p:cNvPr id="55300" name="Slide Number Placeholder 3">
            <a:extLst>
              <a:ext uri="{FF2B5EF4-FFF2-40B4-BE49-F238E27FC236}">
                <a16:creationId xmlns:a16="http://schemas.microsoft.com/office/drawing/2014/main" id="{BF66E46A-270B-A0D3-40FF-38F058DD2D0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6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2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429A23A-C5B4-4EAD-89BA-AAA46A6D471A}" type="slidenum">
              <a:rPr lang="en-US" altLang="en-US" sz="1200" smtClean="0">
                <a:solidFill>
                  <a:srgbClr val="7F7F7F"/>
                </a:solidFill>
                <a:cs typeface="ヒラギノ角ゴ Pro W3"/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US" altLang="en-US" sz="1200">
              <a:solidFill>
                <a:srgbClr val="7F7F7F"/>
              </a:solidFill>
              <a:cs typeface="ヒラギノ角ゴ Pro W3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E6857E3-491C-238E-1EA1-8D068D7FF78A}"/>
              </a:ext>
            </a:extLst>
          </p:cNvPr>
          <p:cNvSpPr txBox="1">
            <a:spLocks/>
          </p:cNvSpPr>
          <p:nvPr/>
        </p:nvSpPr>
        <p:spPr bwMode="auto">
          <a:xfrm>
            <a:off x="4495800" y="274637"/>
            <a:ext cx="3900488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lang="en-US" sz="3600" kern="1200">
                <a:solidFill>
                  <a:srgbClr val="064163"/>
                </a:solidFill>
                <a:latin typeface="Century Gothic" pitchFamily="34" charset="0"/>
                <a:ea typeface="ヒラギノ角ゴ Pro W3" pitchFamily="126" charset="-128"/>
                <a:cs typeface="Century Gothic" pitchFamily="34" charset="0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9pPr>
          </a:lstStyle>
          <a:p>
            <a:r>
              <a:rPr lang="en-CA" sz="2400"/>
              <a:t>DFO </a:t>
            </a:r>
            <a:r>
              <a:rPr lang="en-CA" sz="2400" err="1"/>
              <a:t>ᐃᒪᕐᒥᐅᑕᓕᕆᔨᒃᑯᑦ</a:t>
            </a:r>
            <a:r>
              <a:rPr lang="en-CA" sz="2400"/>
              <a:t> </a:t>
            </a:r>
            <a:r>
              <a:rPr lang="en-CA" sz="2400" err="1"/>
              <a:t>ᐅᖃᐅᓯᒃᓴᖏᑦ</a:t>
            </a:r>
            <a:r>
              <a:rPr lang="en-CA" sz="2400"/>
              <a:t>: </a:t>
            </a:r>
            <a:r>
              <a:rPr lang="en-CA" sz="2400" err="1"/>
              <a:t>ᖄᖅᑕᔫᑦ</a:t>
            </a:r>
            <a:r>
              <a:rPr lang="en-CA" sz="2400"/>
              <a:t> (DFO-TR-01)</a:t>
            </a:r>
            <a:endParaRPr lang="en-CA" altLang="en-US" sz="2400">
              <a:ea typeface="ヒラギノ角ゴ Pro W3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9AE1241E-3380-E975-DF49-A57B5500A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2702"/>
            <a:ext cx="4038600" cy="985837"/>
          </a:xfrm>
        </p:spPr>
        <p:txBody>
          <a:bodyPr>
            <a:noAutofit/>
          </a:bodyPr>
          <a:lstStyle/>
          <a:p>
            <a:r>
              <a:rPr lang="en-CA" altLang="en-US" sz="2400">
                <a:ea typeface="ヒラギノ角ゴ Pro W3"/>
              </a:rPr>
              <a:t>DFO Comment: Water Withdrawal – Apex River (DFO-TR-02)</a:t>
            </a:r>
          </a:p>
        </p:txBody>
      </p:sp>
      <p:sp>
        <p:nvSpPr>
          <p:cNvPr id="34819" name="Content Placeholder 2">
            <a:extLst>
              <a:ext uri="{FF2B5EF4-FFF2-40B4-BE49-F238E27FC236}">
                <a16:creationId xmlns:a16="http://schemas.microsoft.com/office/drawing/2014/main" id="{4D0F64B6-53CB-2B87-7097-F2214D3DE20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altLang="en-US" b="1">
              <a:ea typeface="ヒラギノ角ゴ Pro W3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en-US" sz="1100" b="1">
              <a:ea typeface="ヒラギノ角ゴ Pro W3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D858135-C840-EF58-40BA-122683A74E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2122714"/>
            <a:ext cx="4038600" cy="3755571"/>
          </a:xfrm>
        </p:spPr>
        <p:txBody>
          <a:bodyPr/>
          <a:lstStyle/>
          <a:p>
            <a:pPr marL="457200" lvl="0" indent="-457200">
              <a:spcBef>
                <a:spcPts val="600"/>
              </a:spcBef>
              <a:spcAft>
                <a:spcPts val="600"/>
              </a:spcAft>
            </a:pPr>
            <a:r>
              <a:rPr lang="en-CA" sz="1600" err="1">
                <a:latin typeface="Euphemia" panose="020B0503040102020104" pitchFamily="34" charset="0"/>
              </a:rPr>
              <a:t>ᖃᐅᔨᓴᖅᐸᒡᓗᒋᑦ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ᐊᕙᑎᖕᓃᑦᑐᑦ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ᐃᒥᖅᑕᖅᑎᓪᓗᑎᑦ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ᐃᒥᖅᑕᕆᐊᖃᓕᕌᖓᑦ</a:t>
            </a:r>
            <a:endParaRPr lang="en-US" sz="1600">
              <a:latin typeface="Euphemia" panose="020B05030401020201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</a:pPr>
            <a:r>
              <a:rPr lang="en-CA" sz="1600" err="1">
                <a:latin typeface="Euphemia" panose="020B0503040102020104" pitchFamily="34" charset="0"/>
              </a:rPr>
              <a:t>ᐃᒪᐅᑉ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ᐳᓪᓚᓕᖅᓱᐃᔾᔪᑎᖏᓐᓂᒃ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ᖃᐅᔨᓴᕈᑎᑦ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ᐃᒥᖅᑕᕆᐊᖃᓕᕌᖓᑦ</a:t>
            </a:r>
            <a:endParaRPr lang="en-CA" sz="1600">
              <a:latin typeface="Euphemia" panose="020B05030401020201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</a:pPr>
            <a:r>
              <a:rPr lang="en-CA" sz="1600" err="1">
                <a:latin typeface="Euphemia" panose="020B0503040102020104" pitchFamily="34" charset="0"/>
              </a:rPr>
              <a:t>ᐋᖅᑭᒃᓯᓗᑎᑦ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ᑭᖑᕝᕕᐅᑎᔪᒃᓴᓂᒃ</a:t>
            </a:r>
            <a:r>
              <a:rPr lang="en-CA" sz="1600">
                <a:latin typeface="Euphemia" panose="020B0503040102020104" pitchFamily="34" charset="0"/>
              </a:rPr>
              <a:t> </a:t>
            </a:r>
            <a:r>
              <a:rPr lang="en-CA" sz="1600" err="1">
                <a:latin typeface="Euphemia" panose="020B0503040102020104" pitchFamily="34" charset="0"/>
              </a:rPr>
              <a:t>ᐸᕐᓇᐅᑎᓂᒃ</a:t>
            </a:r>
            <a:endParaRPr lang="en-US" sz="1600">
              <a:latin typeface="Euphemia" panose="020B0503040102020104" pitchFamily="34" charset="0"/>
            </a:endParaRPr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1D2671F7-ACFC-21F5-6BF6-795FE008CA6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6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2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358495E-22C2-4FDA-BFF1-8E86F7CF0B6A}" type="slidenum">
              <a:rPr lang="en-US" altLang="en-US" sz="1200" smtClean="0">
                <a:solidFill>
                  <a:srgbClr val="7F7F7F"/>
                </a:solidFill>
                <a:cs typeface="ヒラギノ角ゴ Pro W3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US" altLang="en-US" sz="1200">
              <a:solidFill>
                <a:srgbClr val="7F7F7F"/>
              </a:solidFill>
              <a:cs typeface="ヒラギノ角ゴ Pro W3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8A1E6E7-F584-B121-38C4-2BC5229099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5415705"/>
              </p:ext>
            </p:extLst>
          </p:nvPr>
        </p:nvGraphicFramePr>
        <p:xfrm>
          <a:off x="457200" y="2122714"/>
          <a:ext cx="4114800" cy="46177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617721">
                <a:tc>
                  <a:txBody>
                    <a:bodyPr/>
                    <a:lstStyle/>
                    <a:p>
                      <a:pPr marL="457200" marR="0" lvl="0" indent="-45720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Conduct field monitoring during withdrawal periods</a:t>
                      </a:r>
                      <a:endParaRPr lang="en-US" sz="1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  <a:p>
                      <a:pPr marL="457200" marR="0" indent="-45720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CA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Update hydraulic modelling</a:t>
                      </a:r>
                    </a:p>
                    <a:p>
                      <a:pPr marL="457200" marR="0" indent="-45720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Establish contingency measures</a:t>
                      </a:r>
                    </a:p>
                  </a:txBody>
                  <a:tcPr marL="114300" marR="11430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72B32166-580D-9CFE-AFB7-DB0F3A206583}"/>
              </a:ext>
            </a:extLst>
          </p:cNvPr>
          <p:cNvSpPr txBox="1">
            <a:spLocks/>
          </p:cNvSpPr>
          <p:nvPr/>
        </p:nvSpPr>
        <p:spPr bwMode="auto">
          <a:xfrm>
            <a:off x="4572000" y="767556"/>
            <a:ext cx="4038600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lang="en-US" sz="3600" kern="1200">
                <a:solidFill>
                  <a:srgbClr val="064163"/>
                </a:solidFill>
                <a:latin typeface="Century Gothic" pitchFamily="34" charset="0"/>
                <a:ea typeface="ヒラギノ角ゴ Pro W3" pitchFamily="126" charset="-128"/>
                <a:cs typeface="Century Gothic" pitchFamily="34" charset="0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64163"/>
                </a:solidFill>
                <a:latin typeface="Century Gothic" charset="0"/>
                <a:ea typeface="ヒラギノ角ゴ Pro W3" pitchFamily="126" charset="-128"/>
                <a:cs typeface="Century Gothic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0064A5"/>
                </a:solidFill>
                <a:latin typeface="Gill Sans Light" pitchFamily="126" charset="0"/>
                <a:ea typeface="ヒラギノ角ゴ Pro W3" pitchFamily="126" charset="-128"/>
              </a:defRPr>
            </a:lvl9pPr>
          </a:lstStyle>
          <a:p>
            <a:r>
              <a:rPr lang="en-CA" sz="2400">
                <a:latin typeface="Euphemia" panose="020B0503040102020104" pitchFamily="34" charset="0"/>
              </a:rPr>
              <a:t>DFO </a:t>
            </a:r>
            <a:r>
              <a:rPr lang="en-CA" sz="2400" err="1">
                <a:latin typeface="Euphemia" panose="020B0503040102020104" pitchFamily="34" charset="0"/>
              </a:rPr>
              <a:t>ᐃᒪᕐᒥᐅᑕᓕᕆᔨᒃᑯᑦ</a:t>
            </a:r>
            <a:r>
              <a:rPr lang="en-CA" sz="2400">
                <a:latin typeface="Euphemia" panose="020B0503040102020104" pitchFamily="34" charset="0"/>
              </a:rPr>
              <a:t> </a:t>
            </a:r>
            <a:r>
              <a:rPr lang="en-CA" sz="2400" err="1">
                <a:latin typeface="Euphemia" panose="020B0503040102020104" pitchFamily="34" charset="0"/>
              </a:rPr>
              <a:t>ᐅᖃᐅᓯᒃᓴᖏᑦ</a:t>
            </a:r>
            <a:r>
              <a:rPr lang="en-CA" sz="2400">
                <a:latin typeface="Euphemia" panose="020B0503040102020104" pitchFamily="34" charset="0"/>
              </a:rPr>
              <a:t>: </a:t>
            </a:r>
            <a:r>
              <a:rPr lang="en-CA" sz="2400" err="1">
                <a:latin typeface="Euphemia" panose="020B0503040102020104" pitchFamily="34" charset="0"/>
              </a:rPr>
              <a:t>ᐃᒪᖅᑐᕐᓂᖅ</a:t>
            </a:r>
            <a:r>
              <a:rPr lang="en-CA" sz="2400">
                <a:latin typeface="Euphemia" panose="020B0503040102020104" pitchFamily="34" charset="0"/>
              </a:rPr>
              <a:t> </a:t>
            </a:r>
            <a:r>
              <a:rPr lang="en-CA" sz="2400" err="1">
                <a:latin typeface="Euphemia" panose="020B0503040102020104" pitchFamily="34" charset="0"/>
              </a:rPr>
              <a:t>ᓂᐊᖁᙴ</a:t>
            </a:r>
            <a:r>
              <a:rPr lang="en-CA" sz="2400">
                <a:latin typeface="Euphemia" panose="020B0503040102020104" pitchFamily="34" charset="0"/>
              </a:rPr>
              <a:t> </a:t>
            </a:r>
            <a:r>
              <a:rPr lang="en-CA" sz="2400" err="1">
                <a:latin typeface="Euphemia" panose="020B0503040102020104" pitchFamily="34" charset="0"/>
              </a:rPr>
              <a:t>ᑰᖓᓂ</a:t>
            </a:r>
            <a:r>
              <a:rPr lang="en-CA" sz="2400">
                <a:latin typeface="Euphemia" panose="020B0503040102020104" pitchFamily="34" charset="0"/>
              </a:rPr>
              <a:t> (DFO-TR-02)</a:t>
            </a:r>
            <a:endParaRPr lang="en-CA" altLang="en-US" sz="2400">
              <a:latin typeface="Euphemia" panose="020B0503040102020104" pitchFamily="34" charset="0"/>
              <a:ea typeface="ヒラギノ角ゴ Pro W3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" val="{&quot;SavedSwatch&quot;:&quot;-16438440|-6043304|-13922118|-2262759|-9803158|Fisheries and Oceans Canada&quot;,&quot;Id&quot;:&quot;5900cc6d3337392d64a36f7d&quot;,&quot;SmartGridHorizontal&quot;:0,&quot;LinkedExcelSources&quot;:{},&quot;LinkedProjectSources&quot;:{},&quot;FlowConfig&quot;:{&quot;Canvas&quot;:{&quot;Slide&quot;:-1,&quot;Width&quot;:0,&quot;Height&quot;:0},&quot;Timeline&quot;:{&quot;Actions&quot;:[]}},&quot;LinkedSlideMergeSources&quot;:{}}"/>
</p:tagLst>
</file>

<file path=ppt/theme/theme1.xml><?xml version="1.0" encoding="utf-8"?>
<a:theme xmlns:a="http://schemas.openxmlformats.org/drawingml/2006/main" name="Office Theme">
  <a:themeElements>
    <a:clrScheme name="Custom 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92D2"/>
      </a:accent1>
      <a:accent2>
        <a:srgbClr val="16629B"/>
      </a:accent2>
      <a:accent3>
        <a:srgbClr val="73B632"/>
      </a:accent3>
      <a:accent4>
        <a:srgbClr val="991324"/>
      </a:accent4>
      <a:accent5>
        <a:srgbClr val="441A66"/>
      </a:accent5>
      <a:accent6>
        <a:srgbClr val="E47623"/>
      </a:accent6>
      <a:hlink>
        <a:srgbClr val="0000FF"/>
      </a:hlink>
      <a:folHlink>
        <a:srgbClr val="800080"/>
      </a:folHlink>
    </a:clrScheme>
    <a:fontScheme name="Summer">
      <a:maj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>
            <a:latin typeface="Century Gothic" panose="020B0502020202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d07267e-bbd0-40f9-9c9a-fa18cce3e824" xsi:nil="true"/>
    <_ip_UnifiedCompliancePolicyUIAction xmlns="http://schemas.microsoft.com/sharepoint/v3" xsi:nil="true"/>
    <lcf76f155ced4ddcb4097134ff3c332f xmlns="33a9cc5e-49e8-402e-a4c8-3c93c26d6f56">
      <Terms xmlns="http://schemas.microsoft.com/office/infopath/2007/PartnerControls"/>
    </lcf76f155ced4ddcb4097134ff3c332f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588613C09C2C4287CE8EA697214D21" ma:contentTypeVersion="18" ma:contentTypeDescription="Create a new document." ma:contentTypeScope="" ma:versionID="b8ed0e05b3cde50b50b6577910ac2bce">
  <xsd:schema xmlns:xsd="http://www.w3.org/2001/XMLSchema" xmlns:xs="http://www.w3.org/2001/XMLSchema" xmlns:p="http://schemas.microsoft.com/office/2006/metadata/properties" xmlns:ns1="http://schemas.microsoft.com/sharepoint/v3" xmlns:ns2="33a9cc5e-49e8-402e-a4c8-3c93c26d6f56" xmlns:ns3="8d07267e-bbd0-40f9-9c9a-fa18cce3e824" targetNamespace="http://schemas.microsoft.com/office/2006/metadata/properties" ma:root="true" ma:fieldsID="ed7e40b7c56f844a44205b8a953c5e96" ns1:_="" ns2:_="" ns3:_="">
    <xsd:import namespace="http://schemas.microsoft.com/sharepoint/v3"/>
    <xsd:import namespace="33a9cc5e-49e8-402e-a4c8-3c93c26d6f56"/>
    <xsd:import namespace="8d07267e-bbd0-40f9-9c9a-fa18cce3e8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a9cc5e-49e8-402e-a4c8-3c93c26d6f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cca27c4-1c34-4d50-97f2-be840b0de0b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07267e-bbd0-40f9-9c9a-fa18cce3e82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b4f496e3-82b2-4e78-afcd-7001c0001806}" ma:internalName="TaxCatchAll" ma:showField="CatchAllData" ma:web="8d07267e-bbd0-40f9-9c9a-fa18cce3e8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28EC4DF-B657-43F4-9C30-FBF2750E7F6F}">
  <ds:schemaRefs>
    <ds:schemaRef ds:uri="33a9cc5e-49e8-402e-a4c8-3c93c26d6f56"/>
    <ds:schemaRef ds:uri="8d07267e-bbd0-40f9-9c9a-fa18cce3e82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A0FE381-5598-47F2-9057-1A53BB714461}">
  <ds:schemaRefs>
    <ds:schemaRef ds:uri="33a9cc5e-49e8-402e-a4c8-3c93c26d6f56"/>
    <ds:schemaRef ds:uri="8d07267e-bbd0-40f9-9c9a-fa18cce3e82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249BFDB-5AFD-41DC-A35D-2E8E7936238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On-screen Show (4:3)</PresentationFormat>
  <Slides>14</Slides>
  <Notes>14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City of Iqaluit Water Licence Renewal 3AM-IQA1626</vt:lpstr>
      <vt:lpstr>Overview of Presentation</vt:lpstr>
      <vt:lpstr>Mandate and Legislation</vt:lpstr>
      <vt:lpstr>Mandate and Legislation</vt:lpstr>
      <vt:lpstr>Introduction – Assessment and Recommendations </vt:lpstr>
      <vt:lpstr>Introduction - Assessment and Recommendations (continued)</vt:lpstr>
      <vt:lpstr>Introduction - Assessment and Recommendations (continued)</vt:lpstr>
      <vt:lpstr>DFO Comment: Explosives (DFO-TR-01)</vt:lpstr>
      <vt:lpstr>DFO Comment: Water Withdrawal – Apex River (DFO-TR-02)</vt:lpstr>
      <vt:lpstr>DFO Comment: Water Withdrawal – Apex River (DFO-TR-02)</vt:lpstr>
      <vt:lpstr>DFO Comment: Water Withdrawal – Lake Qiqitalik (DFO-TR-03)</vt:lpstr>
      <vt:lpstr>DFO Comment: Water Withdrawal – Lake Qiqitalik (DFO-TR-03)</vt:lpstr>
      <vt:lpstr>Conclusion</vt:lpstr>
      <vt:lpstr>Thank You</vt:lpstr>
    </vt:vector>
  </TitlesOfParts>
  <Company>BSL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Mulder</dc:creator>
  <cp:revision>1</cp:revision>
  <cp:lastPrinted>2019-12-09T18:25:41Z</cp:lastPrinted>
  <dcterms:created xsi:type="dcterms:W3CDTF">2015-04-10T18:49:27Z</dcterms:created>
  <dcterms:modified xsi:type="dcterms:W3CDTF">2026-07-30T21:02:56Z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axCatchAll">
    <vt:lpwstr/>
  </property>
  <property fmtid="{D5CDD505-2E9C-101B-9397-08002B2CF9AE}" pid="3" name="_ip_UnifiedCompliancePolicyUIAction">
    <vt:lpwstr/>
  </property>
  <property fmtid="{D5CDD505-2E9C-101B-9397-08002B2CF9AE}" pid="4" name="lcf76f155ced4ddcb4097134ff3c332f">
    <vt:lpwstr/>
  </property>
  <property fmtid="{D5CDD505-2E9C-101B-9397-08002B2CF9AE}" pid="5" name="_ip_UnifiedCompliancePolicyProperties">
    <vt:lpwstr/>
  </property>
  <property fmtid="{D5CDD505-2E9C-101B-9397-08002B2CF9AE}" pid="6" name="MSIP_Label_4e6cdb53-fd15-486d-84de-c510e3a62203_Enabled">
    <vt:lpwstr>true</vt:lpwstr>
  </property>
  <property fmtid="{D5CDD505-2E9C-101B-9397-08002B2CF9AE}" pid="7" name="MSIP_Label_4e6cdb53-fd15-486d-84de-c510e3a62203_SetDate">
    <vt:lpwstr>2026-04-10T20:09:07Z</vt:lpwstr>
  </property>
  <property fmtid="{D5CDD505-2E9C-101B-9397-08002B2CF9AE}" pid="8" name="MSIP_Label_4e6cdb53-fd15-486d-84de-c510e3a62203_Method">
    <vt:lpwstr>Standard</vt:lpwstr>
  </property>
  <property fmtid="{D5CDD505-2E9C-101B-9397-08002B2CF9AE}" pid="9" name="MSIP_Label_4e6cdb53-fd15-486d-84de-c510e3a62203_Name">
    <vt:lpwstr>UNCLASSIFIED - NON-CLASSIFIÉ</vt:lpwstr>
  </property>
  <property fmtid="{D5CDD505-2E9C-101B-9397-08002B2CF9AE}" pid="10" name="MSIP_Label_4e6cdb53-fd15-486d-84de-c510e3a62203_SiteId">
    <vt:lpwstr>1594fdae-a1d9-4405-915d-011467234338</vt:lpwstr>
  </property>
  <property fmtid="{D5CDD505-2E9C-101B-9397-08002B2CF9AE}" pid="11" name="MSIP_Label_4e6cdb53-fd15-486d-84de-c510e3a62203_ActionId">
    <vt:lpwstr>568b8893-311f-4536-94c2-048e19db9bed</vt:lpwstr>
  </property>
  <property fmtid="{D5CDD505-2E9C-101B-9397-08002B2CF9AE}" pid="12" name="MSIP_Label_4e6cdb53-fd15-486d-84de-c510e3a62203_ContentBits">
    <vt:lpwstr>1</vt:lpwstr>
  </property>
  <property fmtid="{D5CDD505-2E9C-101B-9397-08002B2CF9AE}" pid="13" name="MSIP_Label_4e6cdb53-fd15-486d-84de-c510e3a62203_Tag">
    <vt:lpwstr>10, 3, 0, 2</vt:lpwstr>
  </property>
  <property fmtid="{D5CDD505-2E9C-101B-9397-08002B2CF9AE}" pid="14" name="ClassificationContentMarkingHeaderLocations">
    <vt:lpwstr>Office Theme:3</vt:lpwstr>
  </property>
  <property fmtid="{D5CDD505-2E9C-101B-9397-08002B2CF9AE}" pid="15" name="ClassificationContentMarkingHeaderText">
    <vt:lpwstr>Unclassified - Non-Classifié</vt:lpwstr>
  </property>
  <property fmtid="{D5CDD505-2E9C-101B-9397-08002B2CF9AE}" pid="16" name="MediaServiceImageTags">
    <vt:lpwstr/>
  </property>
  <property fmtid="{D5CDD505-2E9C-101B-9397-08002B2CF9AE}" pid="17" name="ContentTypeId">
    <vt:lpwstr>0x01010030588613C09C2C4287CE8EA697214D21</vt:lpwstr>
  </property>
</Properties>
</file>