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3.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4.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6.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7.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8.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9.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10.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4"/>
  </p:notesMasterIdLst>
  <p:handoutMasterIdLst>
    <p:handoutMasterId r:id="rId15"/>
  </p:handoutMasterIdLst>
  <p:sldIdLst>
    <p:sldId id="256" r:id="rId3"/>
    <p:sldId id="257" r:id="rId4"/>
    <p:sldId id="258" r:id="rId5"/>
    <p:sldId id="259" r:id="rId6"/>
    <p:sldId id="260" r:id="rId7"/>
    <p:sldId id="279" r:id="rId8"/>
    <p:sldId id="280" r:id="rId9"/>
    <p:sldId id="281" r:id="rId10"/>
    <p:sldId id="282" r:id="rId11"/>
    <p:sldId id="283" r:id="rId12"/>
    <p:sldId id="270"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00B050"/>
    <a:srgbClr val="F8F8F8"/>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9FA03F-1EC6-4289-97CF-3F3CF5E3471D}" v="5" dt="2026-08-05T18:25:33.3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516" autoAdjust="0"/>
  </p:normalViewPr>
  <p:slideViewPr>
    <p:cSldViewPr snapToGrid="0">
      <p:cViewPr varScale="1">
        <p:scale>
          <a:sx n="86" d="100"/>
          <a:sy n="86" d="100"/>
        </p:scale>
        <p:origin x="233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D85B8717-2462-3324-8CEF-FA01B325CF4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a:extLst>
              <a:ext uri="{FF2B5EF4-FFF2-40B4-BE49-F238E27FC236}">
                <a16:creationId xmlns:a16="http://schemas.microsoft.com/office/drawing/2014/main" id="{2CB217B9-AB71-48B4-9471-61E1BD34C44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8854E09-EDC5-4884-8232-A7FFADA36AE2}" type="datetimeFigureOut">
              <a:rPr lang="en-US" smtClean="0"/>
              <a:t>8/6/2026</a:t>
            </a:fld>
            <a:endParaRPr lang="en-US"/>
          </a:p>
        </p:txBody>
      </p:sp>
      <p:sp>
        <p:nvSpPr>
          <p:cNvPr id="4" name="Espace réservé du pied de page 3">
            <a:extLst>
              <a:ext uri="{FF2B5EF4-FFF2-40B4-BE49-F238E27FC236}">
                <a16:creationId xmlns:a16="http://schemas.microsoft.com/office/drawing/2014/main" id="{F39727F5-538B-2609-62F7-FF050EF457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a:extLst>
              <a:ext uri="{FF2B5EF4-FFF2-40B4-BE49-F238E27FC236}">
                <a16:creationId xmlns:a16="http://schemas.microsoft.com/office/drawing/2014/main" id="{0D933893-089D-74B7-D9B5-923AEA4C3D2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A60DB4-9FE4-43B5-BDCF-73FDE13F7B69}" type="slidenum">
              <a:rPr lang="en-US" smtClean="0"/>
              <a:t>‹#›</a:t>
            </a:fld>
            <a:endParaRPr lang="en-US"/>
          </a:p>
        </p:txBody>
      </p:sp>
    </p:spTree>
    <p:extLst>
      <p:ext uri="{BB962C8B-B14F-4D97-AF65-F5344CB8AC3E}">
        <p14:creationId xmlns:p14="http://schemas.microsoft.com/office/powerpoint/2010/main" val="2897653225"/>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B989CE-5B25-41D8-8B1D-4244D1C3B6C7}" type="datetimeFigureOut">
              <a:rPr lang="fr-CA" smtClean="0"/>
              <a:t>2026-08-06</a:t>
            </a:fld>
            <a:endParaRPr lang="fr-CA"/>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E52C9C-3BA1-47E5-834B-16439F8AAF26}" type="slidenum">
              <a:rPr lang="fr-CA" smtClean="0"/>
              <a:t>‹#›</a:t>
            </a:fld>
            <a:endParaRPr lang="fr-CA"/>
          </a:p>
        </p:txBody>
      </p:sp>
    </p:spTree>
    <p:extLst>
      <p:ext uri="{BB962C8B-B14F-4D97-AF65-F5344CB8AC3E}">
        <p14:creationId xmlns:p14="http://schemas.microsoft.com/office/powerpoint/2010/main" val="648599597"/>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Rot="1" noChangeAspect="1" noChangeArrowheads="1" noTextEdit="1"/>
          </p:cNvSpPr>
          <p:nvPr>
            <p:ph type="sldImg"/>
          </p:nvPr>
        </p:nvSpPr>
        <p:spPr>
          <a:xfrm>
            <a:off x="1371600" y="1143000"/>
            <a:ext cx="4114800" cy="3086100"/>
          </a:xfrm>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dirty="0"/>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1200" b="0" i="0" u="none" strike="noStrike" cap="none" normalizeH="0" baseline="0" noProof="0">
                <a:ln>
                  <a:noFill/>
                </a:ln>
                <a:solidFill>
                  <a:prstClr val="black"/>
                </a:solidFill>
                <a:effectLst/>
                <a:uLnTx/>
                <a:uFillTx/>
                <a:latin typeface="Calibri"/>
                <a:ea typeface="Calibri"/>
                <a:cs typeface="+mn-cs"/>
              </a:rPr>
              <a:t>27/10/2020</a:t>
            </a:r>
          </a:p>
        </p:txBody>
      </p:sp>
      <p:sp>
        <p:nvSpPr>
          <p:cNvPr id="3" name="Espace réservé de l'en-tête 2">
            <a:extLst>
              <a:ext uri="{FF2B5EF4-FFF2-40B4-BE49-F238E27FC236}">
                <a16:creationId xmlns:a16="http://schemas.microsoft.com/office/drawing/2014/main" id="{3C3E2200-D1E3-BD73-9AA3-AC436133A734}"/>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20482293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2B72A-DB59-855B-E076-30695BD5F7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98D3EA-2F70-795E-171D-1ABB600A5935}"/>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DFA8F16E-3BEA-1538-01F9-975DB028DC27}"/>
              </a:ext>
            </a:extLst>
          </p:cNvPr>
          <p:cNvSpPr>
            <a:spLocks noGrp="1"/>
          </p:cNvSpPr>
          <p:nvPr>
            <p:ph type="body" idx="1"/>
          </p:nvPr>
        </p:nvSpPr>
        <p:spPr/>
        <p:txBody>
          <a:bodyPr/>
          <a:lstStyle/>
          <a:p>
            <a:pPr>
              <a:defRPr/>
            </a:pPr>
            <a:endParaRPr lang="en-CA" dirty="0"/>
          </a:p>
        </p:txBody>
      </p:sp>
      <p:sp>
        <p:nvSpPr>
          <p:cNvPr id="5" name="Date Placeholder 4">
            <a:extLst>
              <a:ext uri="{FF2B5EF4-FFF2-40B4-BE49-F238E27FC236}">
                <a16:creationId xmlns:a16="http://schemas.microsoft.com/office/drawing/2014/main" id="{71200A35-F40A-A375-D17A-D51C0DD1490A}"/>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1200" b="0" i="0" u="none" strike="noStrike" cap="none" normalizeH="0" baseline="0" noProof="0">
                <a:ln>
                  <a:noFill/>
                </a:ln>
                <a:solidFill>
                  <a:prstClr val="black"/>
                </a:solidFill>
                <a:effectLst/>
                <a:uLnTx/>
                <a:uFillTx/>
                <a:latin typeface="Calibri"/>
                <a:ea typeface="Calibri"/>
                <a:cs typeface="+mn-cs"/>
              </a:rPr>
              <a:t>27/10/2020</a:t>
            </a:r>
          </a:p>
        </p:txBody>
      </p:sp>
      <p:sp>
        <p:nvSpPr>
          <p:cNvPr id="6" name="Espace réservé de l'en-tête 5">
            <a:extLst>
              <a:ext uri="{FF2B5EF4-FFF2-40B4-BE49-F238E27FC236}">
                <a16:creationId xmlns:a16="http://schemas.microsoft.com/office/drawing/2014/main" id="{EFC45A16-3DFD-D460-6905-F8793A2EBB5E}"/>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3151882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eaLnBrk="1" hangingPunct="1">
              <a:defRPr/>
            </a:pPr>
            <a:endParaRPr lang="en-CA" dirty="0"/>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1200" b="0" i="0" u="none" strike="noStrike" cap="none" normalizeH="0" baseline="0" noProof="0">
                <a:ln>
                  <a:noFill/>
                </a:ln>
                <a:solidFill>
                  <a:prstClr val="black"/>
                </a:solidFill>
                <a:effectLst/>
                <a:uLnTx/>
                <a:uFillTx/>
                <a:latin typeface="Calibri"/>
                <a:ea typeface="Calibri"/>
                <a:cs typeface="+mn-cs"/>
              </a:rPr>
              <a:t>27/10/2020</a:t>
            </a:r>
          </a:p>
        </p:txBody>
      </p:sp>
      <p:sp>
        <p:nvSpPr>
          <p:cNvPr id="6" name="Espace réservé de l'en-tête 5">
            <a:extLst>
              <a:ext uri="{FF2B5EF4-FFF2-40B4-BE49-F238E27FC236}">
                <a16:creationId xmlns:a16="http://schemas.microsoft.com/office/drawing/2014/main" id="{D5719DF9-683F-F9BE-3BF7-0801AF788C16}"/>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3995787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eaLnBrk="1" hangingPunct="1"/>
            <a:endParaRPr lang="en-US" altLang="en-US" dirty="0"/>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1200" b="0" i="0" u="none" strike="noStrike" cap="none" normalizeH="0" baseline="0" noProof="0">
                <a:ln>
                  <a:noFill/>
                </a:ln>
                <a:solidFill>
                  <a:prstClr val="black"/>
                </a:solidFill>
                <a:effectLst/>
                <a:uLnTx/>
                <a:uFillTx/>
                <a:latin typeface="Calibri"/>
                <a:ea typeface="Calibri"/>
                <a:cs typeface="+mn-cs"/>
              </a:rPr>
              <a:t>27/10/2020</a:t>
            </a:r>
          </a:p>
        </p:txBody>
      </p:sp>
      <p:sp>
        <p:nvSpPr>
          <p:cNvPr id="6" name="Espace réservé de l'en-tête 5">
            <a:extLst>
              <a:ext uri="{FF2B5EF4-FFF2-40B4-BE49-F238E27FC236}">
                <a16:creationId xmlns:a16="http://schemas.microsoft.com/office/drawing/2014/main" id="{C45C4BE4-04FD-0A55-D75B-4206B993CA85}"/>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3741225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defRPr/>
            </a:pPr>
            <a:endParaRPr lang="en-CA" dirty="0"/>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1200" b="0" i="0" u="none" strike="noStrike" cap="none" normalizeH="0" baseline="0" noProof="0">
                <a:ln>
                  <a:noFill/>
                </a:ln>
                <a:solidFill>
                  <a:prstClr val="black"/>
                </a:solidFill>
                <a:effectLst/>
                <a:uLnTx/>
                <a:uFillTx/>
                <a:latin typeface="Calibri"/>
                <a:ea typeface="Calibri"/>
                <a:cs typeface="+mn-cs"/>
              </a:rPr>
              <a:t>27/10/2020</a:t>
            </a:r>
          </a:p>
        </p:txBody>
      </p:sp>
      <p:sp>
        <p:nvSpPr>
          <p:cNvPr id="6" name="Espace réservé de l'en-tête 5">
            <a:extLst>
              <a:ext uri="{FF2B5EF4-FFF2-40B4-BE49-F238E27FC236}">
                <a16:creationId xmlns:a16="http://schemas.microsoft.com/office/drawing/2014/main" id="{18AA873A-55FD-1A2A-3826-0F566B3E3250}"/>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4254263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1200" b="0" i="0" u="none" strike="noStrike" cap="none" normalizeH="0" baseline="0" noProof="0">
                <a:ln>
                  <a:noFill/>
                </a:ln>
                <a:solidFill>
                  <a:prstClr val="black"/>
                </a:solidFill>
                <a:effectLst/>
                <a:uLnTx/>
                <a:uFillTx/>
                <a:latin typeface="Calibri"/>
                <a:ea typeface="Calibri"/>
                <a:cs typeface="+mn-cs"/>
              </a:rPr>
              <a:t>27/10/2020</a:t>
            </a:r>
          </a:p>
        </p:txBody>
      </p:sp>
      <p:sp>
        <p:nvSpPr>
          <p:cNvPr id="6" name="Espace réservé de l'en-tête 5">
            <a:extLst>
              <a:ext uri="{FF2B5EF4-FFF2-40B4-BE49-F238E27FC236}">
                <a16:creationId xmlns:a16="http://schemas.microsoft.com/office/drawing/2014/main" id="{A3641F32-0CE2-8FF7-A340-E2639A38B6B3}"/>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2956946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65D7B-5786-ED75-696C-6CF4DD094E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CC8EC5-549D-A8E1-778E-13594B55178D}"/>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7C5A8573-F152-BC9D-4087-1D05D2EEECA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5" name="Date Placeholder 4">
            <a:extLst>
              <a:ext uri="{FF2B5EF4-FFF2-40B4-BE49-F238E27FC236}">
                <a16:creationId xmlns:a16="http://schemas.microsoft.com/office/drawing/2014/main" id="{15F7E380-D130-653D-5705-F7817ABDB2F7}"/>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1200" b="0" i="0" u="none" strike="noStrike" cap="none" normalizeH="0" baseline="0" noProof="0">
                <a:ln>
                  <a:noFill/>
                </a:ln>
                <a:solidFill>
                  <a:prstClr val="black"/>
                </a:solidFill>
                <a:effectLst/>
                <a:uLnTx/>
                <a:uFillTx/>
                <a:latin typeface="Calibri"/>
                <a:ea typeface="Calibri"/>
                <a:cs typeface="+mn-cs"/>
              </a:rPr>
              <a:t>27/10/2020</a:t>
            </a:r>
          </a:p>
        </p:txBody>
      </p:sp>
      <p:sp>
        <p:nvSpPr>
          <p:cNvPr id="6" name="Espace réservé de l'en-tête 5">
            <a:extLst>
              <a:ext uri="{FF2B5EF4-FFF2-40B4-BE49-F238E27FC236}">
                <a16:creationId xmlns:a16="http://schemas.microsoft.com/office/drawing/2014/main" id="{8BF8519D-F433-612C-A749-AC0A7DD94902}"/>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2843222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E0591-D49F-1F60-0850-1BD34C814F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EAFD52-A903-1218-B76E-CF56CE6A7091}"/>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377DB482-B88A-1A84-E549-5552FB11AB2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5" name="Date Placeholder 4">
            <a:extLst>
              <a:ext uri="{FF2B5EF4-FFF2-40B4-BE49-F238E27FC236}">
                <a16:creationId xmlns:a16="http://schemas.microsoft.com/office/drawing/2014/main" id="{577B5594-C5F4-F4A5-75B3-5F3E1F733350}"/>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1200" b="0" i="0" u="none" strike="noStrike" cap="none" normalizeH="0" baseline="0" noProof="0">
                <a:ln>
                  <a:noFill/>
                </a:ln>
                <a:solidFill>
                  <a:prstClr val="black"/>
                </a:solidFill>
                <a:effectLst/>
                <a:uLnTx/>
                <a:uFillTx/>
                <a:latin typeface="Calibri"/>
                <a:ea typeface="Calibri"/>
                <a:cs typeface="+mn-cs"/>
              </a:rPr>
              <a:t>27/10/2020</a:t>
            </a:r>
          </a:p>
        </p:txBody>
      </p:sp>
      <p:sp>
        <p:nvSpPr>
          <p:cNvPr id="6" name="Espace réservé de l'en-tête 5">
            <a:extLst>
              <a:ext uri="{FF2B5EF4-FFF2-40B4-BE49-F238E27FC236}">
                <a16:creationId xmlns:a16="http://schemas.microsoft.com/office/drawing/2014/main" id="{5B80FB11-03CA-A04E-75AE-09BEF7DF83CE}"/>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3302233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87339-82D0-54DA-6C1F-BB059FA16F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5BBCC3-F7DB-9204-2105-4A6028F6065A}"/>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451C243A-FB7E-CC42-4420-5BC615C1D72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5" name="Date Placeholder 4">
            <a:extLst>
              <a:ext uri="{FF2B5EF4-FFF2-40B4-BE49-F238E27FC236}">
                <a16:creationId xmlns:a16="http://schemas.microsoft.com/office/drawing/2014/main" id="{4BAD36B4-E89D-06C3-444B-3BFB2CB84F50}"/>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1200" b="0" i="0" u="none" strike="noStrike" cap="none" normalizeH="0" baseline="0" noProof="0">
                <a:ln>
                  <a:noFill/>
                </a:ln>
                <a:solidFill>
                  <a:prstClr val="black"/>
                </a:solidFill>
                <a:effectLst/>
                <a:uLnTx/>
                <a:uFillTx/>
                <a:latin typeface="Calibri"/>
                <a:ea typeface="Calibri"/>
                <a:cs typeface="+mn-cs"/>
              </a:rPr>
              <a:t>27/10/2020</a:t>
            </a:r>
          </a:p>
        </p:txBody>
      </p:sp>
      <p:sp>
        <p:nvSpPr>
          <p:cNvPr id="6" name="Espace réservé de l'en-tête 5">
            <a:extLst>
              <a:ext uri="{FF2B5EF4-FFF2-40B4-BE49-F238E27FC236}">
                <a16:creationId xmlns:a16="http://schemas.microsoft.com/office/drawing/2014/main" id="{AE96D230-978D-4984-90D7-D2B9E970D1C6}"/>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11582455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A679B-25F9-A985-A16C-0AB9E42038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22D373-9721-D292-9D9D-67CE548339B2}"/>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813E6246-6054-85AB-75BB-EE43EC2434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5" name="Date Placeholder 4">
            <a:extLst>
              <a:ext uri="{FF2B5EF4-FFF2-40B4-BE49-F238E27FC236}">
                <a16:creationId xmlns:a16="http://schemas.microsoft.com/office/drawing/2014/main" id="{BFF4DCAE-9C09-3417-D16E-C56EF720BFB0}"/>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1200" b="0" i="0" u="none" strike="noStrike" cap="none" normalizeH="0" baseline="0" noProof="0">
                <a:ln>
                  <a:noFill/>
                </a:ln>
                <a:solidFill>
                  <a:prstClr val="black"/>
                </a:solidFill>
                <a:effectLst/>
                <a:uLnTx/>
                <a:uFillTx/>
                <a:latin typeface="Calibri"/>
                <a:ea typeface="Calibri"/>
                <a:cs typeface="+mn-cs"/>
              </a:rPr>
              <a:t>27/10/2020</a:t>
            </a:r>
          </a:p>
        </p:txBody>
      </p:sp>
      <p:sp>
        <p:nvSpPr>
          <p:cNvPr id="6" name="Espace réservé de l'en-tête 5">
            <a:extLst>
              <a:ext uri="{FF2B5EF4-FFF2-40B4-BE49-F238E27FC236}">
                <a16:creationId xmlns:a16="http://schemas.microsoft.com/office/drawing/2014/main" id="{030614E3-3BFB-6683-F337-F5E29B928108}"/>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1300342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fr-CA"/>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fr-CA"/>
          </a:p>
        </p:txBody>
      </p:sp>
      <p:sp>
        <p:nvSpPr>
          <p:cNvPr id="4" name="Date Placeholder 3"/>
          <p:cNvSpPr>
            <a:spLocks noGrp="1"/>
          </p:cNvSpPr>
          <p:nvPr>
            <p:ph type="dt" sz="half" idx="10"/>
          </p:nvPr>
        </p:nvSpPr>
        <p:spPr/>
        <p:txBody>
          <a:bodyPr/>
          <a:lstStyle/>
          <a:p>
            <a:fld id="{F75EAC41-7C02-4198-91DA-467373A3A1E5}" type="datetimeFigureOut">
              <a:rPr lang="fr-CA" smtClean="0"/>
              <a:t>2026-08-06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DD7D6EF-160F-49C6-8A44-2BF59D716DC4}" type="slidenum">
              <a:rPr lang="fr-CA" smtClean="0"/>
              <a:t>‹#›</a:t>
            </a:fld>
            <a:endParaRPr lang="fr-CA"/>
          </a:p>
        </p:txBody>
      </p:sp>
    </p:spTree>
    <p:extLst>
      <p:ext uri="{BB962C8B-B14F-4D97-AF65-F5344CB8AC3E}">
        <p14:creationId xmlns:p14="http://schemas.microsoft.com/office/powerpoint/2010/main" val="4169762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F75EAC41-7C02-4198-91DA-467373A3A1E5}" type="datetimeFigureOut">
              <a:rPr lang="fr-CA" smtClean="0"/>
              <a:t>2026-08-06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DD7D6EF-160F-49C6-8A44-2BF59D716DC4}" type="slidenum">
              <a:rPr lang="fr-CA" smtClean="0"/>
              <a:t>‹#›</a:t>
            </a:fld>
            <a:endParaRPr lang="fr-CA"/>
          </a:p>
        </p:txBody>
      </p:sp>
    </p:spTree>
    <p:extLst>
      <p:ext uri="{BB962C8B-B14F-4D97-AF65-F5344CB8AC3E}">
        <p14:creationId xmlns:p14="http://schemas.microsoft.com/office/powerpoint/2010/main" val="1142085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fr-CA"/>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F75EAC41-7C02-4198-91DA-467373A3A1E5}" type="datetimeFigureOut">
              <a:rPr lang="fr-CA" smtClean="0"/>
              <a:t>2026-08-06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DD7D6EF-160F-49C6-8A44-2BF59D716DC4}" type="slidenum">
              <a:rPr lang="fr-CA" smtClean="0"/>
              <a:t>‹#›</a:t>
            </a:fld>
            <a:endParaRPr lang="fr-CA"/>
          </a:p>
        </p:txBody>
      </p:sp>
    </p:spTree>
    <p:extLst>
      <p:ext uri="{BB962C8B-B14F-4D97-AF65-F5344CB8AC3E}">
        <p14:creationId xmlns:p14="http://schemas.microsoft.com/office/powerpoint/2010/main" val="3500901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26" name="Picture 2" descr="\\creative\media$\GRAPHICS 2018\Corporate Branding - Templates\CIRNAC\PNG\CIRNA-RCAANC-Cover-8x1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24" y="0"/>
            <a:ext cx="9153525" cy="686514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248412" y="209935"/>
            <a:ext cx="3866388" cy="247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2975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8"/>
          <p:cNvSpPr>
            <a:spLocks noGrp="1" noChangeArrowheads="1"/>
          </p:cNvSpPr>
          <p:nvPr>
            <p:ph type="sldNum" sz="quarter" idx="4"/>
          </p:nvPr>
        </p:nvSpPr>
        <p:spPr>
          <a:xfrm>
            <a:off x="8077200" y="6400800"/>
            <a:ext cx="762000" cy="304800"/>
          </a:xfrm>
          <a:prstGeom prst="rect">
            <a:avLst/>
          </a:prstGeom>
          <a:ln/>
        </p:spPr>
        <p:txBody>
          <a:bodyPr/>
          <a:lstStyle>
            <a:lvl1pPr algn="r">
              <a:defRPr sz="1200">
                <a:solidFill>
                  <a:srgbClr val="969696"/>
                </a:solidFill>
                <a:latin typeface="+mj-lt"/>
              </a:defRPr>
            </a:lvl1pPr>
          </a:lstStyle>
          <a:p>
            <a:pPr>
              <a:defRPr/>
            </a:pPr>
            <a:fld id="{E00B6E52-F07A-44C8-B7AE-D6EEC3D50429}" type="slidenum">
              <a:rPr lang="en-CA" smtClean="0"/>
              <a:pPr>
                <a:defRPr/>
              </a:pPr>
              <a:t>‹#›</a:t>
            </a:fld>
            <a:endParaRPr lang="en-CA" dirty="0"/>
          </a:p>
        </p:txBody>
      </p:sp>
    </p:spTree>
    <p:extLst>
      <p:ext uri="{BB962C8B-B14F-4D97-AF65-F5344CB8AC3E}">
        <p14:creationId xmlns:p14="http://schemas.microsoft.com/office/powerpoint/2010/main" val="29538230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68301" y="1308103"/>
            <a:ext cx="3822700" cy="49403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407408" y="1308101"/>
            <a:ext cx="3822192" cy="494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8"/>
          <p:cNvSpPr>
            <a:spLocks noGrp="1" noChangeArrowheads="1"/>
          </p:cNvSpPr>
          <p:nvPr>
            <p:ph type="sldNum" sz="quarter" idx="4"/>
          </p:nvPr>
        </p:nvSpPr>
        <p:spPr>
          <a:xfrm>
            <a:off x="8077200" y="6400800"/>
            <a:ext cx="762000" cy="304800"/>
          </a:xfrm>
          <a:prstGeom prst="rect">
            <a:avLst/>
          </a:prstGeom>
          <a:ln/>
        </p:spPr>
        <p:txBody>
          <a:bodyPr/>
          <a:lstStyle>
            <a:lvl1pPr algn="r">
              <a:defRPr sz="1200">
                <a:solidFill>
                  <a:srgbClr val="969696"/>
                </a:solidFill>
                <a:latin typeface="+mj-lt"/>
              </a:defRPr>
            </a:lvl1pPr>
          </a:lstStyle>
          <a:p>
            <a:pPr>
              <a:defRPr/>
            </a:pPr>
            <a:fld id="{E00B6E52-F07A-44C8-B7AE-D6EEC3D50429}" type="slidenum">
              <a:rPr lang="en-CA" smtClean="0"/>
              <a:pPr>
                <a:defRPr/>
              </a:pPr>
              <a:t>‹#›</a:t>
            </a:fld>
            <a:endParaRPr lang="en-CA" dirty="0"/>
          </a:p>
        </p:txBody>
      </p:sp>
    </p:spTree>
    <p:extLst>
      <p:ext uri="{BB962C8B-B14F-4D97-AF65-F5344CB8AC3E}">
        <p14:creationId xmlns:p14="http://schemas.microsoft.com/office/powerpoint/2010/main" val="8958176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Rectangle 8"/>
          <p:cNvSpPr>
            <a:spLocks noGrp="1" noChangeArrowheads="1"/>
          </p:cNvSpPr>
          <p:nvPr>
            <p:ph type="sldNum" sz="quarter" idx="4"/>
          </p:nvPr>
        </p:nvSpPr>
        <p:spPr>
          <a:xfrm>
            <a:off x="8077200" y="6400800"/>
            <a:ext cx="762000" cy="304800"/>
          </a:xfrm>
          <a:prstGeom prst="rect">
            <a:avLst/>
          </a:prstGeom>
          <a:ln/>
        </p:spPr>
        <p:txBody>
          <a:bodyPr/>
          <a:lstStyle>
            <a:lvl1pPr algn="r">
              <a:defRPr sz="1200">
                <a:solidFill>
                  <a:srgbClr val="969696"/>
                </a:solidFill>
                <a:latin typeface="+mj-lt"/>
              </a:defRPr>
            </a:lvl1pPr>
          </a:lstStyle>
          <a:p>
            <a:pPr>
              <a:defRPr/>
            </a:pPr>
            <a:fld id="{E00B6E52-F07A-44C8-B7AE-D6EEC3D50429}" type="slidenum">
              <a:rPr lang="en-CA" smtClean="0"/>
              <a:pPr>
                <a:defRPr/>
              </a:pPr>
              <a:t>‹#›</a:t>
            </a:fld>
            <a:endParaRPr lang="en-CA" dirty="0"/>
          </a:p>
        </p:txBody>
      </p:sp>
    </p:spTree>
    <p:extLst>
      <p:ext uri="{BB962C8B-B14F-4D97-AF65-F5344CB8AC3E}">
        <p14:creationId xmlns:p14="http://schemas.microsoft.com/office/powerpoint/2010/main" val="25203156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pPr>
              <a:defRPr/>
            </a:pPr>
            <a:fld id="{E00B6E52-F07A-44C8-B7AE-D6EEC3D50429}" type="slidenum">
              <a:rPr lang="en-CA" smtClean="0"/>
              <a:pPr>
                <a:defRPr/>
              </a:pPr>
              <a:t>‹#›</a:t>
            </a:fld>
            <a:endParaRPr lang="en-CA" dirty="0"/>
          </a:p>
        </p:txBody>
      </p:sp>
    </p:spTree>
    <p:extLst>
      <p:ext uri="{BB962C8B-B14F-4D97-AF65-F5344CB8AC3E}">
        <p14:creationId xmlns:p14="http://schemas.microsoft.com/office/powerpoint/2010/main" val="11748199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68580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685800"/>
            <a:ext cx="4730750" cy="5562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2" y="2057400"/>
            <a:ext cx="3008313" cy="4191000"/>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dirty="0"/>
              <a:t>Click to edit Master text styles</a:t>
            </a:r>
          </a:p>
        </p:txBody>
      </p:sp>
      <p:sp>
        <p:nvSpPr>
          <p:cNvPr id="7" name="Rectangle 8"/>
          <p:cNvSpPr>
            <a:spLocks noGrp="1" noChangeArrowheads="1"/>
          </p:cNvSpPr>
          <p:nvPr>
            <p:ph type="sldNum" sz="quarter" idx="4"/>
          </p:nvPr>
        </p:nvSpPr>
        <p:spPr>
          <a:xfrm>
            <a:off x="8077200" y="6400800"/>
            <a:ext cx="762000" cy="304800"/>
          </a:xfrm>
          <a:prstGeom prst="rect">
            <a:avLst/>
          </a:prstGeom>
          <a:ln/>
        </p:spPr>
        <p:txBody>
          <a:bodyPr/>
          <a:lstStyle>
            <a:lvl1pPr algn="r">
              <a:defRPr sz="1200">
                <a:solidFill>
                  <a:srgbClr val="969696"/>
                </a:solidFill>
                <a:latin typeface="+mj-lt"/>
              </a:defRPr>
            </a:lvl1pPr>
          </a:lstStyle>
          <a:p>
            <a:pPr>
              <a:defRPr/>
            </a:pPr>
            <a:fld id="{E00B6E52-F07A-44C8-B7AE-D6EEC3D50429}" type="slidenum">
              <a:rPr lang="en-CA" smtClean="0"/>
              <a:pPr>
                <a:defRPr/>
              </a:pPr>
              <a:t>‹#›</a:t>
            </a:fld>
            <a:endParaRPr lang="en-CA" dirty="0"/>
          </a:p>
        </p:txBody>
      </p:sp>
    </p:spTree>
    <p:extLst>
      <p:ext uri="{BB962C8B-B14F-4D97-AF65-F5344CB8AC3E}">
        <p14:creationId xmlns:p14="http://schemas.microsoft.com/office/powerpoint/2010/main" val="5823357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7" name="Rectangle 8"/>
          <p:cNvSpPr>
            <a:spLocks noGrp="1" noChangeArrowheads="1"/>
          </p:cNvSpPr>
          <p:nvPr>
            <p:ph type="sldNum" sz="quarter" idx="4"/>
          </p:nvPr>
        </p:nvSpPr>
        <p:spPr>
          <a:xfrm>
            <a:off x="8077200" y="6400800"/>
            <a:ext cx="762000" cy="304800"/>
          </a:xfrm>
          <a:prstGeom prst="rect">
            <a:avLst/>
          </a:prstGeom>
          <a:ln/>
        </p:spPr>
        <p:txBody>
          <a:bodyPr/>
          <a:lstStyle>
            <a:lvl1pPr algn="r">
              <a:defRPr sz="1200">
                <a:solidFill>
                  <a:srgbClr val="969696"/>
                </a:solidFill>
                <a:latin typeface="+mj-lt"/>
              </a:defRPr>
            </a:lvl1pPr>
          </a:lstStyle>
          <a:p>
            <a:pPr>
              <a:defRPr/>
            </a:pPr>
            <a:fld id="{E00B6E52-F07A-44C8-B7AE-D6EEC3D50429}" type="slidenum">
              <a:rPr lang="en-CA" smtClean="0"/>
              <a:pPr>
                <a:defRPr/>
              </a:pPr>
              <a:t>‹#›</a:t>
            </a:fld>
            <a:endParaRPr lang="en-CA" dirty="0"/>
          </a:p>
        </p:txBody>
      </p:sp>
    </p:spTree>
    <p:extLst>
      <p:ext uri="{BB962C8B-B14F-4D97-AF65-F5344CB8AC3E}">
        <p14:creationId xmlns:p14="http://schemas.microsoft.com/office/powerpoint/2010/main" val="35474807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4"/>
            <a:ext cx="2133600" cy="365125"/>
          </a:xfrm>
          <a:prstGeom prst="rect">
            <a:avLst/>
          </a:prstGeom>
        </p:spPr>
        <p:txBody>
          <a:bodyPr/>
          <a:lstStyle/>
          <a:p>
            <a:pPr fontAlgn="base">
              <a:lnSpc>
                <a:spcPct val="90000"/>
              </a:lnSpc>
              <a:spcBef>
                <a:spcPct val="0"/>
              </a:spcBef>
              <a:spcAft>
                <a:spcPct val="37000"/>
              </a:spcAft>
            </a:pPr>
            <a:endParaRPr lang="en-US">
              <a:solidFill>
                <a:srgbClr val="000066"/>
              </a:solidFill>
              <a:latin typeface="Verdana" pitchFamily="34" charset="0"/>
            </a:endParaRPr>
          </a:p>
        </p:txBody>
      </p:sp>
      <p:sp>
        <p:nvSpPr>
          <p:cNvPr id="8" name="Footer Placeholder 7"/>
          <p:cNvSpPr>
            <a:spLocks noGrp="1"/>
          </p:cNvSpPr>
          <p:nvPr>
            <p:ph type="ftr" sz="quarter" idx="11"/>
          </p:nvPr>
        </p:nvSpPr>
        <p:spPr>
          <a:xfrm>
            <a:off x="3124200" y="6356354"/>
            <a:ext cx="2895600" cy="365125"/>
          </a:xfrm>
          <a:prstGeom prst="rect">
            <a:avLst/>
          </a:prstGeom>
        </p:spPr>
        <p:txBody>
          <a:bodyPr/>
          <a:lstStyle/>
          <a:p>
            <a:pPr fontAlgn="base">
              <a:lnSpc>
                <a:spcPct val="90000"/>
              </a:lnSpc>
              <a:spcBef>
                <a:spcPct val="0"/>
              </a:spcBef>
              <a:spcAft>
                <a:spcPct val="37000"/>
              </a:spcAft>
            </a:pPr>
            <a:endParaRPr lang="en-US">
              <a:solidFill>
                <a:srgbClr val="000066"/>
              </a:solidFill>
              <a:latin typeface="Verdana" pitchFamily="34" charset="0"/>
            </a:endParaRPr>
          </a:p>
        </p:txBody>
      </p:sp>
      <p:sp>
        <p:nvSpPr>
          <p:cNvPr id="9" name="Slide Number Placeholder 8"/>
          <p:cNvSpPr>
            <a:spLocks noGrp="1"/>
          </p:cNvSpPr>
          <p:nvPr>
            <p:ph type="sldNum" sz="quarter" idx="12"/>
          </p:nvPr>
        </p:nvSpPr>
        <p:spPr/>
        <p:txBody>
          <a:bodyPr/>
          <a:lstStyle/>
          <a:p>
            <a:fld id="{6F711A52-F43C-4C30-A158-C802C0F8EA5C}" type="slidenum">
              <a:rPr lang="en-US" smtClean="0"/>
              <a:pPr/>
              <a:t>‹#›</a:t>
            </a:fld>
            <a:endParaRPr lang="en-US"/>
          </a:p>
        </p:txBody>
      </p:sp>
    </p:spTree>
    <p:extLst>
      <p:ext uri="{BB962C8B-B14F-4D97-AF65-F5344CB8AC3E}">
        <p14:creationId xmlns:p14="http://schemas.microsoft.com/office/powerpoint/2010/main" val="1969445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F75EAC41-7C02-4198-91DA-467373A3A1E5}" type="datetimeFigureOut">
              <a:rPr lang="fr-CA" smtClean="0"/>
              <a:t>2026-08-06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DD7D6EF-160F-49C6-8A44-2BF59D716DC4}" type="slidenum">
              <a:rPr lang="fr-CA" smtClean="0"/>
              <a:t>‹#›</a:t>
            </a:fld>
            <a:endParaRPr lang="fr-CA"/>
          </a:p>
        </p:txBody>
      </p:sp>
    </p:spTree>
    <p:extLst>
      <p:ext uri="{BB962C8B-B14F-4D97-AF65-F5344CB8AC3E}">
        <p14:creationId xmlns:p14="http://schemas.microsoft.com/office/powerpoint/2010/main" val="349160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fr-CA"/>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75EAC41-7C02-4198-91DA-467373A3A1E5}" type="datetimeFigureOut">
              <a:rPr lang="fr-CA" smtClean="0"/>
              <a:t>2026-08-06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DD7D6EF-160F-49C6-8A44-2BF59D716DC4}" type="slidenum">
              <a:rPr lang="fr-CA" smtClean="0"/>
              <a:t>‹#›</a:t>
            </a:fld>
            <a:endParaRPr lang="fr-CA"/>
          </a:p>
        </p:txBody>
      </p:sp>
    </p:spTree>
    <p:extLst>
      <p:ext uri="{BB962C8B-B14F-4D97-AF65-F5344CB8AC3E}">
        <p14:creationId xmlns:p14="http://schemas.microsoft.com/office/powerpoint/2010/main" val="1820962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Date Placeholder 4"/>
          <p:cNvSpPr>
            <a:spLocks noGrp="1"/>
          </p:cNvSpPr>
          <p:nvPr>
            <p:ph type="dt" sz="half" idx="10"/>
          </p:nvPr>
        </p:nvSpPr>
        <p:spPr/>
        <p:txBody>
          <a:bodyPr/>
          <a:lstStyle/>
          <a:p>
            <a:fld id="{F75EAC41-7C02-4198-91DA-467373A3A1E5}" type="datetimeFigureOut">
              <a:rPr lang="fr-CA" smtClean="0"/>
              <a:t>2026-08-06</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7DD7D6EF-160F-49C6-8A44-2BF59D716DC4}" type="slidenum">
              <a:rPr lang="fr-CA" smtClean="0"/>
              <a:t>‹#›</a:t>
            </a:fld>
            <a:endParaRPr lang="fr-CA"/>
          </a:p>
        </p:txBody>
      </p:sp>
    </p:spTree>
    <p:extLst>
      <p:ext uri="{BB962C8B-B14F-4D97-AF65-F5344CB8AC3E}">
        <p14:creationId xmlns:p14="http://schemas.microsoft.com/office/powerpoint/2010/main" val="2758923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fr-CA"/>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7" name="Date Placeholder 6"/>
          <p:cNvSpPr>
            <a:spLocks noGrp="1"/>
          </p:cNvSpPr>
          <p:nvPr>
            <p:ph type="dt" sz="half" idx="10"/>
          </p:nvPr>
        </p:nvSpPr>
        <p:spPr/>
        <p:txBody>
          <a:bodyPr/>
          <a:lstStyle/>
          <a:p>
            <a:fld id="{F75EAC41-7C02-4198-91DA-467373A3A1E5}" type="datetimeFigureOut">
              <a:rPr lang="fr-CA" smtClean="0"/>
              <a:t>2026-08-06</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7DD7D6EF-160F-49C6-8A44-2BF59D716DC4}" type="slidenum">
              <a:rPr lang="fr-CA" smtClean="0"/>
              <a:t>‹#›</a:t>
            </a:fld>
            <a:endParaRPr lang="fr-CA"/>
          </a:p>
        </p:txBody>
      </p:sp>
    </p:spTree>
    <p:extLst>
      <p:ext uri="{BB962C8B-B14F-4D97-AF65-F5344CB8AC3E}">
        <p14:creationId xmlns:p14="http://schemas.microsoft.com/office/powerpoint/2010/main" val="3025179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Date Placeholder 2"/>
          <p:cNvSpPr>
            <a:spLocks noGrp="1"/>
          </p:cNvSpPr>
          <p:nvPr>
            <p:ph type="dt" sz="half" idx="10"/>
          </p:nvPr>
        </p:nvSpPr>
        <p:spPr/>
        <p:txBody>
          <a:bodyPr/>
          <a:lstStyle/>
          <a:p>
            <a:fld id="{F75EAC41-7C02-4198-91DA-467373A3A1E5}" type="datetimeFigureOut">
              <a:rPr lang="fr-CA" smtClean="0"/>
              <a:t>2026-08-06</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7DD7D6EF-160F-49C6-8A44-2BF59D716DC4}" type="slidenum">
              <a:rPr lang="fr-CA" smtClean="0"/>
              <a:t>‹#›</a:t>
            </a:fld>
            <a:endParaRPr lang="fr-CA"/>
          </a:p>
        </p:txBody>
      </p:sp>
    </p:spTree>
    <p:extLst>
      <p:ext uri="{BB962C8B-B14F-4D97-AF65-F5344CB8AC3E}">
        <p14:creationId xmlns:p14="http://schemas.microsoft.com/office/powerpoint/2010/main" val="1433245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5EAC41-7C02-4198-91DA-467373A3A1E5}" type="datetimeFigureOut">
              <a:rPr lang="fr-CA" smtClean="0"/>
              <a:t>2026-08-06</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7DD7D6EF-160F-49C6-8A44-2BF59D716DC4}" type="slidenum">
              <a:rPr lang="fr-CA" smtClean="0"/>
              <a:t>‹#›</a:t>
            </a:fld>
            <a:endParaRPr lang="fr-CA"/>
          </a:p>
        </p:txBody>
      </p:sp>
    </p:spTree>
    <p:extLst>
      <p:ext uri="{BB962C8B-B14F-4D97-AF65-F5344CB8AC3E}">
        <p14:creationId xmlns:p14="http://schemas.microsoft.com/office/powerpoint/2010/main" val="3468553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fr-CA"/>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5EAC41-7C02-4198-91DA-467373A3A1E5}" type="datetimeFigureOut">
              <a:rPr lang="fr-CA" smtClean="0"/>
              <a:t>2026-08-06</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7DD7D6EF-160F-49C6-8A44-2BF59D716DC4}" type="slidenum">
              <a:rPr lang="fr-CA" smtClean="0"/>
              <a:t>‹#›</a:t>
            </a:fld>
            <a:endParaRPr lang="fr-CA"/>
          </a:p>
        </p:txBody>
      </p:sp>
    </p:spTree>
    <p:extLst>
      <p:ext uri="{BB962C8B-B14F-4D97-AF65-F5344CB8AC3E}">
        <p14:creationId xmlns:p14="http://schemas.microsoft.com/office/powerpoint/2010/main" val="2751824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fr-CA"/>
          </a:p>
        </p:txBody>
      </p:sp>
      <p:sp>
        <p:nvSpPr>
          <p:cNvPr id="3" name="Picture Placeholder 2"/>
          <p:cNvSpPr>
            <a:spLocks noGrp="1"/>
          </p:cNvSpPr>
          <p:nvPr>
            <p:ph type="pic" idx="1"/>
          </p:nvPr>
        </p:nvSpPr>
        <p:spPr>
          <a:xfrm>
            <a:off x="3887391" y="987428"/>
            <a:ext cx="462915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fr-CA"/>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5EAC41-7C02-4198-91DA-467373A3A1E5}" type="datetimeFigureOut">
              <a:rPr lang="fr-CA" smtClean="0"/>
              <a:t>2026-08-06</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7DD7D6EF-160F-49C6-8A44-2BF59D716DC4}" type="slidenum">
              <a:rPr lang="fr-CA" smtClean="0"/>
              <a:t>‹#›</a:t>
            </a:fld>
            <a:endParaRPr lang="fr-CA"/>
          </a:p>
        </p:txBody>
      </p:sp>
    </p:spTree>
    <p:extLst>
      <p:ext uri="{BB962C8B-B14F-4D97-AF65-F5344CB8AC3E}">
        <p14:creationId xmlns:p14="http://schemas.microsoft.com/office/powerpoint/2010/main" val="203092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2.png"/><Relationship Id="rId5" Type="http://schemas.openxmlformats.org/officeDocument/2006/relationships/slideLayout" Target="../slideLayouts/slideLayout16.xml"/><Relationship Id="rId10"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fr-CA"/>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5EAC41-7C02-4198-91DA-467373A3A1E5}" type="datetimeFigureOut">
              <a:rPr lang="fr-CA" smtClean="0"/>
              <a:t>2026-08-06</a:t>
            </a:fld>
            <a:endParaRPr lang="fr-CA"/>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D7D6EF-160F-49C6-8A44-2BF59D716DC4}" type="slidenum">
              <a:rPr lang="fr-CA" smtClean="0"/>
              <a:t>‹#›</a:t>
            </a:fld>
            <a:endParaRPr lang="fr-CA"/>
          </a:p>
        </p:txBody>
      </p:sp>
      <p:sp>
        <p:nvSpPr>
          <p:cNvPr id="8" name="ZoneTexte 7">
            <a:extLst>
              <a:ext uri="{FF2B5EF4-FFF2-40B4-BE49-F238E27FC236}">
                <a16:creationId xmlns:a16="http://schemas.microsoft.com/office/drawing/2014/main" id="{D1DEC223-CEBB-4904-D290-38EFD4DD5BCE}"/>
              </a:ext>
            </a:extLst>
          </p:cNvPr>
          <p:cNvSpPr txBox="1"/>
          <p:nvPr userDrawn="1">
            <p:extLst>
              <p:ext uri="{1162E1C5-73C7-4A58-AE30-91384D911F3F}">
                <p184:classification xmlns:p184="http://schemas.microsoft.com/office/powerpoint/2018/4/main" val="hdr"/>
              </p:ext>
            </p:extLst>
          </p:nvPr>
        </p:nvSpPr>
        <p:spPr>
          <a:xfrm>
            <a:off x="6918325" y="63500"/>
            <a:ext cx="2193925" cy="182880"/>
          </a:xfrm>
          <a:prstGeom prst="rect">
            <a:avLst/>
          </a:prstGeom>
        </p:spPr>
        <p:txBody>
          <a:bodyPr horzOverflow="overflow" lIns="0" tIns="0" rIns="0" bIns="0">
            <a:spAutoFit/>
          </a:bodyPr>
          <a:lstStyle/>
          <a:p>
            <a:pPr algn="l"/>
            <a:r>
              <a:rPr lang="en-US" sz="1200">
                <a:solidFill>
                  <a:srgbClr val="000000">
                    <a:alpha val="50000"/>
                  </a:srgbClr>
                </a:solidFill>
                <a:latin typeface="Aptos" panose="020B0004020202020204" pitchFamily="34" charset="0"/>
              </a:rPr>
              <a:t>NON CLASSIFIÉ / UNCLASSIFIED</a:t>
            </a:r>
          </a:p>
        </p:txBody>
      </p:sp>
    </p:spTree>
    <p:extLst>
      <p:ext uri="{BB962C8B-B14F-4D97-AF65-F5344CB8AC3E}">
        <p14:creationId xmlns:p14="http://schemas.microsoft.com/office/powerpoint/2010/main" val="33598130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Picture 3" descr="\\creative\media$\GRAPHICS 2018\Corporate Branding - Templates\CIRNAC\PNG\FIP-CIRNA.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3350" y="138745"/>
            <a:ext cx="3014472" cy="192786"/>
          </a:xfrm>
          <a:prstGeom prst="rect">
            <a:avLst/>
          </a:prstGeom>
          <a:noFill/>
          <a:extLst>
            <a:ext uri="{909E8E84-426E-40DD-AFC4-6F175D3DCCD1}">
              <a14:hiddenFill xmlns:a14="http://schemas.microsoft.com/office/drawing/2010/main">
                <a:solidFill>
                  <a:srgbClr val="FFFFFF"/>
                </a:solidFill>
              </a14:hiddenFill>
            </a:ext>
          </a:extLst>
        </p:spPr>
      </p:pic>
      <p:sp>
        <p:nvSpPr>
          <p:cNvPr id="1026" name="Rectangle 2"/>
          <p:cNvSpPr>
            <a:spLocks noGrp="1" noChangeArrowheads="1"/>
          </p:cNvSpPr>
          <p:nvPr>
            <p:ph type="title"/>
          </p:nvPr>
        </p:nvSpPr>
        <p:spPr bwMode="auto">
          <a:xfrm>
            <a:off x="381000" y="838200"/>
            <a:ext cx="7848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CA" altLang="en-GB" dirty="0"/>
              <a:t>Insert section title</a:t>
            </a:r>
          </a:p>
        </p:txBody>
      </p:sp>
      <p:sp>
        <p:nvSpPr>
          <p:cNvPr id="1027" name="Rectangle 3"/>
          <p:cNvSpPr>
            <a:spLocks noGrp="1" noChangeArrowheads="1"/>
          </p:cNvSpPr>
          <p:nvPr>
            <p:ph type="body" idx="1"/>
          </p:nvPr>
        </p:nvSpPr>
        <p:spPr bwMode="auto">
          <a:xfrm>
            <a:off x="368301" y="1308104"/>
            <a:ext cx="7861300" cy="500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CA" altLang="en-GB" dirty="0"/>
              <a:t>Click to edit master text styles</a:t>
            </a:r>
          </a:p>
          <a:p>
            <a:pPr lvl="1"/>
            <a:r>
              <a:rPr lang="en-CA" altLang="en-GB" dirty="0"/>
              <a:t>Second level</a:t>
            </a:r>
          </a:p>
          <a:p>
            <a:pPr lvl="2"/>
            <a:r>
              <a:rPr lang="en-CA" altLang="en-GB" dirty="0"/>
              <a:t>Third level</a:t>
            </a:r>
          </a:p>
          <a:p>
            <a:pPr lvl="3"/>
            <a:r>
              <a:rPr lang="en-CA" altLang="en-GB" dirty="0"/>
              <a:t>Fourth level</a:t>
            </a:r>
          </a:p>
        </p:txBody>
      </p:sp>
      <p:sp>
        <p:nvSpPr>
          <p:cNvPr id="12" name="Rectangle 8"/>
          <p:cNvSpPr>
            <a:spLocks noGrp="1" noChangeArrowheads="1"/>
          </p:cNvSpPr>
          <p:nvPr>
            <p:ph type="sldNum" sz="quarter" idx="4"/>
          </p:nvPr>
        </p:nvSpPr>
        <p:spPr>
          <a:xfrm>
            <a:off x="8077200" y="6400800"/>
            <a:ext cx="762000" cy="304800"/>
          </a:xfrm>
          <a:prstGeom prst="rect">
            <a:avLst/>
          </a:prstGeom>
          <a:ln/>
        </p:spPr>
        <p:txBody>
          <a:bodyPr/>
          <a:lstStyle>
            <a:lvl1pPr algn="r">
              <a:defRPr sz="1200">
                <a:solidFill>
                  <a:srgbClr val="969696"/>
                </a:solidFill>
                <a:latin typeface="+mj-lt"/>
              </a:defRPr>
            </a:lvl1pPr>
          </a:lstStyle>
          <a:p>
            <a:pPr fontAlgn="base">
              <a:lnSpc>
                <a:spcPct val="90000"/>
              </a:lnSpc>
              <a:spcBef>
                <a:spcPct val="0"/>
              </a:spcBef>
              <a:spcAft>
                <a:spcPct val="37000"/>
              </a:spcAft>
              <a:defRPr/>
            </a:pPr>
            <a:fld id="{E00B6E52-F07A-44C8-B7AE-D6EEC3D50429}" type="slidenum">
              <a:rPr lang="en-CA" smtClean="0"/>
              <a:pPr fontAlgn="base">
                <a:lnSpc>
                  <a:spcPct val="90000"/>
                </a:lnSpc>
                <a:spcBef>
                  <a:spcPct val="0"/>
                </a:spcBef>
                <a:spcAft>
                  <a:spcPct val="37000"/>
                </a:spcAft>
                <a:defRPr/>
              </a:pPr>
              <a:t>‹#›</a:t>
            </a:fld>
            <a:endParaRPr lang="en-CA" dirty="0"/>
          </a:p>
        </p:txBody>
      </p:sp>
      <p:pic>
        <p:nvPicPr>
          <p:cNvPr id="2050" name="Picture 2" descr="\\creative\media$\GRAPHICS 2018\Corporate Branding - Templates\CIRNAC\PNG\CIRNA-symbol.png"/>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84137" y="6172204"/>
            <a:ext cx="619125" cy="619125"/>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BEC7FB65-E875-2F17-D957-220F0D34259A}"/>
              </a:ext>
            </a:extLst>
          </p:cNvPr>
          <p:cNvSpPr txBox="1"/>
          <p:nvPr userDrawn="1">
            <p:extLst>
              <p:ext uri="{1162E1C5-73C7-4A58-AE30-91384D911F3F}">
                <p184:classification xmlns:p184="http://schemas.microsoft.com/office/powerpoint/2018/4/main" val="hdr"/>
              </p:ext>
            </p:extLst>
          </p:nvPr>
        </p:nvSpPr>
        <p:spPr>
          <a:xfrm>
            <a:off x="6918325" y="63500"/>
            <a:ext cx="2193925" cy="182880"/>
          </a:xfrm>
          <a:prstGeom prst="rect">
            <a:avLst/>
          </a:prstGeom>
        </p:spPr>
        <p:txBody>
          <a:bodyPr horzOverflow="overflow" lIns="0" tIns="0" rIns="0" bIns="0">
            <a:spAutoFit/>
          </a:bodyPr>
          <a:lstStyle/>
          <a:p>
            <a:pPr algn="l"/>
            <a:r>
              <a:rPr lang="en-US" sz="1200">
                <a:solidFill>
                  <a:srgbClr val="000000">
                    <a:alpha val="50000"/>
                  </a:srgbClr>
                </a:solidFill>
                <a:latin typeface="Aptos" panose="020B0004020202020204" pitchFamily="34" charset="0"/>
              </a:rPr>
              <a:t>NON CLASSIFIÉ / UNCLASSIFIED</a:t>
            </a:r>
          </a:p>
        </p:txBody>
      </p:sp>
    </p:spTree>
    <p:extLst>
      <p:ext uri="{BB962C8B-B14F-4D97-AF65-F5344CB8AC3E}">
        <p14:creationId xmlns:p14="http://schemas.microsoft.com/office/powerpoint/2010/main" val="28509231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rtl="0" eaLnBrk="0" fontAlgn="base" hangingPunct="0">
        <a:lnSpc>
          <a:spcPts val="2400"/>
        </a:lnSpc>
        <a:spcBef>
          <a:spcPct val="0"/>
        </a:spcBef>
        <a:spcAft>
          <a:spcPct val="0"/>
        </a:spcAft>
        <a:defRPr sz="2400" b="1" baseline="0">
          <a:solidFill>
            <a:srgbClr val="000000"/>
          </a:solidFill>
          <a:latin typeface="+mj-lt"/>
          <a:ea typeface="+mj-ea"/>
          <a:cs typeface="+mj-cs"/>
        </a:defRPr>
      </a:lvl1pPr>
      <a:lvl2pPr algn="l" rtl="0" eaLnBrk="0" fontAlgn="base" hangingPunct="0">
        <a:lnSpc>
          <a:spcPts val="2400"/>
        </a:lnSpc>
        <a:spcBef>
          <a:spcPct val="0"/>
        </a:spcBef>
        <a:spcAft>
          <a:spcPct val="0"/>
        </a:spcAft>
        <a:defRPr sz="2400" b="1">
          <a:solidFill>
            <a:srgbClr val="000000"/>
          </a:solidFill>
          <a:latin typeface="Arial" charset="0"/>
        </a:defRPr>
      </a:lvl2pPr>
      <a:lvl3pPr algn="l" rtl="0" eaLnBrk="0" fontAlgn="base" hangingPunct="0">
        <a:lnSpc>
          <a:spcPts val="2400"/>
        </a:lnSpc>
        <a:spcBef>
          <a:spcPct val="0"/>
        </a:spcBef>
        <a:spcAft>
          <a:spcPct val="0"/>
        </a:spcAft>
        <a:defRPr sz="2400" b="1">
          <a:solidFill>
            <a:srgbClr val="000000"/>
          </a:solidFill>
          <a:latin typeface="Arial" charset="0"/>
        </a:defRPr>
      </a:lvl3pPr>
      <a:lvl4pPr algn="l" rtl="0" eaLnBrk="0" fontAlgn="base" hangingPunct="0">
        <a:lnSpc>
          <a:spcPts val="2400"/>
        </a:lnSpc>
        <a:spcBef>
          <a:spcPct val="0"/>
        </a:spcBef>
        <a:spcAft>
          <a:spcPct val="0"/>
        </a:spcAft>
        <a:defRPr sz="2400" b="1">
          <a:solidFill>
            <a:srgbClr val="000000"/>
          </a:solidFill>
          <a:latin typeface="Arial" charset="0"/>
        </a:defRPr>
      </a:lvl4pPr>
      <a:lvl5pPr algn="l" rtl="0" eaLnBrk="0" fontAlgn="base" hangingPunct="0">
        <a:lnSpc>
          <a:spcPts val="2400"/>
        </a:lnSpc>
        <a:spcBef>
          <a:spcPct val="0"/>
        </a:spcBef>
        <a:spcAft>
          <a:spcPct val="0"/>
        </a:spcAft>
        <a:defRPr sz="2400" b="1">
          <a:solidFill>
            <a:srgbClr val="000000"/>
          </a:solidFill>
          <a:latin typeface="Arial" charset="0"/>
        </a:defRPr>
      </a:lvl5pPr>
      <a:lvl6pPr marL="457189" algn="l" rtl="0" fontAlgn="base">
        <a:lnSpc>
          <a:spcPts val="2400"/>
        </a:lnSpc>
        <a:spcBef>
          <a:spcPct val="0"/>
        </a:spcBef>
        <a:spcAft>
          <a:spcPct val="0"/>
        </a:spcAft>
        <a:defRPr sz="2400" b="1">
          <a:solidFill>
            <a:srgbClr val="000000"/>
          </a:solidFill>
          <a:latin typeface="Arial" charset="0"/>
        </a:defRPr>
      </a:lvl6pPr>
      <a:lvl7pPr marL="914377" algn="l" rtl="0" fontAlgn="base">
        <a:lnSpc>
          <a:spcPts val="2400"/>
        </a:lnSpc>
        <a:spcBef>
          <a:spcPct val="0"/>
        </a:spcBef>
        <a:spcAft>
          <a:spcPct val="0"/>
        </a:spcAft>
        <a:defRPr sz="2400" b="1">
          <a:solidFill>
            <a:srgbClr val="000000"/>
          </a:solidFill>
          <a:latin typeface="Arial" charset="0"/>
        </a:defRPr>
      </a:lvl7pPr>
      <a:lvl8pPr marL="1371566" algn="l" rtl="0" fontAlgn="base">
        <a:lnSpc>
          <a:spcPts val="2400"/>
        </a:lnSpc>
        <a:spcBef>
          <a:spcPct val="0"/>
        </a:spcBef>
        <a:spcAft>
          <a:spcPct val="0"/>
        </a:spcAft>
        <a:defRPr sz="2400" b="1">
          <a:solidFill>
            <a:srgbClr val="000000"/>
          </a:solidFill>
          <a:latin typeface="Arial" charset="0"/>
        </a:defRPr>
      </a:lvl8pPr>
      <a:lvl9pPr marL="1828754" algn="l" rtl="0" fontAlgn="base">
        <a:lnSpc>
          <a:spcPts val="2400"/>
        </a:lnSpc>
        <a:spcBef>
          <a:spcPct val="0"/>
        </a:spcBef>
        <a:spcAft>
          <a:spcPct val="0"/>
        </a:spcAft>
        <a:defRPr sz="2400" b="1">
          <a:solidFill>
            <a:srgbClr val="000000"/>
          </a:solidFill>
          <a:latin typeface="Arial" charset="0"/>
        </a:defRPr>
      </a:lvl9pPr>
    </p:titleStyle>
    <p:bodyStyle>
      <a:lvl1pPr marL="190495" indent="-190495" algn="l" rtl="0" eaLnBrk="0" fontAlgn="base" hangingPunct="0">
        <a:spcBef>
          <a:spcPct val="0"/>
        </a:spcBef>
        <a:spcAft>
          <a:spcPct val="37000"/>
        </a:spcAft>
        <a:buChar char="•"/>
        <a:tabLst>
          <a:tab pos="5714857" algn="l"/>
        </a:tabLst>
        <a:defRPr>
          <a:solidFill>
            <a:srgbClr val="000000"/>
          </a:solidFill>
          <a:latin typeface="+mn-lt"/>
          <a:ea typeface="+mn-ea"/>
          <a:cs typeface="+mn-cs"/>
        </a:defRPr>
      </a:lvl1pPr>
      <a:lvl2pPr marL="382578" indent="-190495" algn="l" rtl="0" eaLnBrk="0" fontAlgn="base" hangingPunct="0">
        <a:spcBef>
          <a:spcPct val="0"/>
        </a:spcBef>
        <a:spcAft>
          <a:spcPct val="35000"/>
        </a:spcAft>
        <a:buChar char="–"/>
        <a:tabLst>
          <a:tab pos="5714857" algn="l"/>
        </a:tabLst>
        <a:defRPr sz="1600">
          <a:solidFill>
            <a:srgbClr val="000000"/>
          </a:solidFill>
          <a:latin typeface="+mn-lt"/>
        </a:defRPr>
      </a:lvl2pPr>
      <a:lvl3pPr marL="574660" indent="-190495" algn="l" rtl="0" eaLnBrk="0" fontAlgn="base" hangingPunct="0">
        <a:spcBef>
          <a:spcPct val="0"/>
        </a:spcBef>
        <a:spcAft>
          <a:spcPct val="35000"/>
        </a:spcAft>
        <a:buChar char="–"/>
        <a:tabLst>
          <a:tab pos="5714857" algn="l"/>
        </a:tabLst>
        <a:defRPr sz="1400">
          <a:solidFill>
            <a:srgbClr val="000000"/>
          </a:solidFill>
          <a:latin typeface="+mn-lt"/>
        </a:defRPr>
      </a:lvl3pPr>
      <a:lvl4pPr marL="771506" indent="-195258" algn="l" rtl="0" eaLnBrk="0" fontAlgn="base" hangingPunct="0">
        <a:spcBef>
          <a:spcPct val="0"/>
        </a:spcBef>
        <a:spcAft>
          <a:spcPct val="35000"/>
        </a:spcAft>
        <a:buChar char="–"/>
        <a:tabLst>
          <a:tab pos="5714857" algn="l"/>
        </a:tabLst>
        <a:defRPr sz="1200">
          <a:solidFill>
            <a:srgbClr val="000000"/>
          </a:solidFill>
          <a:latin typeface="+mn-lt"/>
        </a:defRPr>
      </a:lvl4pPr>
      <a:lvl5pPr marL="960415" indent="-187321" algn="l" rtl="0" eaLnBrk="0" fontAlgn="base" hangingPunct="0">
        <a:lnSpc>
          <a:spcPts val="1600"/>
        </a:lnSpc>
        <a:spcBef>
          <a:spcPct val="0"/>
        </a:spcBef>
        <a:spcAft>
          <a:spcPct val="0"/>
        </a:spcAft>
        <a:buChar char="–"/>
        <a:tabLst>
          <a:tab pos="5714857" algn="l"/>
        </a:tabLst>
        <a:defRPr sz="1200">
          <a:solidFill>
            <a:schemeClr val="tx1"/>
          </a:solidFill>
          <a:latin typeface="Verdana" pitchFamily="34" charset="0"/>
        </a:defRPr>
      </a:lvl5pPr>
      <a:lvl6pPr marL="1417603" indent="-187321" algn="l" rtl="0" fontAlgn="base">
        <a:lnSpc>
          <a:spcPts val="1600"/>
        </a:lnSpc>
        <a:spcBef>
          <a:spcPct val="0"/>
        </a:spcBef>
        <a:spcAft>
          <a:spcPct val="0"/>
        </a:spcAft>
        <a:buChar char="–"/>
        <a:tabLst>
          <a:tab pos="5714857" algn="l"/>
        </a:tabLst>
        <a:defRPr sz="1200">
          <a:solidFill>
            <a:schemeClr val="tx1"/>
          </a:solidFill>
          <a:latin typeface="Verdana" pitchFamily="34" charset="0"/>
        </a:defRPr>
      </a:lvl6pPr>
      <a:lvl7pPr marL="1874792" indent="-187321" algn="l" rtl="0" fontAlgn="base">
        <a:lnSpc>
          <a:spcPts val="1600"/>
        </a:lnSpc>
        <a:spcBef>
          <a:spcPct val="0"/>
        </a:spcBef>
        <a:spcAft>
          <a:spcPct val="0"/>
        </a:spcAft>
        <a:buChar char="–"/>
        <a:tabLst>
          <a:tab pos="5714857" algn="l"/>
        </a:tabLst>
        <a:defRPr sz="1200">
          <a:solidFill>
            <a:schemeClr val="tx1"/>
          </a:solidFill>
          <a:latin typeface="Verdana" pitchFamily="34" charset="0"/>
        </a:defRPr>
      </a:lvl7pPr>
      <a:lvl8pPr marL="2331980" indent="-187321" algn="l" rtl="0" fontAlgn="base">
        <a:lnSpc>
          <a:spcPts val="1600"/>
        </a:lnSpc>
        <a:spcBef>
          <a:spcPct val="0"/>
        </a:spcBef>
        <a:spcAft>
          <a:spcPct val="0"/>
        </a:spcAft>
        <a:buChar char="–"/>
        <a:tabLst>
          <a:tab pos="5714857" algn="l"/>
        </a:tabLst>
        <a:defRPr sz="1200">
          <a:solidFill>
            <a:schemeClr val="tx1"/>
          </a:solidFill>
          <a:latin typeface="Verdana" pitchFamily="34" charset="0"/>
        </a:defRPr>
      </a:lvl8pPr>
      <a:lvl9pPr marL="2789169" indent="-187321" algn="l" rtl="0" fontAlgn="base">
        <a:lnSpc>
          <a:spcPts val="1600"/>
        </a:lnSpc>
        <a:spcBef>
          <a:spcPct val="0"/>
        </a:spcBef>
        <a:spcAft>
          <a:spcPct val="0"/>
        </a:spcAft>
        <a:buChar char="–"/>
        <a:tabLst>
          <a:tab pos="5714857" algn="l"/>
        </a:tabLst>
        <a:defRPr sz="1200">
          <a:solidFill>
            <a:schemeClr val="tx1"/>
          </a:solidFill>
          <a:latin typeface="Verdana" pitchFamily="34" charset="0"/>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10.xml"/><Relationship Id="rId3" Type="http://schemas.openxmlformats.org/officeDocument/2006/relationships/tags" Target="../tags/tag55.xml"/><Relationship Id="rId7" Type="http://schemas.openxmlformats.org/officeDocument/2006/relationships/slideLayout" Target="../slideLayouts/slideLayout14.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tags" Target="../tags/tag58.xml"/><Relationship Id="rId5" Type="http://schemas.openxmlformats.org/officeDocument/2006/relationships/tags" Target="../tags/tag57.xml"/><Relationship Id="rId4" Type="http://schemas.openxmlformats.org/officeDocument/2006/relationships/tags" Target="../tags/tag56.xml"/></Relationships>
</file>

<file path=ppt/slides/_rels/slide11.xml.rels><?xml version="1.0" encoding="UTF-8" standalone="yes"?>
<Relationships xmlns="http://schemas.openxmlformats.org/package/2006/relationships"><Relationship Id="rId3" Type="http://schemas.openxmlformats.org/officeDocument/2006/relationships/tags" Target="../tags/tag61.xml"/><Relationship Id="rId7" Type="http://schemas.openxmlformats.org/officeDocument/2006/relationships/image" Target="../media/image6.jpeg"/><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Layout" Target="../slideLayouts/slideLayout15.xml"/><Relationship Id="rId5" Type="http://schemas.openxmlformats.org/officeDocument/2006/relationships/tags" Target="../tags/tag63.xml"/><Relationship Id="rId4" Type="http://schemas.openxmlformats.org/officeDocument/2006/relationships/tags" Target="../tags/tag62.xml"/></Relationships>
</file>

<file path=ppt/slides/_rels/slide2.xml.rels><?xml version="1.0" encoding="UTF-8" standalone="yes"?>
<Relationships xmlns="http://schemas.openxmlformats.org/package/2006/relationships"><Relationship Id="rId3" Type="http://schemas.openxmlformats.org/officeDocument/2006/relationships/tags" Target="../tags/tag5.xml"/><Relationship Id="rId7" Type="http://schemas.openxmlformats.org/officeDocument/2006/relationships/notesSlide" Target="../notesSlides/notesSlide2.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slideLayout" Target="../slideLayouts/slideLayout14.xml"/><Relationship Id="rId5" Type="http://schemas.openxmlformats.org/officeDocument/2006/relationships/tags" Target="../tags/tag7.xml"/><Relationship Id="rId4" Type="http://schemas.openxmlformats.org/officeDocument/2006/relationships/tags" Target="../tags/tag6.xml"/></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tags" Target="../tags/tag10.xml"/><Relationship Id="rId7" Type="http://schemas.openxmlformats.org/officeDocument/2006/relationships/tags" Target="../tags/tag14.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5" Type="http://schemas.openxmlformats.org/officeDocument/2006/relationships/tags" Target="../tags/tag12.xml"/><Relationship Id="rId10" Type="http://schemas.openxmlformats.org/officeDocument/2006/relationships/image" Target="../media/image5.png"/><Relationship Id="rId4" Type="http://schemas.openxmlformats.org/officeDocument/2006/relationships/tags" Target="../tags/tag11.xml"/><Relationship Id="rId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3" Type="http://schemas.openxmlformats.org/officeDocument/2006/relationships/tags" Target="../tags/tag17.xml"/><Relationship Id="rId7" Type="http://schemas.openxmlformats.org/officeDocument/2006/relationships/slideLayout" Target="../slideLayouts/slideLayout14.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5.xml"/><Relationship Id="rId3" Type="http://schemas.openxmlformats.org/officeDocument/2006/relationships/tags" Target="../tags/tag23.xml"/><Relationship Id="rId7" Type="http://schemas.openxmlformats.org/officeDocument/2006/relationships/slideLayout" Target="../slideLayouts/slideLayout19.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6.xml"/><Relationship Id="rId3" Type="http://schemas.openxmlformats.org/officeDocument/2006/relationships/tags" Target="../tags/tag29.xml"/><Relationship Id="rId7" Type="http://schemas.openxmlformats.org/officeDocument/2006/relationships/slideLayout" Target="../slideLayouts/slideLayout19.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5" Type="http://schemas.openxmlformats.org/officeDocument/2006/relationships/tags" Target="../tags/tag31.xml"/><Relationship Id="rId4" Type="http://schemas.openxmlformats.org/officeDocument/2006/relationships/tags" Target="../tags/tag30.xml"/></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7.xml"/><Relationship Id="rId3" Type="http://schemas.openxmlformats.org/officeDocument/2006/relationships/tags" Target="../tags/tag35.xml"/><Relationship Id="rId7" Type="http://schemas.openxmlformats.org/officeDocument/2006/relationships/slideLayout" Target="../slideLayouts/slideLayout19.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tags" Target="../tags/tag41.xml"/><Relationship Id="rId7" Type="http://schemas.openxmlformats.org/officeDocument/2006/relationships/tags" Target="../tags/tag45.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tags" Target="../tags/tag44.xml"/><Relationship Id="rId5" Type="http://schemas.openxmlformats.org/officeDocument/2006/relationships/tags" Target="../tags/tag43.xml"/><Relationship Id="rId4" Type="http://schemas.openxmlformats.org/officeDocument/2006/relationships/tags" Target="../tags/tag42.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tags" Target="../tags/tag48.xml"/><Relationship Id="rId7" Type="http://schemas.openxmlformats.org/officeDocument/2006/relationships/tags" Target="../tags/tag52.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tags" Target="../tags/tag51.xml"/><Relationship Id="rId5" Type="http://schemas.openxmlformats.org/officeDocument/2006/relationships/tags" Target="../tags/tag50.xml"/><Relationship Id="rId4" Type="http://schemas.openxmlformats.org/officeDocument/2006/relationships/tags" Target="../tags/tag49.xml"/><Relationship Id="rId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custDataLst>
              <p:tags r:id="rId1"/>
            </p:custDataLst>
          </p:nvPr>
        </p:nvSpPr>
        <p:spPr>
          <a:xfrm>
            <a:off x="-30480" y="2269326"/>
            <a:ext cx="5632994" cy="3977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a:spAutoFit/>
          </a:bodyPr>
          <a:lstStyle/>
          <a:p>
            <a:pPr fontAlgn="base">
              <a:lnSpc>
                <a:spcPct val="107000"/>
              </a:lnSpc>
              <a:spcBef>
                <a:spcPct val="0"/>
              </a:spcBef>
              <a:spcAft>
                <a:spcPct val="0"/>
              </a:spcAft>
              <a:defRPr/>
            </a:pPr>
            <a:endParaRPr lang="en-au" sz="2000" dirty="0">
              <a:solidFill>
                <a:srgbClr val="F8F8F8"/>
              </a:solidFill>
            </a:endParaRPr>
          </a:p>
        </p:txBody>
      </p:sp>
      <p:sp>
        <p:nvSpPr>
          <p:cNvPr id="4" name="TextBox 3"/>
          <p:cNvSpPr txBox="1"/>
          <p:nvPr>
            <p:custDataLst>
              <p:tags r:id="rId2"/>
            </p:custDataLst>
          </p:nvPr>
        </p:nvSpPr>
        <p:spPr>
          <a:xfrm>
            <a:off x="228603" y="710771"/>
            <a:ext cx="5562599" cy="2973571"/>
          </a:xfrm>
          <a:prstGeom prst="rect">
            <a:avLst/>
          </a:prstGeom>
          <a:noFill/>
        </p:spPr>
        <p:txBody>
          <a:bodyPr wrap="square" rtlCol="0">
            <a:spAutoFit/>
          </a:bodyPr>
          <a:lstStyle/>
          <a:p>
            <a:pPr algn="ctr">
              <a:lnSpc>
                <a:spcPct val="107000"/>
              </a:lnSpc>
              <a:spcAft>
                <a:spcPct val="0"/>
              </a:spcAft>
            </a:pPr>
            <a:r>
              <a:rPr lang="fr-CA" sz="2000" b="1" dirty="0">
                <a:latin typeface="Arial" panose="020B0604020202020204" pitchFamily="34" charset="0"/>
                <a:cs typeface="Arial" panose="020B0604020202020204" pitchFamily="34" charset="0"/>
              </a:rPr>
              <a:t>Permis d’utilisation des eaux </a:t>
            </a:r>
          </a:p>
          <a:p>
            <a:pPr algn="ctr">
              <a:lnSpc>
                <a:spcPct val="107000"/>
              </a:lnSpc>
              <a:spcAft>
                <a:spcPct val="0"/>
              </a:spcAft>
            </a:pPr>
            <a:r>
              <a:rPr lang="fr-CA" sz="2000" b="1" dirty="0">
                <a:latin typeface="Arial" panose="020B0604020202020204" pitchFamily="34" charset="0"/>
                <a:cs typeface="Arial" panose="020B0604020202020204" pitchFamily="34" charset="0"/>
              </a:rPr>
              <a:t>Demande de modification et de renouvellement du permis d’utilisation des eaux de type « A » 3AM-IQA1626</a:t>
            </a:r>
          </a:p>
          <a:p>
            <a:pPr algn="ctr">
              <a:lnSpc>
                <a:spcPct val="107000"/>
              </a:lnSpc>
              <a:spcAft>
                <a:spcPct val="0"/>
              </a:spcAft>
            </a:pPr>
            <a:endParaRPr lang="en-CA" altLang="en-US" sz="1400" b="1" dirty="0">
              <a:solidFill>
                <a:prstClr val="black"/>
              </a:solidFill>
              <a:latin typeface="Arial" panose="020B0604020202020204" pitchFamily="34" charset="0"/>
              <a:cs typeface="Arial" panose="020B0604020202020204" pitchFamily="34" charset="0"/>
            </a:endParaRPr>
          </a:p>
          <a:p>
            <a:pPr algn="ctr">
              <a:lnSpc>
                <a:spcPct val="107000"/>
              </a:lnSpc>
              <a:spcAft>
                <a:spcPct val="0"/>
              </a:spcAft>
            </a:pPr>
            <a:endParaRPr lang="en-CA" altLang="en-US" sz="1400" b="1" dirty="0">
              <a:solidFill>
                <a:prstClr val="black"/>
              </a:solidFill>
              <a:latin typeface="Arial" panose="020B0604020202020204" pitchFamily="34" charset="0"/>
              <a:cs typeface="Arial" panose="020B0604020202020204" pitchFamily="34" charset="0"/>
            </a:endParaRPr>
          </a:p>
          <a:p>
            <a:pPr algn="ctr">
              <a:lnSpc>
                <a:spcPct val="107000"/>
              </a:lnSpc>
              <a:spcAft>
                <a:spcPct val="0"/>
              </a:spcAft>
            </a:pPr>
            <a:endParaRPr lang="en-CA" altLang="en-US" sz="1400" b="1" dirty="0">
              <a:solidFill>
                <a:prstClr val="black"/>
              </a:solidFill>
              <a:latin typeface="Arial" panose="020B0604020202020204" pitchFamily="34" charset="0"/>
              <a:cs typeface="Arial" panose="020B0604020202020204" pitchFamily="34" charset="0"/>
            </a:endParaRPr>
          </a:p>
          <a:p>
            <a:pPr algn="ctr">
              <a:lnSpc>
                <a:spcPct val="107000"/>
              </a:lnSpc>
              <a:spcAft>
                <a:spcPct val="0"/>
              </a:spcAft>
            </a:pPr>
            <a:endParaRPr lang="en-CA" altLang="en-US" sz="1400" b="1" dirty="0">
              <a:solidFill>
                <a:prstClr val="black"/>
              </a:solidFill>
              <a:latin typeface="Arial" panose="020B0604020202020204" pitchFamily="34" charset="0"/>
              <a:cs typeface="Arial" panose="020B0604020202020204" pitchFamily="34" charset="0"/>
            </a:endParaRPr>
          </a:p>
          <a:p>
            <a:pPr algn="ctr">
              <a:lnSpc>
                <a:spcPct val="107000"/>
              </a:lnSpc>
              <a:spcAft>
                <a:spcPct val="0"/>
              </a:spcAft>
            </a:pPr>
            <a:endParaRPr lang="en-CA" altLang="en-US" sz="1400" b="1" dirty="0">
              <a:solidFill>
                <a:prstClr val="black"/>
              </a:solidFill>
              <a:latin typeface="Arial" panose="020B0604020202020204" pitchFamily="34" charset="0"/>
              <a:cs typeface="Arial" panose="020B0604020202020204" pitchFamily="34" charset="0"/>
            </a:endParaRPr>
          </a:p>
          <a:p>
            <a:pPr algn="ctr">
              <a:lnSpc>
                <a:spcPct val="107000"/>
              </a:lnSpc>
              <a:spcAft>
                <a:spcPct val="0"/>
              </a:spcAft>
            </a:pPr>
            <a:r>
              <a:rPr lang="fr-CA" sz="1600" dirty="0">
                <a:solidFill>
                  <a:srgbClr val="F8F8F8"/>
                </a:solidFill>
                <a:latin typeface="Arial" panose="020B0604020202020204" pitchFamily="34" charset="0"/>
                <a:cs typeface="Arial" panose="020B0604020202020204" pitchFamily="34" charset="0"/>
              </a:rPr>
              <a:t>Réunion technique de l’Office des eaux du Nunavut </a:t>
            </a:r>
          </a:p>
          <a:p>
            <a:pPr algn="ctr">
              <a:lnSpc>
                <a:spcPct val="107000"/>
              </a:lnSpc>
              <a:spcAft>
                <a:spcPct val="0"/>
              </a:spcAft>
            </a:pPr>
            <a:r>
              <a:rPr lang="fr-CA" sz="1600" dirty="0">
                <a:solidFill>
                  <a:srgbClr val="F8F8F8"/>
                </a:solidFill>
                <a:latin typeface="Arial" panose="020B0604020202020204" pitchFamily="34" charset="0"/>
                <a:cs typeface="Arial" panose="020B0604020202020204" pitchFamily="34" charset="0"/>
              </a:rPr>
              <a:t>et conférence préparatoire à l’audience</a:t>
            </a:r>
          </a:p>
          <a:p>
            <a:pPr algn="ctr">
              <a:lnSpc>
                <a:spcPct val="107000"/>
              </a:lnSpc>
              <a:spcAft>
                <a:spcPct val="0"/>
              </a:spcAft>
            </a:pPr>
            <a:r>
              <a:rPr lang="fr-CA" sz="1400" dirty="0">
                <a:solidFill>
                  <a:srgbClr val="F8F8F8"/>
                </a:solidFill>
                <a:latin typeface="Arial" panose="020B0604020202020204" pitchFamily="34" charset="0"/>
                <a:cs typeface="Arial" panose="020B0604020202020204" pitchFamily="34" charset="0"/>
              </a:rPr>
              <a:t>Les 11 et 12 août 2026</a:t>
            </a:r>
          </a:p>
        </p:txBody>
      </p:sp>
    </p:spTree>
    <p:extLst>
      <p:ext uri="{BB962C8B-B14F-4D97-AF65-F5344CB8AC3E}">
        <p14:creationId xmlns:p14="http://schemas.microsoft.com/office/powerpoint/2010/main" val="728951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6410C-7F03-58B8-DCFC-80D3FD67D46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C6061F0-95C3-8556-CB81-40190BC08B66}"/>
              </a:ext>
            </a:extLst>
          </p:cNvPr>
          <p:cNvSpPr txBox="1">
            <a:spLocks/>
          </p:cNvSpPr>
          <p:nvPr>
            <p:custDataLst>
              <p:tags r:id="rId1"/>
            </p:custDataLst>
          </p:nvPr>
        </p:nvSpPr>
        <p:spPr>
          <a:xfrm>
            <a:off x="4538953" y="152400"/>
            <a:ext cx="4276216" cy="1066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lnSpc>
                <a:spcPct val="90000"/>
              </a:lnSpc>
              <a:spcAft>
                <a:spcPct val="37000"/>
              </a:spcAft>
            </a:pPr>
            <a:endParaRPr lang="en-US" sz="2800" b="1" dirty="0">
              <a:solidFill>
                <a:srgbClr val="000000"/>
              </a:solidFill>
              <a:latin typeface="Arial"/>
              <a:cs typeface="Arial" panose="020B0604020202020204" pitchFamily="34" charset="0"/>
            </a:endParaRPr>
          </a:p>
        </p:txBody>
      </p:sp>
      <p:sp>
        <p:nvSpPr>
          <p:cNvPr id="10" name="ᐃᓚᓕᐅᑎᔪᑦ ᑐᒃᓯᕋᐅᑕᐅᔪᒧᑦ ᕿᒥᕐᕈᓂᕐᒧᑦ">
            <a:extLst>
              <a:ext uri="{FF2B5EF4-FFF2-40B4-BE49-F238E27FC236}">
                <a16:creationId xmlns:a16="http://schemas.microsoft.com/office/drawing/2014/main" id="{4FBE3398-CE70-4EF0-D9F8-408AF01B1F89}"/>
              </a:ext>
            </a:extLst>
          </p:cNvPr>
          <p:cNvSpPr txBox="1"/>
          <p:nvPr>
            <p:custDataLst>
              <p:tags r:id="rId2"/>
            </p:custDataLst>
          </p:nvPr>
        </p:nvSpPr>
        <p:spPr>
          <a:xfrm>
            <a:off x="4702938" y="435354"/>
            <a:ext cx="4114801" cy="4308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spAutoFit/>
          </a:bodyPr>
          <a:lstStyle>
            <a:lvl1pPr defTabSz="457200">
              <a:lnSpc>
                <a:spcPct val="100000"/>
              </a:lnSpc>
              <a:spcBef>
                <a:spcPts val="0"/>
              </a:spcBef>
              <a:tabLst>
                <a:tab pos="5626100" algn="l"/>
              </a:tabLst>
              <a:defRPr sz="2100" b="1">
                <a:solidFill>
                  <a:srgbClr val="000000"/>
                </a:solidFill>
                <a:uFill>
                  <a:solidFill>
                    <a:srgbClr val="000000"/>
                  </a:solidFill>
                </a:uFill>
                <a:latin typeface="Euphemia"/>
                <a:ea typeface="Euphemia"/>
                <a:cs typeface="Euphemia"/>
                <a:sym typeface="Euphemia"/>
              </a:defRPr>
            </a:lvl1pPr>
          </a:lstStyle>
          <a:p>
            <a:pPr fontAlgn="base">
              <a:spcAft>
                <a:spcPct val="37000"/>
              </a:spcAft>
            </a:pPr>
            <a:endParaRPr sz="2200" dirty="0">
              <a:latin typeface="Pigiarniq" panose="020B0503040102020104" pitchFamily="34" charset="0"/>
            </a:endParaRPr>
          </a:p>
        </p:txBody>
      </p:sp>
      <p:sp>
        <p:nvSpPr>
          <p:cNvPr id="11" name="CIRNAC−ᑯᑦ ᐅᑯᓂᖓ ᑐᓂᓯᔪᕕᓃᑦ ᓄᓇᕗᑦ ᐃᒪᓕᕆᔨᒃᑯᑦ ᑲᑎᒪᔨᖏᓐᓄᑦ:…">
            <a:extLst>
              <a:ext uri="{FF2B5EF4-FFF2-40B4-BE49-F238E27FC236}">
                <a16:creationId xmlns:a16="http://schemas.microsoft.com/office/drawing/2014/main" id="{D963764E-93E7-129C-CD09-1AFB3ABA1D27}"/>
              </a:ext>
            </a:extLst>
          </p:cNvPr>
          <p:cNvSpPr txBox="1"/>
          <p:nvPr>
            <p:custDataLst>
              <p:tags r:id="rId3"/>
            </p:custDataLst>
          </p:nvPr>
        </p:nvSpPr>
        <p:spPr>
          <a:xfrm>
            <a:off x="4776046" y="1358806"/>
            <a:ext cx="3910755" cy="3847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a:spAutoFit/>
          </a:bodyPr>
          <a:lstStyle/>
          <a:p>
            <a:pPr defTabSz="457189" fontAlgn="base">
              <a:spcAft>
                <a:spcPts val="1800"/>
              </a:spcAft>
              <a:tabLst>
                <a:tab pos="5625959" algn="l"/>
              </a:tabLst>
              <a:defRPr sz="1900">
                <a:solidFill>
                  <a:srgbClr val="000000"/>
                </a:solidFill>
                <a:uFill>
                  <a:solidFill>
                    <a:srgbClr val="000000"/>
                  </a:solidFill>
                </a:uFill>
                <a:latin typeface="Euphemia"/>
                <a:ea typeface="Euphemia"/>
                <a:cs typeface="Euphemia"/>
                <a:sym typeface="Euphemia"/>
              </a:defRPr>
            </a:pPr>
            <a:endParaRPr lang="iu-Cans-CA" sz="1900" dirty="0">
              <a:solidFill>
                <a:srgbClr val="000000"/>
              </a:solidFill>
              <a:uFill>
                <a:solidFill>
                  <a:srgbClr val="000000"/>
                </a:solidFill>
              </a:uFill>
              <a:latin typeface="Pigiarniq" panose="020B0503040102020104" pitchFamily="34" charset="0"/>
              <a:ea typeface="Euphemia"/>
              <a:cs typeface="Euphemia"/>
              <a:sym typeface="Euphemia"/>
            </a:endParaRPr>
          </a:p>
        </p:txBody>
      </p:sp>
      <p:sp>
        <p:nvSpPr>
          <p:cNvPr id="2" name="Slide Number Placeholder 1">
            <a:extLst>
              <a:ext uri="{FF2B5EF4-FFF2-40B4-BE49-F238E27FC236}">
                <a16:creationId xmlns:a16="http://schemas.microsoft.com/office/drawing/2014/main" id="{40B5B851-6B9E-5EB0-76B1-2B4851201ACC}"/>
              </a:ext>
            </a:extLst>
          </p:cNvPr>
          <p:cNvSpPr>
            <a:spLocks noGrp="1"/>
          </p:cNvSpPr>
          <p:nvPr>
            <p:ph type="sldNum" sz="quarter" idx="4"/>
            <p:custDataLst>
              <p:tags r:id="rId4"/>
            </p:custDataLst>
          </p:nvPr>
        </p:nvSpPr>
        <p:spPr/>
        <p:txBody>
          <a:bodyPr/>
          <a:lstStyle/>
          <a:p>
            <a:pPr>
              <a:defRPr/>
            </a:pPr>
            <a:fld id="{E00B6E52-F07A-44C8-B7AE-D6EEC3D50429}" type="slidenum">
              <a:rPr lang="en-CA">
                <a:latin typeface="Arial"/>
              </a:rPr>
              <a:pPr>
                <a:defRPr/>
              </a:pPr>
              <a:t>10</a:t>
            </a:fld>
            <a:endParaRPr lang="en-CA">
              <a:latin typeface="Arial"/>
            </a:endParaRPr>
          </a:p>
        </p:txBody>
      </p:sp>
      <p:sp>
        <p:nvSpPr>
          <p:cNvPr id="14" name="Title 3">
            <a:extLst>
              <a:ext uri="{FF2B5EF4-FFF2-40B4-BE49-F238E27FC236}">
                <a16:creationId xmlns:a16="http://schemas.microsoft.com/office/drawing/2014/main" id="{AB393740-28F1-6837-7E2E-E666AFDD74DF}"/>
              </a:ext>
            </a:extLst>
          </p:cNvPr>
          <p:cNvSpPr txBox="1">
            <a:spLocks/>
          </p:cNvSpPr>
          <p:nvPr>
            <p:custDataLst>
              <p:tags r:id="rId5"/>
            </p:custDataLst>
          </p:nvPr>
        </p:nvSpPr>
        <p:spPr>
          <a:xfrm>
            <a:off x="795528" y="381000"/>
            <a:ext cx="8077200" cy="1295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fr-CA" sz="2800" b="1">
                <a:latin typeface="Calibri Light" panose="020F0302020204030204" pitchFamily="34" charset="0"/>
                <a:ea typeface="Calibri Light"/>
                <a:cs typeface="Arial" panose="020B0604020202020204" pitchFamily="34" charset="0"/>
              </a:rPr>
            </a:br>
            <a:r>
              <a:rPr lang="fr-CA" sz="2400" b="1">
                <a:solidFill>
                  <a:schemeClr val="accent3">
                    <a:lumMod val="10000"/>
                  </a:schemeClr>
                </a:solidFill>
                <a:latin typeface="Calibri Light" panose="020F0302020204030204" pitchFamily="34" charset="0"/>
                <a:ea typeface="Calibri Light"/>
                <a:cs typeface="Calibri Light" panose="020F0302020204030204" pitchFamily="34" charset="0"/>
              </a:rPr>
              <a:t>Prochaines étapes</a:t>
            </a:r>
          </a:p>
        </p:txBody>
      </p:sp>
      <p:sp>
        <p:nvSpPr>
          <p:cNvPr id="15" name="Content Placeholder 4">
            <a:extLst>
              <a:ext uri="{FF2B5EF4-FFF2-40B4-BE49-F238E27FC236}">
                <a16:creationId xmlns:a16="http://schemas.microsoft.com/office/drawing/2014/main" id="{12BBC7DE-E850-DD2A-AAE1-FC556E7AB6EF}"/>
              </a:ext>
            </a:extLst>
          </p:cNvPr>
          <p:cNvSpPr>
            <a:spLocks noGrp="1"/>
          </p:cNvSpPr>
          <p:nvPr>
            <p:ph sz="half" idx="1"/>
            <p:custDataLst>
              <p:tags r:id="rId6"/>
            </p:custDataLst>
          </p:nvPr>
        </p:nvSpPr>
        <p:spPr>
          <a:xfrm>
            <a:off x="205179" y="1856521"/>
            <a:ext cx="8667549" cy="4477154"/>
          </a:xfrm>
        </p:spPr>
        <p:txBody>
          <a:bodyPr>
            <a:normAutofit/>
          </a:bodyPr>
          <a:lstStyle/>
          <a:p>
            <a:pPr marL="0" indent="0">
              <a:spcAft>
                <a:spcPts val="1800"/>
              </a:spcAft>
              <a:buNone/>
              <a:defRPr/>
            </a:pPr>
            <a:r>
              <a:rPr lang="fr-CA" sz="1600" b="1">
                <a:latin typeface="+mj-lt"/>
                <a:cs typeface="Arial" panose="020B0604020202020204" pitchFamily="34" charset="0"/>
              </a:rPr>
              <a:t>RCAANC peut travailler avec la Ville d’Iqaluit et l’OEN à l’ébauche des modalités potentielles du renouvellement du permis d’utilisation des eaux, s’il est délivré.</a:t>
            </a:r>
          </a:p>
          <a:p>
            <a:pPr marL="0" indent="0">
              <a:spcAft>
                <a:spcPts val="1800"/>
              </a:spcAft>
              <a:buNone/>
              <a:defRPr/>
            </a:pPr>
            <a:r>
              <a:rPr lang="fr-CA" sz="1600" b="1">
                <a:latin typeface="+mj-lt"/>
                <a:cs typeface="Arial" panose="020B0604020202020204" pitchFamily="34" charset="0"/>
              </a:rPr>
              <a:t>Les modalités fourniraient une voie à suivre pour évaluer et approuver les renseignements manquants lorsqu’ils seront disponibles, mais avant que l’activité correspondante ne soit lancée.</a:t>
            </a:r>
          </a:p>
          <a:p>
            <a:pPr marL="0" indent="0">
              <a:buNone/>
            </a:pPr>
            <a:r>
              <a:rPr lang="fr-CA" sz="1600" b="1">
                <a:latin typeface="+mj-lt"/>
                <a:cs typeface="Arial" panose="020B0604020202020204" pitchFamily="34" charset="0"/>
              </a:rPr>
              <a:t>RCAANC demeure déterminé à assurer la mise en place d’un régime de réglementation rigoureux et la protection continue de l’environnement et des sources d’eau douce.</a:t>
            </a:r>
          </a:p>
          <a:p>
            <a:pPr marL="0" indent="0">
              <a:buNone/>
            </a:pPr>
            <a:endParaRPr lang="en-US" sz="2000" dirty="0"/>
          </a:p>
        </p:txBody>
      </p:sp>
    </p:spTree>
    <p:extLst>
      <p:ext uri="{BB962C8B-B14F-4D97-AF65-F5344CB8AC3E}">
        <p14:creationId xmlns:p14="http://schemas.microsoft.com/office/powerpoint/2010/main" val="3087933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4294967295"/>
            <p:custDataLst>
              <p:tags r:id="rId1"/>
            </p:custDataLst>
          </p:nvPr>
        </p:nvSpPr>
        <p:spPr>
          <a:xfrm>
            <a:off x="7010400" y="6248403"/>
            <a:ext cx="2133600" cy="365125"/>
          </a:xfrm>
          <a:prstGeom prst="rect">
            <a:avLst/>
          </a:prstGeom>
        </p:spPr>
        <p:txBody>
          <a:bodyPr/>
          <a:lstStyle/>
          <a:p>
            <a:pPr>
              <a:defRPr/>
            </a:pPr>
            <a:fld id="{E00B6E52-F07A-44C8-B7AE-D6EEC3D50429}" type="slidenum">
              <a:rPr lang="en-CA" sz="1600">
                <a:latin typeface="Arial" panose="020B0604020202020204" pitchFamily="34" charset="0"/>
                <a:cs typeface="Arial" panose="020B0604020202020204" pitchFamily="34" charset="0"/>
              </a:rPr>
              <a:pPr>
                <a:defRPr/>
              </a:pPr>
              <a:t>11</a:t>
            </a:fld>
            <a:endParaRPr lang="en-CA" sz="1600">
              <a:latin typeface="Arial" panose="020B0604020202020204" pitchFamily="34" charset="0"/>
              <a:cs typeface="Arial" panose="020B0604020202020204" pitchFamily="34" charset="0"/>
            </a:endParaRPr>
          </a:p>
        </p:txBody>
      </p:sp>
      <p:pic>
        <p:nvPicPr>
          <p:cNvPr id="3" name="Picture 5">
            <a:extLst>
              <a:ext uri="{FF2B5EF4-FFF2-40B4-BE49-F238E27FC236}">
                <a16:creationId xmlns:a16="http://schemas.microsoft.com/office/drawing/2014/main" id="{FF21849B-4814-4A3E-99E7-0243B0D8072A}"/>
              </a:ext>
            </a:extLst>
          </p:cNvPr>
          <p:cNvPicPr>
            <a:picLocks noChangeAspect="1" noChangeArrowheads="1"/>
          </p:cNvPicPr>
          <p:nvPr>
            <p:custDataLst>
              <p:tags r:id="rId2"/>
            </p:custDataLst>
          </p:nvPr>
        </p:nvPicPr>
        <p:blipFill>
          <a:blip r:embed="rId7"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pic>
      <p:sp>
        <p:nvSpPr>
          <p:cNvPr id="4" name="Rectangle 3"/>
          <p:cNvSpPr/>
          <p:nvPr>
            <p:custDataLst>
              <p:tags r:id="rId3"/>
            </p:custDataLst>
          </p:nvPr>
        </p:nvSpPr>
        <p:spPr>
          <a:xfrm>
            <a:off x="4114800" y="1143003"/>
            <a:ext cx="4572000" cy="646331"/>
          </a:xfrm>
          <a:prstGeom prst="rect">
            <a:avLst/>
          </a:prstGeom>
        </p:spPr>
        <p:txBody>
          <a:bodyPr>
            <a:spAutoFit/>
          </a:bodyPr>
          <a:lstStyle/>
          <a:p>
            <a:pPr marL="190495" indent="-190495" algn="ctr">
              <a:tabLst>
                <a:tab pos="5714857" algn="l"/>
              </a:tabLst>
              <a:defRPr/>
            </a:pPr>
            <a:endParaRPr lang="en-CA" sz="3600" b="1" kern="0" dirty="0">
              <a:solidFill>
                <a:srgbClr val="FFCC00"/>
              </a:solidFill>
              <a:latin typeface="Arial"/>
            </a:endParaRPr>
          </a:p>
        </p:txBody>
      </p:sp>
      <p:sp>
        <p:nvSpPr>
          <p:cNvPr id="6" name="Rectangle 5"/>
          <p:cNvSpPr/>
          <p:nvPr>
            <p:custDataLst>
              <p:tags r:id="rId4"/>
            </p:custDataLst>
          </p:nvPr>
        </p:nvSpPr>
        <p:spPr>
          <a:xfrm>
            <a:off x="0" y="990603"/>
            <a:ext cx="4572000" cy="646331"/>
          </a:xfrm>
          <a:prstGeom prst="rect">
            <a:avLst/>
          </a:prstGeom>
        </p:spPr>
        <p:txBody>
          <a:bodyPr>
            <a:spAutoFit/>
          </a:bodyPr>
          <a:lstStyle/>
          <a:p>
            <a:pPr algn="ctr">
              <a:defRPr/>
            </a:pPr>
            <a:r>
              <a:rPr lang="fr-CA" sz="3600" b="1">
                <a:solidFill>
                  <a:srgbClr val="FFCC00"/>
                </a:solidFill>
                <a:latin typeface="Arial" panose="020B0604020202020204" pitchFamily="34" charset="0"/>
                <a:cs typeface="Arial" panose="020B0604020202020204" pitchFamily="34" charset="0"/>
              </a:rPr>
              <a:t> </a:t>
            </a:r>
          </a:p>
        </p:txBody>
      </p:sp>
      <p:sp>
        <p:nvSpPr>
          <p:cNvPr id="7" name="Rectangle 6"/>
          <p:cNvSpPr/>
          <p:nvPr>
            <p:custDataLst>
              <p:tags r:id="rId5"/>
            </p:custDataLst>
          </p:nvPr>
        </p:nvSpPr>
        <p:spPr>
          <a:xfrm>
            <a:off x="76200" y="914403"/>
            <a:ext cx="4191000" cy="2800767"/>
          </a:xfrm>
          <a:prstGeom prst="rect">
            <a:avLst/>
          </a:prstGeom>
        </p:spPr>
        <p:txBody>
          <a:bodyPr wrap="square">
            <a:spAutoFit/>
          </a:bodyPr>
          <a:lstStyle/>
          <a:p>
            <a:pPr algn="ctr"/>
            <a:r>
              <a:rPr lang="fr-CA" sz="4400" b="1">
                <a:solidFill>
                  <a:srgbClr val="E7B900">
                    <a:lumMod val="60000"/>
                    <a:lumOff val="40000"/>
                  </a:srgbClr>
                </a:solidFill>
                <a:latin typeface="Arial"/>
              </a:rPr>
              <a:t>Nakurmiik</a:t>
            </a:r>
          </a:p>
          <a:p>
            <a:pPr algn="ctr"/>
            <a:r>
              <a:rPr lang="fr-CA" sz="4400" b="1">
                <a:solidFill>
                  <a:srgbClr val="E7B900">
                    <a:lumMod val="60000"/>
                    <a:lumOff val="40000"/>
                  </a:srgbClr>
                </a:solidFill>
                <a:latin typeface="Arial"/>
              </a:rPr>
              <a:t>Thank you</a:t>
            </a:r>
          </a:p>
          <a:p>
            <a:pPr algn="ctr"/>
            <a:r>
              <a:rPr lang="fr-CA" sz="4400" b="1">
                <a:solidFill>
                  <a:srgbClr val="E7B900">
                    <a:lumMod val="60000"/>
                    <a:lumOff val="40000"/>
                  </a:srgbClr>
                </a:solidFill>
                <a:latin typeface="Arial"/>
              </a:rPr>
              <a:t>Merci</a:t>
            </a:r>
          </a:p>
          <a:p>
            <a:pPr algn="ctr"/>
            <a:r>
              <a:rPr lang="fr-CA" sz="4400" b="1">
                <a:solidFill>
                  <a:srgbClr val="E7B900">
                    <a:lumMod val="60000"/>
                    <a:lumOff val="40000"/>
                  </a:srgbClr>
                </a:solidFill>
                <a:latin typeface="Pigiarniq Light" pitchFamily="2" charset="0"/>
              </a:rPr>
              <a:t> ᓇᑯᕐᒦᒃ</a:t>
            </a:r>
          </a:p>
        </p:txBody>
      </p:sp>
    </p:spTree>
    <p:extLst>
      <p:ext uri="{BB962C8B-B14F-4D97-AF65-F5344CB8AC3E}">
        <p14:creationId xmlns:p14="http://schemas.microsoft.com/office/powerpoint/2010/main" val="1884783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5"/>
          <p:cNvSpPr txBox="1"/>
          <p:nvPr>
            <p:custDataLst>
              <p:tags r:id="rId1"/>
            </p:custDataLst>
          </p:nvPr>
        </p:nvSpPr>
        <p:spPr>
          <a:xfrm>
            <a:off x="4611688" y="1307552"/>
            <a:ext cx="4010027" cy="49408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marL="190494" indent="-190494" defTabSz="457189" fontAlgn="base">
              <a:lnSpc>
                <a:spcPct val="120000"/>
              </a:lnSpc>
              <a:spcAft>
                <a:spcPct val="37000"/>
              </a:spcAft>
              <a:buSzPct val="100000"/>
              <a:buFont typeface="Helvetica"/>
              <a:buChar char="•"/>
              <a:tabLst>
                <a:tab pos="5625959" algn="l"/>
              </a:tabLst>
              <a:defRPr sz="2000">
                <a:solidFill>
                  <a:srgbClr val="000000"/>
                </a:solidFill>
                <a:uFill>
                  <a:solidFill>
                    <a:srgbClr val="000000"/>
                  </a:solidFill>
                </a:uFill>
                <a:latin typeface="Euphemia"/>
                <a:ea typeface="Euphemia"/>
                <a:cs typeface="Euphemia"/>
                <a:sym typeface="Euphemia"/>
              </a:defRPr>
            </a:pPr>
            <a:endParaRPr lang="en-CA" sz="2000" dirty="0">
              <a:solidFill>
                <a:srgbClr val="000000"/>
              </a:solidFill>
              <a:uFill>
                <a:solidFill>
                  <a:srgbClr val="000000"/>
                </a:solidFill>
              </a:uFill>
              <a:latin typeface="Pigiarniq" panose="020B0503040102020104" pitchFamily="34" charset="0"/>
              <a:ea typeface="Euphemia"/>
              <a:cs typeface="Euphemia"/>
              <a:sym typeface="Euphemia"/>
            </a:endParaRPr>
          </a:p>
        </p:txBody>
      </p:sp>
      <p:sp>
        <p:nvSpPr>
          <p:cNvPr id="9" name="Title 3"/>
          <p:cNvSpPr txBox="1"/>
          <p:nvPr>
            <p:custDataLst>
              <p:tags r:id="rId2"/>
            </p:custDataLst>
          </p:nvPr>
        </p:nvSpPr>
        <p:spPr>
          <a:xfrm>
            <a:off x="4643118" y="487286"/>
            <a:ext cx="3947163" cy="3970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chor="ctr">
            <a:spAutoFit/>
          </a:bodyPr>
          <a:lstStyle>
            <a:lvl1pPr>
              <a:spcBef>
                <a:spcPts val="1200"/>
              </a:spcBef>
              <a:defRPr sz="2100" b="1">
                <a:solidFill>
                  <a:srgbClr val="000000"/>
                </a:solidFill>
                <a:latin typeface="Euphemia"/>
                <a:ea typeface="Euphemia"/>
                <a:cs typeface="Euphemia"/>
                <a:sym typeface="Euphemia"/>
              </a:defRPr>
            </a:lvl1pPr>
          </a:lstStyle>
          <a:p>
            <a:pPr fontAlgn="base">
              <a:lnSpc>
                <a:spcPct val="90000"/>
              </a:lnSpc>
              <a:spcAft>
                <a:spcPct val="37000"/>
              </a:spcAft>
            </a:pPr>
            <a:endParaRPr lang="en-CA" sz="2200" dirty="0">
              <a:latin typeface="Pigiarniq" panose="020B0503040102020104" pitchFamily="34" charset="0"/>
            </a:endParaRPr>
          </a:p>
        </p:txBody>
      </p:sp>
      <p:sp>
        <p:nvSpPr>
          <p:cNvPr id="2" name="Slide Number Placeholder 1"/>
          <p:cNvSpPr>
            <a:spLocks noGrp="1"/>
          </p:cNvSpPr>
          <p:nvPr>
            <p:ph type="sldNum" sz="quarter" idx="4"/>
            <p:custDataLst>
              <p:tags r:id="rId3"/>
            </p:custDataLst>
          </p:nvPr>
        </p:nvSpPr>
        <p:spPr/>
        <p:txBody>
          <a:bodyPr/>
          <a:lstStyle/>
          <a:p>
            <a:pPr>
              <a:defRPr/>
            </a:pPr>
            <a:fld id="{E00B6E52-F07A-44C8-B7AE-D6EEC3D50429}" type="slidenum">
              <a:rPr lang="en-CA">
                <a:latin typeface="Arial"/>
              </a:rPr>
              <a:pPr>
                <a:defRPr/>
              </a:pPr>
              <a:t>2</a:t>
            </a:fld>
            <a:endParaRPr lang="en-CA">
              <a:latin typeface="Arial"/>
            </a:endParaRPr>
          </a:p>
        </p:txBody>
      </p:sp>
      <p:sp>
        <p:nvSpPr>
          <p:cNvPr id="15" name="ZoneTexte 14">
            <a:extLst>
              <a:ext uri="{FF2B5EF4-FFF2-40B4-BE49-F238E27FC236}">
                <a16:creationId xmlns:a16="http://schemas.microsoft.com/office/drawing/2014/main" id="{187A8588-BCBF-FC84-B7BC-076156F6C7A6}"/>
              </a:ext>
            </a:extLst>
          </p:cNvPr>
          <p:cNvSpPr txBox="1"/>
          <p:nvPr>
            <p:custDataLst>
              <p:tags r:id="rId4"/>
            </p:custDataLst>
          </p:nvPr>
        </p:nvSpPr>
        <p:spPr>
          <a:xfrm>
            <a:off x="1203450" y="609206"/>
            <a:ext cx="6248400" cy="769441"/>
          </a:xfrm>
          <a:prstGeom prst="rect">
            <a:avLst/>
          </a:prstGeom>
          <a:noFill/>
        </p:spPr>
        <p:txBody>
          <a:bodyPr wrap="square">
            <a:spAutoFit/>
          </a:bodyPr>
          <a:lstStyle/>
          <a:p>
            <a:r>
              <a:rPr kumimoji="0" lang="fr-CA" sz="4400" b="0" i="0" u="none" strike="noStrike" cap="none" normalizeH="0" baseline="0" noProof="0" dirty="0">
                <a:ln>
                  <a:noFill/>
                </a:ln>
                <a:solidFill>
                  <a:prstClr val="black"/>
                </a:solidFill>
                <a:effectLst/>
                <a:uLnTx/>
                <a:uFillTx/>
                <a:latin typeface="Calibri Light" panose="020F0302020204030204"/>
                <a:ea typeface="Calibri Light"/>
                <a:cs typeface="Arial" panose="020B0604020202020204" pitchFamily="34" charset="0"/>
              </a:rPr>
              <a:t>Aperçu de la présentation</a:t>
            </a:r>
          </a:p>
        </p:txBody>
      </p:sp>
      <p:sp>
        <p:nvSpPr>
          <p:cNvPr id="16" name="Content Placeholder 4">
            <a:extLst>
              <a:ext uri="{FF2B5EF4-FFF2-40B4-BE49-F238E27FC236}">
                <a16:creationId xmlns:a16="http://schemas.microsoft.com/office/drawing/2014/main" id="{149FDB18-02A2-E57B-3834-105889F6D8D6}"/>
              </a:ext>
            </a:extLst>
          </p:cNvPr>
          <p:cNvSpPr>
            <a:spLocks noGrp="1"/>
          </p:cNvSpPr>
          <p:nvPr>
            <p:ph sz="half" idx="1"/>
            <p:custDataLst>
              <p:tags r:id="rId5"/>
            </p:custDataLst>
          </p:nvPr>
        </p:nvSpPr>
        <p:spPr>
          <a:xfrm>
            <a:off x="1834386" y="1718636"/>
            <a:ext cx="6248400" cy="4953000"/>
          </a:xfrm>
        </p:spPr>
        <p:txBody>
          <a:bodyPr>
            <a:normAutofit/>
          </a:bodyPr>
          <a:lstStyle/>
          <a:p>
            <a:pPr marL="0" indent="0">
              <a:spcAft>
                <a:spcPts val="1200"/>
              </a:spcAft>
              <a:buNone/>
            </a:pPr>
            <a:r>
              <a:rPr lang="fr-CA" sz="2400" dirty="0"/>
              <a:t> </a:t>
            </a:r>
          </a:p>
          <a:p>
            <a:pPr>
              <a:spcAft>
                <a:spcPts val="1200"/>
              </a:spcAft>
              <a:buFont typeface="Wingdings" panose="05000000000000000000" pitchFamily="2" charset="2"/>
              <a:buChar char="Ø"/>
            </a:pPr>
            <a:r>
              <a:rPr lang="fr-CA" sz="2400" dirty="0"/>
              <a:t>Rôles et responsabilités</a:t>
            </a:r>
          </a:p>
          <a:p>
            <a:pPr>
              <a:spcAft>
                <a:spcPts val="1200"/>
              </a:spcAft>
              <a:buFont typeface="Wingdings" panose="05000000000000000000" pitchFamily="2" charset="2"/>
              <a:buChar char="Ø"/>
            </a:pPr>
            <a:r>
              <a:rPr lang="fr-CA" sz="2400" dirty="0"/>
              <a:t>Contributions à l’examen de la demande de permis d’utilisation des eaux</a:t>
            </a:r>
          </a:p>
          <a:p>
            <a:pPr>
              <a:spcAft>
                <a:spcPts val="1200"/>
              </a:spcAft>
              <a:buFont typeface="Wingdings" panose="05000000000000000000" pitchFamily="2" charset="2"/>
              <a:buChar char="Ø"/>
            </a:pPr>
            <a:r>
              <a:rPr lang="fr-CA" sz="2400" dirty="0"/>
              <a:t>Examen technique   </a:t>
            </a:r>
          </a:p>
          <a:p>
            <a:pPr>
              <a:spcAft>
                <a:spcPts val="1200"/>
              </a:spcAft>
              <a:buFont typeface="Wingdings" panose="05000000000000000000" pitchFamily="2" charset="2"/>
              <a:buChar char="Ø"/>
            </a:pPr>
            <a:r>
              <a:rPr lang="fr-CA" sz="2400" dirty="0"/>
              <a:t>Conclusion</a:t>
            </a:r>
          </a:p>
        </p:txBody>
      </p:sp>
    </p:spTree>
    <p:extLst>
      <p:ext uri="{BB962C8B-B14F-4D97-AF65-F5344CB8AC3E}">
        <p14:creationId xmlns:p14="http://schemas.microsoft.com/office/powerpoint/2010/main" val="2482338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custDataLst>
              <p:tags r:id="rId1"/>
            </p:custDataLst>
          </p:nvPr>
        </p:nvPicPr>
        <p:blipFill>
          <a:blip r:embed="rId10" cstate="screen">
            <a:extLst>
              <a:ext uri="{28A0092B-C50C-407E-A947-70E740481C1C}">
                <a14:useLocalDpi xmlns:a14="http://schemas.microsoft.com/office/drawing/2010/main"/>
              </a:ext>
            </a:extLst>
          </a:blip>
          <a:srcRect/>
          <a:stretch>
            <a:fillRect/>
          </a:stretch>
        </p:blipFill>
        <p:spPr bwMode="auto">
          <a:xfrm>
            <a:off x="4712211" y="838200"/>
            <a:ext cx="389521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3"/>
          <p:cNvSpPr txBox="1">
            <a:spLocks/>
          </p:cNvSpPr>
          <p:nvPr>
            <p:custDataLst>
              <p:tags r:id="rId2"/>
            </p:custDataLst>
          </p:nvPr>
        </p:nvSpPr>
        <p:spPr>
          <a:xfrm>
            <a:off x="4648200" y="838200"/>
            <a:ext cx="4038600" cy="304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lnSpc>
                <a:spcPct val="90000"/>
              </a:lnSpc>
              <a:spcAft>
                <a:spcPct val="37000"/>
              </a:spcAft>
            </a:pPr>
            <a:endParaRPr lang="en-US" sz="2800" b="1" dirty="0">
              <a:solidFill>
                <a:srgbClr val="000000"/>
              </a:solidFill>
              <a:latin typeface="Arial"/>
              <a:cs typeface="Arial" panose="020B0604020202020204" pitchFamily="34" charset="0"/>
            </a:endParaRPr>
          </a:p>
        </p:txBody>
      </p:sp>
      <p:sp>
        <p:nvSpPr>
          <p:cNvPr id="9" name="Content Placeholder 5"/>
          <p:cNvSpPr txBox="1"/>
          <p:nvPr>
            <p:custDataLst>
              <p:tags r:id="rId3"/>
            </p:custDataLst>
          </p:nvPr>
        </p:nvSpPr>
        <p:spPr>
          <a:xfrm>
            <a:off x="4407410" y="1308100"/>
            <a:ext cx="4279393" cy="49403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Autofit/>
          </a:bodyPr>
          <a:lstStyle/>
          <a:p>
            <a:pPr defTabSz="457189" fontAlgn="base">
              <a:spcBef>
                <a:spcPts val="800"/>
              </a:spcBef>
              <a:spcAft>
                <a:spcPct val="37000"/>
              </a:spcAft>
              <a:defRPr sz="1400">
                <a:solidFill>
                  <a:srgbClr val="000000"/>
                </a:solidFill>
                <a:uFill>
                  <a:solidFill>
                    <a:srgbClr val="000000"/>
                  </a:solidFill>
                </a:uFill>
                <a:latin typeface="Euphemia"/>
                <a:ea typeface="Euphemia"/>
                <a:cs typeface="Euphemia"/>
                <a:sym typeface="Euphemia"/>
              </a:defRPr>
            </a:pPr>
            <a:endParaRPr sz="1600" dirty="0">
              <a:solidFill>
                <a:srgbClr val="000000"/>
              </a:solidFill>
              <a:uFill>
                <a:solidFill>
                  <a:srgbClr val="000000"/>
                </a:solidFill>
              </a:uFill>
              <a:latin typeface="Pigiarniq" panose="020B0503040102020104" pitchFamily="34" charset="0"/>
              <a:ea typeface="Euphemia"/>
              <a:cs typeface="Euphemia"/>
              <a:sym typeface="Euphemia"/>
            </a:endParaRPr>
          </a:p>
        </p:txBody>
      </p:sp>
      <p:sp>
        <p:nvSpPr>
          <p:cNvPr id="10" name="Rectangle 1"/>
          <p:cNvSpPr txBox="1"/>
          <p:nvPr>
            <p:custDataLst>
              <p:tags r:id="rId4"/>
            </p:custDataLst>
          </p:nvPr>
        </p:nvSpPr>
        <p:spPr>
          <a:xfrm>
            <a:off x="4535425" y="485741"/>
            <a:ext cx="3718560" cy="3970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spAutoFit/>
          </a:bodyPr>
          <a:lstStyle>
            <a:lvl1pPr>
              <a:spcBef>
                <a:spcPts val="1000"/>
              </a:spcBef>
              <a:defRPr>
                <a:solidFill>
                  <a:srgbClr val="000000"/>
                </a:solidFill>
                <a:latin typeface="Euphemia"/>
                <a:ea typeface="Euphemia"/>
                <a:cs typeface="Euphemia"/>
                <a:sym typeface="Euphemia"/>
              </a:defRPr>
            </a:lvl1pPr>
          </a:lstStyle>
          <a:p>
            <a:pPr fontAlgn="base">
              <a:lnSpc>
                <a:spcPct val="90000"/>
              </a:lnSpc>
              <a:spcAft>
                <a:spcPct val="37000"/>
              </a:spcAft>
            </a:pPr>
            <a:endParaRPr sz="2200" b="1" dirty="0">
              <a:latin typeface="Pigiarniq" panose="020B0503040102020104" pitchFamily="34" charset="0"/>
            </a:endParaRPr>
          </a:p>
        </p:txBody>
      </p:sp>
      <p:sp>
        <p:nvSpPr>
          <p:cNvPr id="2" name="Slide Number Placeholder 1"/>
          <p:cNvSpPr>
            <a:spLocks noGrp="1"/>
          </p:cNvSpPr>
          <p:nvPr>
            <p:ph type="sldNum" sz="quarter" idx="4"/>
            <p:custDataLst>
              <p:tags r:id="rId5"/>
            </p:custDataLst>
          </p:nvPr>
        </p:nvSpPr>
        <p:spPr/>
        <p:txBody>
          <a:bodyPr/>
          <a:lstStyle/>
          <a:p>
            <a:pPr>
              <a:defRPr/>
            </a:pPr>
            <a:fld id="{E00B6E52-F07A-44C8-B7AE-D6EEC3D50429}" type="slidenum">
              <a:rPr lang="en-CA">
                <a:latin typeface="Arial"/>
              </a:rPr>
              <a:pPr>
                <a:defRPr/>
              </a:pPr>
              <a:t>3</a:t>
            </a:fld>
            <a:endParaRPr lang="en-CA">
              <a:latin typeface="Arial"/>
            </a:endParaRPr>
          </a:p>
        </p:txBody>
      </p:sp>
      <p:sp>
        <p:nvSpPr>
          <p:cNvPr id="17" name="Title 3">
            <a:extLst>
              <a:ext uri="{FF2B5EF4-FFF2-40B4-BE49-F238E27FC236}">
                <a16:creationId xmlns:a16="http://schemas.microsoft.com/office/drawing/2014/main" id="{67F84450-D4CD-B615-883A-8E0C76A1B8B4}"/>
              </a:ext>
            </a:extLst>
          </p:cNvPr>
          <p:cNvSpPr txBox="1">
            <a:spLocks/>
          </p:cNvSpPr>
          <p:nvPr>
            <p:custDataLst>
              <p:tags r:id="rId6"/>
            </p:custDataLst>
          </p:nvPr>
        </p:nvSpPr>
        <p:spPr>
          <a:xfrm>
            <a:off x="656302" y="619432"/>
            <a:ext cx="8001000" cy="533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fr-CA" sz="2800" b="1">
                <a:latin typeface="Arial" panose="020B0604020202020204" pitchFamily="34" charset="0"/>
                <a:cs typeface="Arial" panose="020B0604020202020204" pitchFamily="34" charset="0"/>
              </a:rPr>
            </a:br>
            <a:r>
              <a:rPr lang="fr-CA">
                <a:solidFill>
                  <a:schemeClr val="tx1">
                    <a:lumMod val="50000"/>
                  </a:schemeClr>
                </a:solidFill>
                <a:latin typeface="Calibri Light" panose="020F0302020204030204" pitchFamily="34" charset="0"/>
                <a:ea typeface="Calibri Light"/>
                <a:cs typeface="Calibri Light" panose="020F0302020204030204" pitchFamily="34" charset="0"/>
              </a:rPr>
              <a:t>Rôles et responsabilités</a:t>
            </a:r>
          </a:p>
        </p:txBody>
      </p:sp>
      <p:sp>
        <p:nvSpPr>
          <p:cNvPr id="18" name="Content Placeholder 4">
            <a:extLst>
              <a:ext uri="{FF2B5EF4-FFF2-40B4-BE49-F238E27FC236}">
                <a16:creationId xmlns:a16="http://schemas.microsoft.com/office/drawing/2014/main" id="{EE68C572-4382-995A-EC4A-DA7B80F03909}"/>
              </a:ext>
            </a:extLst>
          </p:cNvPr>
          <p:cNvSpPr>
            <a:spLocks noGrp="1"/>
          </p:cNvSpPr>
          <p:nvPr>
            <p:ph sz="half" idx="1"/>
            <p:custDataLst>
              <p:tags r:id="rId7"/>
            </p:custDataLst>
          </p:nvPr>
        </p:nvSpPr>
        <p:spPr>
          <a:xfrm>
            <a:off x="1164336" y="1497496"/>
            <a:ext cx="7315200" cy="5181600"/>
          </a:xfrm>
        </p:spPr>
        <p:txBody>
          <a:bodyPr>
            <a:normAutofit fontScale="92500" lnSpcReduction="10000"/>
          </a:bodyPr>
          <a:lstStyle/>
          <a:p>
            <a:pPr marL="0" indent="0">
              <a:buNone/>
              <a:defRPr/>
            </a:pPr>
            <a:r>
              <a:rPr lang="fr-CA" sz="2400">
                <a:cs typeface="Arial" panose="020B0604020202020204" pitchFamily="34" charset="0"/>
              </a:rPr>
              <a:t>Les responsabilités, le mandat et les obligations de Relations Couronne-Autochtones et Affaires du Nord Canada (RCAANC) sont conformes à ce qui suit :</a:t>
            </a:r>
          </a:p>
          <a:p>
            <a:pPr marL="0" indent="0">
              <a:buNone/>
              <a:defRPr/>
            </a:pPr>
            <a:endParaRPr lang="en-CA" sz="1400" dirty="0">
              <a:cs typeface="Arial" panose="020B0604020202020204" pitchFamily="34" charset="0"/>
            </a:endParaRPr>
          </a:p>
          <a:p>
            <a:pPr marL="512763" indent="-277813">
              <a:defRPr/>
            </a:pPr>
            <a:r>
              <a:rPr lang="fr-CA" sz="2000" i="1">
                <a:cs typeface="Arial" panose="020B0604020202020204" pitchFamily="34" charset="0"/>
              </a:rPr>
              <a:t>Loi sur le ministère des Relations Couronne-Autochtones et des Affaires du Nord</a:t>
            </a:r>
          </a:p>
          <a:p>
            <a:pPr marL="512763" indent="-277813">
              <a:defRPr/>
            </a:pPr>
            <a:r>
              <a:rPr lang="fr-CA" sz="2000">
                <a:cs typeface="Arial" panose="020B0604020202020204" pitchFamily="34" charset="0"/>
              </a:rPr>
              <a:t>Accord sur les revendications territoriales du Nunavut</a:t>
            </a:r>
          </a:p>
          <a:p>
            <a:pPr marL="512763" indent="-277813">
              <a:defRPr/>
            </a:pPr>
            <a:r>
              <a:rPr lang="fr-CA" sz="2000" i="1">
                <a:cs typeface="Arial" panose="020B0604020202020204" pitchFamily="34" charset="0"/>
              </a:rPr>
              <a:t>Loi concernant l’Accord sur les revendications territoriales du Nunavut</a:t>
            </a:r>
          </a:p>
          <a:p>
            <a:pPr marL="512763" indent="-277813">
              <a:defRPr/>
            </a:pPr>
            <a:r>
              <a:rPr lang="fr-CA" sz="2000" i="1">
                <a:cs typeface="Arial" panose="020B0604020202020204" pitchFamily="34" charset="0"/>
              </a:rPr>
              <a:t>Loi sur les eaux du Nunavut et le Tribunal des droits de surface du Nunavut</a:t>
            </a:r>
            <a:r>
              <a:rPr lang="fr-CA" sz="2000">
                <a:cs typeface="Arial" panose="020B0604020202020204" pitchFamily="34" charset="0"/>
              </a:rPr>
              <a:t> et règlement connexe</a:t>
            </a:r>
          </a:p>
          <a:p>
            <a:pPr marL="512763" indent="-277813">
              <a:defRPr/>
            </a:pPr>
            <a:r>
              <a:rPr lang="fr-CA" sz="2000" i="1">
                <a:cs typeface="Arial" panose="020B0604020202020204" pitchFamily="34" charset="0"/>
              </a:rPr>
              <a:t>Loi sur l’aménagement du territoire et l’évaluation des projets au Nunavut</a:t>
            </a:r>
          </a:p>
          <a:p>
            <a:pPr marL="512763" indent="-277813">
              <a:defRPr/>
            </a:pPr>
            <a:r>
              <a:rPr lang="fr-CA" sz="2000" i="1">
                <a:cs typeface="Arial" panose="020B0604020202020204" pitchFamily="34" charset="0"/>
              </a:rPr>
              <a:t>Loi sur les terres territoriales</a:t>
            </a:r>
            <a:r>
              <a:rPr lang="fr-CA" sz="2000">
                <a:cs typeface="Arial" panose="020B0604020202020204" pitchFamily="34" charset="0"/>
              </a:rPr>
              <a:t> et règlement connexe</a:t>
            </a:r>
          </a:p>
          <a:p>
            <a:pPr marL="512763" indent="-277813">
              <a:defRPr/>
            </a:pPr>
            <a:r>
              <a:rPr lang="fr-CA" sz="2000" i="1">
                <a:cs typeface="Arial" panose="020B0604020202020204" pitchFamily="34" charset="0"/>
              </a:rPr>
              <a:t>Loi sur la prévention de la pollution des eaux arctiques</a:t>
            </a:r>
          </a:p>
          <a:p>
            <a:pPr marL="0" indent="0">
              <a:buNone/>
            </a:pPr>
            <a:endParaRPr lang="en-US" sz="2400" dirty="0"/>
          </a:p>
        </p:txBody>
      </p:sp>
    </p:spTree>
    <p:extLst>
      <p:ext uri="{BB962C8B-B14F-4D97-AF65-F5344CB8AC3E}">
        <p14:creationId xmlns:p14="http://schemas.microsoft.com/office/powerpoint/2010/main" val="821664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txBox="1">
            <a:spLocks/>
          </p:cNvSpPr>
          <p:nvPr>
            <p:custDataLst>
              <p:tags r:id="rId1"/>
            </p:custDataLst>
          </p:nvPr>
        </p:nvSpPr>
        <p:spPr>
          <a:xfrm>
            <a:off x="4572000" y="152400"/>
            <a:ext cx="4276216" cy="1066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lnSpc>
                <a:spcPct val="90000"/>
              </a:lnSpc>
              <a:spcAft>
                <a:spcPct val="37000"/>
              </a:spcAft>
            </a:pPr>
            <a:endParaRPr lang="en-US" sz="2800" b="1" dirty="0">
              <a:solidFill>
                <a:srgbClr val="000000"/>
              </a:solidFill>
              <a:latin typeface="Arial"/>
              <a:cs typeface="Arial" panose="020B0604020202020204" pitchFamily="34" charset="0"/>
            </a:endParaRPr>
          </a:p>
        </p:txBody>
      </p:sp>
      <p:sp>
        <p:nvSpPr>
          <p:cNvPr id="10" name="ᐃᓚᓕᐅᑎᔪᑦ ᑐᒃᓯᕋᐅᑕᐅᔪᒧᑦ ᕿᒥᕐᕈᓂᕐᒧᑦ"/>
          <p:cNvSpPr txBox="1"/>
          <p:nvPr>
            <p:custDataLst>
              <p:tags r:id="rId2"/>
            </p:custDataLst>
          </p:nvPr>
        </p:nvSpPr>
        <p:spPr>
          <a:xfrm>
            <a:off x="4702938" y="435354"/>
            <a:ext cx="4114801" cy="4308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spAutoFit/>
          </a:bodyPr>
          <a:lstStyle>
            <a:lvl1pPr defTabSz="457200">
              <a:lnSpc>
                <a:spcPct val="100000"/>
              </a:lnSpc>
              <a:spcBef>
                <a:spcPts val="0"/>
              </a:spcBef>
              <a:tabLst>
                <a:tab pos="5626100" algn="l"/>
              </a:tabLst>
              <a:defRPr sz="2100" b="1">
                <a:solidFill>
                  <a:srgbClr val="000000"/>
                </a:solidFill>
                <a:uFill>
                  <a:solidFill>
                    <a:srgbClr val="000000"/>
                  </a:solidFill>
                </a:uFill>
                <a:latin typeface="Euphemia"/>
                <a:ea typeface="Euphemia"/>
                <a:cs typeface="Euphemia"/>
                <a:sym typeface="Euphemia"/>
              </a:defRPr>
            </a:lvl1pPr>
          </a:lstStyle>
          <a:p>
            <a:pPr fontAlgn="base">
              <a:spcAft>
                <a:spcPct val="37000"/>
              </a:spcAft>
            </a:pPr>
            <a:endParaRPr sz="2200" dirty="0">
              <a:latin typeface="Pigiarniq" panose="020B0503040102020104" pitchFamily="34" charset="0"/>
            </a:endParaRPr>
          </a:p>
        </p:txBody>
      </p:sp>
      <p:sp>
        <p:nvSpPr>
          <p:cNvPr id="11" name="CIRNAC−ᑯᑦ ᐅᑯᓂᖓ ᑐᓂᓯᔪᕕᓃᑦ ᓄᓇᕗᑦ ᐃᒪᓕᕆᔨᒃᑯᑦ ᑲᑎᒪᔨᖏᓐᓄᑦ:…"/>
          <p:cNvSpPr txBox="1"/>
          <p:nvPr>
            <p:custDataLst>
              <p:tags r:id="rId3"/>
            </p:custDataLst>
          </p:nvPr>
        </p:nvSpPr>
        <p:spPr>
          <a:xfrm>
            <a:off x="4776046" y="1358806"/>
            <a:ext cx="3910755" cy="3847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a:spAutoFit/>
          </a:bodyPr>
          <a:lstStyle/>
          <a:p>
            <a:pPr defTabSz="457189" fontAlgn="base">
              <a:spcAft>
                <a:spcPts val="1800"/>
              </a:spcAft>
              <a:tabLst>
                <a:tab pos="5625959" algn="l"/>
              </a:tabLst>
              <a:defRPr sz="1900">
                <a:solidFill>
                  <a:srgbClr val="000000"/>
                </a:solidFill>
                <a:uFill>
                  <a:solidFill>
                    <a:srgbClr val="000000"/>
                  </a:solidFill>
                </a:uFill>
                <a:latin typeface="Euphemia"/>
                <a:ea typeface="Euphemia"/>
                <a:cs typeface="Euphemia"/>
                <a:sym typeface="Euphemia"/>
              </a:defRPr>
            </a:pPr>
            <a:endParaRPr lang="iu-Cans-CA" sz="1900" dirty="0">
              <a:solidFill>
                <a:srgbClr val="000000"/>
              </a:solidFill>
              <a:uFill>
                <a:solidFill>
                  <a:srgbClr val="000000"/>
                </a:solidFill>
              </a:uFill>
              <a:latin typeface="Pigiarniq" panose="020B0503040102020104" pitchFamily="34" charset="0"/>
              <a:ea typeface="Euphemia"/>
              <a:cs typeface="Euphemia"/>
              <a:sym typeface="Euphemia"/>
            </a:endParaRPr>
          </a:p>
        </p:txBody>
      </p:sp>
      <p:sp>
        <p:nvSpPr>
          <p:cNvPr id="2" name="Slide Number Placeholder 1"/>
          <p:cNvSpPr>
            <a:spLocks noGrp="1"/>
          </p:cNvSpPr>
          <p:nvPr>
            <p:ph type="sldNum" sz="quarter" idx="4"/>
            <p:custDataLst>
              <p:tags r:id="rId4"/>
            </p:custDataLst>
          </p:nvPr>
        </p:nvSpPr>
        <p:spPr/>
        <p:txBody>
          <a:bodyPr/>
          <a:lstStyle/>
          <a:p>
            <a:pPr>
              <a:defRPr/>
            </a:pPr>
            <a:fld id="{E00B6E52-F07A-44C8-B7AE-D6EEC3D50429}" type="slidenum">
              <a:rPr lang="en-CA">
                <a:latin typeface="Arial"/>
              </a:rPr>
              <a:pPr>
                <a:defRPr/>
              </a:pPr>
              <a:t>4</a:t>
            </a:fld>
            <a:endParaRPr lang="en-CA">
              <a:latin typeface="Arial"/>
            </a:endParaRPr>
          </a:p>
        </p:txBody>
      </p:sp>
      <p:sp>
        <p:nvSpPr>
          <p:cNvPr id="14" name="Title 3">
            <a:extLst>
              <a:ext uri="{FF2B5EF4-FFF2-40B4-BE49-F238E27FC236}">
                <a16:creationId xmlns:a16="http://schemas.microsoft.com/office/drawing/2014/main" id="{4157E6BB-7AF5-DBB6-B666-D0F4EB25E9C0}"/>
              </a:ext>
            </a:extLst>
          </p:cNvPr>
          <p:cNvSpPr txBox="1">
            <a:spLocks/>
          </p:cNvSpPr>
          <p:nvPr>
            <p:custDataLst>
              <p:tags r:id="rId5"/>
            </p:custDataLst>
          </p:nvPr>
        </p:nvSpPr>
        <p:spPr>
          <a:xfrm>
            <a:off x="795528" y="381000"/>
            <a:ext cx="8077200" cy="1295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fr-CA" sz="2800" b="1">
                <a:cs typeface="Arial" panose="020B0604020202020204" pitchFamily="34" charset="0"/>
              </a:rPr>
            </a:br>
            <a:r>
              <a:rPr lang="fr-CA" sz="3500">
                <a:solidFill>
                  <a:schemeClr val="accent3">
                    <a:lumMod val="10000"/>
                  </a:schemeClr>
                </a:solidFill>
                <a:latin typeface="Calibri Light" panose="020F0302020204030204" pitchFamily="34" charset="0"/>
                <a:ea typeface="Calibri Light"/>
                <a:cs typeface="Calibri Light" panose="020F0302020204030204" pitchFamily="34" charset="0"/>
              </a:rPr>
              <a:t>Contributions à l’examen de la demande de permis d’utilisation des eaux</a:t>
            </a:r>
          </a:p>
        </p:txBody>
      </p:sp>
      <p:sp>
        <p:nvSpPr>
          <p:cNvPr id="15" name="Content Placeholder 4">
            <a:extLst>
              <a:ext uri="{FF2B5EF4-FFF2-40B4-BE49-F238E27FC236}">
                <a16:creationId xmlns:a16="http://schemas.microsoft.com/office/drawing/2014/main" id="{7BE4218B-DE13-74F0-D473-CA112549452F}"/>
              </a:ext>
            </a:extLst>
          </p:cNvPr>
          <p:cNvSpPr>
            <a:spLocks noGrp="1"/>
          </p:cNvSpPr>
          <p:nvPr>
            <p:ph sz="half" idx="1"/>
            <p:custDataLst>
              <p:tags r:id="rId6"/>
            </p:custDataLst>
          </p:nvPr>
        </p:nvSpPr>
        <p:spPr>
          <a:xfrm>
            <a:off x="205179" y="1856521"/>
            <a:ext cx="8667549" cy="4477154"/>
          </a:xfrm>
        </p:spPr>
        <p:txBody>
          <a:bodyPr>
            <a:normAutofit/>
          </a:bodyPr>
          <a:lstStyle/>
          <a:p>
            <a:pPr marL="0" indent="0">
              <a:spcAft>
                <a:spcPts val="1800"/>
              </a:spcAft>
              <a:buNone/>
              <a:defRPr/>
            </a:pPr>
            <a:r>
              <a:rPr lang="fr-CA" sz="2400" dirty="0">
                <a:latin typeface="Arial" panose="020B0604020202020204" pitchFamily="34" charset="0"/>
                <a:cs typeface="Arial" panose="020B0604020202020204" pitchFamily="34" charset="0"/>
              </a:rPr>
              <a:t>RCAANC a présenté les observations suivantes à l’Office des eaux du Nunavut (OEN) au sujet de la demande</a:t>
            </a:r>
          </a:p>
          <a:p>
            <a:r>
              <a:rPr lang="fr-CA" sz="2000" dirty="0">
                <a:latin typeface="Arial" panose="020B0604020202020204" pitchFamily="34" charset="0"/>
                <a:cs typeface="Arial" panose="020B0604020202020204" pitchFamily="34" charset="0"/>
              </a:rPr>
              <a:t>6 février 2026 – Évaluation de l’exhaustivité de la demande de permis réalisée par RCAANC</a:t>
            </a:r>
          </a:p>
          <a:p>
            <a:r>
              <a:rPr lang="fr-CA" sz="2000" dirty="0">
                <a:latin typeface="Arial" panose="020B0604020202020204" pitchFamily="34" charset="0"/>
                <a:cs typeface="Arial" panose="020B0604020202020204" pitchFamily="34" charset="0"/>
              </a:rPr>
              <a:t>15 mai 2026 – Réponse de RCAANC à la demande de renseignements à l’OEN</a:t>
            </a:r>
          </a:p>
          <a:p>
            <a:r>
              <a:rPr lang="fr-CA" sz="2000" dirty="0">
                <a:latin typeface="Arial" panose="020B0604020202020204" pitchFamily="34" charset="0"/>
                <a:cs typeface="Arial" panose="020B0604020202020204" pitchFamily="34" charset="0"/>
              </a:rPr>
              <a:t>17 juin 2026 – RCAANC rencontre la Ville d’Iqaluit pour discuter des demandes d’information non résolues</a:t>
            </a:r>
          </a:p>
          <a:p>
            <a:r>
              <a:rPr lang="fr-CA" sz="2000" dirty="0">
                <a:latin typeface="Arial" panose="020B0604020202020204" pitchFamily="34" charset="0"/>
                <a:cs typeface="Arial" panose="020B0604020202020204" pitchFamily="34" charset="0"/>
              </a:rPr>
              <a:t>30 juin 2026 – Présentation des commentaires de RCAANC sur l’examen technique</a:t>
            </a:r>
          </a:p>
          <a:p>
            <a:endParaRPr lang="en-US" sz="2000" dirty="0">
              <a:latin typeface="Arial" panose="020B0604020202020204" pitchFamily="34" charset="0"/>
              <a:cs typeface="Arial" panose="020B0604020202020204" pitchFamily="34" charset="0"/>
            </a:endParaRPr>
          </a:p>
          <a:p>
            <a:pPr marL="0" indent="0">
              <a:buNone/>
            </a:pPr>
            <a:endParaRPr lang="en-US" sz="2000" dirty="0"/>
          </a:p>
        </p:txBody>
      </p:sp>
    </p:spTree>
    <p:extLst>
      <p:ext uri="{BB962C8B-B14F-4D97-AF65-F5344CB8AC3E}">
        <p14:creationId xmlns:p14="http://schemas.microsoft.com/office/powerpoint/2010/main" val="1235441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3"/>
            <p:custDataLst>
              <p:tags r:id="rId1"/>
            </p:custDataLst>
          </p:nvPr>
        </p:nvSpPr>
        <p:spPr>
          <a:xfrm>
            <a:off x="4564067" y="685800"/>
            <a:ext cx="4041775" cy="685800"/>
          </a:xfrm>
        </p:spPr>
        <p:txBody>
          <a:bodyPr/>
          <a:lstStyle/>
          <a:p>
            <a:r>
              <a:rPr lang="fr-CA"/>
              <a:t> </a:t>
            </a:r>
          </a:p>
        </p:txBody>
      </p:sp>
      <p:sp>
        <p:nvSpPr>
          <p:cNvPr id="10" name="Text Placeholder 4"/>
          <p:cNvSpPr txBox="1">
            <a:spLocks/>
          </p:cNvSpPr>
          <p:nvPr>
            <p:custDataLst>
              <p:tags r:id="rId2"/>
            </p:custDataLst>
          </p:nvPr>
        </p:nvSpPr>
        <p:spPr>
          <a:xfrm>
            <a:off x="4469001" y="449280"/>
            <a:ext cx="4399484" cy="68580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p:cNvSpPr txBox="1"/>
          <p:nvPr>
            <p:custDataLst>
              <p:tags r:id="rId3"/>
            </p:custDataLst>
          </p:nvPr>
        </p:nvSpPr>
        <p:spPr>
          <a:xfrm>
            <a:off x="4521906" y="1237459"/>
            <a:ext cx="4346579" cy="4383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p:cNvSpPr>
            <a:spLocks noGrp="1"/>
          </p:cNvSpPr>
          <p:nvPr>
            <p:ph type="sldNum" sz="quarter" idx="12"/>
            <p:custDataLst>
              <p:tags r:id="rId4"/>
            </p:custDataLst>
          </p:nvPr>
        </p:nvSpPr>
        <p:spPr/>
        <p:txBody>
          <a:bodyPr/>
          <a:lstStyle/>
          <a:p>
            <a:fld id="{6F711A52-F43C-4C30-A158-C802C0F8EA5C}" type="slidenum">
              <a:rPr lang="en-US">
                <a:latin typeface="Arial"/>
              </a:rPr>
              <a:pPr/>
              <a:t>5</a:t>
            </a:fld>
            <a:endParaRPr lang="en-US">
              <a:latin typeface="Arial"/>
            </a:endParaRPr>
          </a:p>
        </p:txBody>
      </p:sp>
      <p:sp>
        <p:nvSpPr>
          <p:cNvPr id="3" name="Titre 1">
            <a:extLst>
              <a:ext uri="{FF2B5EF4-FFF2-40B4-BE49-F238E27FC236}">
                <a16:creationId xmlns:a16="http://schemas.microsoft.com/office/drawing/2014/main" id="{13EB49BB-6F42-D897-EAC9-BF1EB89D57A3}"/>
              </a:ext>
            </a:extLst>
          </p:cNvPr>
          <p:cNvSpPr>
            <a:spLocks noGrp="1"/>
          </p:cNvSpPr>
          <p:nvPr>
            <p:ph type="title"/>
            <p:custDataLst>
              <p:tags r:id="rId5"/>
            </p:custDataLst>
          </p:nvPr>
        </p:nvSpPr>
        <p:spPr>
          <a:xfrm>
            <a:off x="-1" y="534088"/>
            <a:ext cx="9144001" cy="1325563"/>
          </a:xfrm>
        </p:spPr>
        <p:txBody>
          <a:bodyPr>
            <a:normAutofit/>
          </a:bodyPr>
          <a:lstStyle/>
          <a:p>
            <a:pPr algn="ctr"/>
            <a:r>
              <a:rPr lang="fr-CA">
                <a:latin typeface="Calibri Light" panose="020F0302020204030204" pitchFamily="34" charset="0"/>
                <a:ea typeface="Calibri Light"/>
                <a:cs typeface="Calibri Light" panose="020F0302020204030204" pitchFamily="34" charset="0"/>
              </a:rPr>
              <a:t>Recommandations de RCAANC </a:t>
            </a:r>
            <a:br>
              <a:rPr lang="fr-CA">
                <a:latin typeface="Calibri Light" panose="020F0302020204030204" pitchFamily="34" charset="0"/>
                <a:ea typeface="Calibri Light"/>
                <a:cs typeface="Calibri Light" panose="020F0302020204030204" pitchFamily="34" charset="0"/>
              </a:rPr>
            </a:br>
            <a:r>
              <a:rPr lang="fr-CA">
                <a:latin typeface="Calibri Light" panose="020F0302020204030204" pitchFamily="34" charset="0"/>
                <a:ea typeface="Calibri Light"/>
                <a:cs typeface="Calibri Light" panose="020F0302020204030204" pitchFamily="34" charset="0"/>
              </a:rPr>
              <a:t>Agrandissement de la source d’eau – Qualité des eaux de surface et contamination du sol (ET-01 à ET-03)</a:t>
            </a:r>
          </a:p>
        </p:txBody>
      </p:sp>
      <p:sp>
        <p:nvSpPr>
          <p:cNvPr id="6" name="Espace réservé du contenu 2">
            <a:extLst>
              <a:ext uri="{FF2B5EF4-FFF2-40B4-BE49-F238E27FC236}">
                <a16:creationId xmlns:a16="http://schemas.microsoft.com/office/drawing/2014/main" id="{94429348-96EC-9770-50A1-5572AF0425FD}"/>
              </a:ext>
            </a:extLst>
          </p:cNvPr>
          <p:cNvSpPr txBox="1">
            <a:spLocks/>
          </p:cNvSpPr>
          <p:nvPr>
            <p:custDataLst>
              <p:tags r:id="rId6"/>
            </p:custDataLst>
          </p:nvPr>
        </p:nvSpPr>
        <p:spPr>
          <a:xfrm>
            <a:off x="275515" y="1514734"/>
            <a:ext cx="8868485" cy="53432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kumimoji="0" lang="fr-CA" sz="1600" b="1" i="0" u="none" strike="noStrike" cap="none" normalizeH="0" baseline="0" noProof="0">
                <a:ln>
                  <a:noFill/>
                </a:ln>
                <a:solidFill>
                  <a:sysClr val="windowText" lastClr="000000"/>
                </a:solidFill>
                <a:effectLst/>
                <a:uLnTx/>
                <a:uFillTx/>
                <a:latin typeface="+mj-lt"/>
                <a:ea typeface="+mj-lt"/>
                <a:cs typeface="+mn-cs"/>
              </a:rPr>
              <a:t>Message clé : La Ville a fait des progrès en répondant à des commentaires </a:t>
            </a:r>
            <a:r>
              <a:rPr lang="fr-CA" sz="1600" b="1">
                <a:solidFill>
                  <a:sysClr val="windowText" lastClr="000000"/>
                </a:solidFill>
                <a:latin typeface="+mj-lt"/>
                <a:ea typeface="+mj-lt"/>
                <a:cs typeface="+mn-cs"/>
              </a:rPr>
              <a:t>sur l’agrandissement futur de la source d’eau</a:t>
            </a:r>
            <a:r>
              <a:rPr kumimoji="0" lang="fr-CA" sz="1600" b="1" i="0" u="none" strike="noStrike" cap="none" normalizeH="0" baseline="0" noProof="0">
                <a:ln>
                  <a:noFill/>
                </a:ln>
                <a:solidFill>
                  <a:sysClr val="windowText" lastClr="000000"/>
                </a:solidFill>
                <a:effectLst/>
                <a:uLnTx/>
                <a:uFillTx/>
                <a:latin typeface="+mj-lt"/>
                <a:ea typeface="+mj-lt"/>
                <a:cs typeface="+mn-cs"/>
              </a:rPr>
              <a:t>. Toutefois, plusieurs éléments clés continuent de dépendre des plans, des cadres de surveillance et des engagements découlant de la phase de construction qui n’ont pas encore été soumis à l’OEN pour examen et approbation.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CA" sz="1600" b="0" i="0" u="none" strike="noStrike" cap="none" normalizeH="0" baseline="0" noProof="0">
                <a:ln>
                  <a:noFill/>
                </a:ln>
                <a:solidFill>
                  <a:sysClr val="windowText" lastClr="000000"/>
                </a:solidFill>
                <a:effectLst/>
                <a:uLnTx/>
                <a:uFillTx/>
                <a:latin typeface="+mj-lt"/>
                <a:ea typeface="+mj-lt"/>
                <a:cs typeface="+mn-cs"/>
              </a:rPr>
              <a:t>La Ville s’est engagée à préparer un plan de gestion et de surveillance de l’eau pour la phase de construction, un plan de protection de l’environnement révisé et des programmes de surveillance supplémentaires.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CA" sz="1600" b="0" i="0" u="none" strike="noStrike" cap="none" normalizeH="0" baseline="0" noProof="0">
                <a:ln>
                  <a:noFill/>
                </a:ln>
                <a:solidFill>
                  <a:sysClr val="windowText" lastClr="000000"/>
                </a:solidFill>
                <a:effectLst/>
                <a:uLnTx/>
                <a:uFillTx/>
                <a:latin typeface="+mj-lt"/>
                <a:ea typeface="+mj-lt"/>
                <a:cs typeface="+mn-cs"/>
              </a:rPr>
              <a:t>Les paramètres de surveillance, les critères de rejet et les approches de gestion adaptative proposés ont été définis, mais les détails de la mise en œuvre et les seuils d’intervention doivent encore être soumis à l’OEN pour examen et approbation.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CA" sz="1600" b="0" i="0" u="none" strike="noStrike" cap="none" normalizeH="0" baseline="0" noProof="0">
                <a:ln>
                  <a:noFill/>
                </a:ln>
                <a:solidFill>
                  <a:sysClr val="windowText" lastClr="000000"/>
                </a:solidFill>
                <a:effectLst/>
                <a:uLnTx/>
                <a:uFillTx/>
                <a:latin typeface="+mj-lt"/>
                <a:ea typeface="+mj-lt"/>
                <a:cs typeface="+mn-cs"/>
              </a:rPr>
              <a:t>Les effets potentiels liés à l’évacuation de l’eau, aux résidus de dynamitage, au contrôle de l’érosion et des sédiments et à la gestion des sols contaminés ont été reconnus, mais des analyses à l’appui et des détails sur les mesures d’atténuation sont encore nécessaires.</a:t>
            </a:r>
          </a:p>
          <a:p>
            <a:pPr marL="0" lvl="0" indent="0">
              <a:buNone/>
              <a:defRPr/>
            </a:pPr>
            <a:r>
              <a:rPr kumimoji="0" lang="fr-CA" sz="1600" b="1" i="0" u="none" strike="noStrike" cap="none" normalizeH="0" baseline="0" noProof="0">
                <a:ln>
                  <a:noFill/>
                </a:ln>
                <a:solidFill>
                  <a:sysClr val="windowText" lastClr="000000"/>
                </a:solidFill>
                <a:effectLst/>
                <a:uLnTx/>
                <a:uFillTx/>
                <a:latin typeface="+mj-lt"/>
                <a:ea typeface="+mj-lt"/>
                <a:cs typeface="+mn-cs"/>
              </a:rPr>
              <a:t>RCAANC cherche à obtenir l’assurance que les effets potentiels sur l’eau, le sol et le milieu récepteur sont entièrement caractérisés et peuvent être gérés efficacement au moyen d’exigences claires en matière de surveillance, de critères de rendement mesurables et d’engagements d’atténuation propres au projet approuvées par l’OEN</a:t>
            </a:r>
            <a:r>
              <a:rPr lang="fr-CA" sz="1600" b="1">
                <a:solidFill>
                  <a:sysClr val="windowText" lastClr="000000"/>
                </a:solidFill>
                <a:latin typeface="+mj-lt"/>
                <a:ea typeface="+mj-lt"/>
                <a:cs typeface="+mn-cs"/>
              </a:rPr>
              <a:t> avant le début de la construction de l’agrandissement de la source d’eau</a:t>
            </a:r>
            <a:r>
              <a:rPr kumimoji="0" lang="fr-CA" sz="1600" b="1" i="0" u="none" strike="noStrike" cap="none" normalizeH="0" baseline="0" noProof="0">
                <a:ln>
                  <a:noFill/>
                </a:ln>
                <a:solidFill>
                  <a:sysClr val="windowText" lastClr="000000"/>
                </a:solidFill>
                <a:effectLst/>
                <a:uLnTx/>
                <a:uFillTx/>
                <a:latin typeface="+mj-lt"/>
                <a:ea typeface="+mj-lt"/>
                <a:cs typeface="+mn-cs"/>
              </a:rPr>
              <a:t>.</a:t>
            </a:r>
          </a:p>
          <a:p>
            <a:pPr marL="0" indent="0" algn="ctr">
              <a:buNone/>
              <a:defRPr/>
            </a:pPr>
            <a:r>
              <a:rPr lang="fr-CA" sz="1600" b="1">
                <a:solidFill>
                  <a:srgbClr val="FFC000"/>
                </a:solidFill>
              </a:rPr>
              <a:t>Partiellement résolue</a:t>
            </a:r>
          </a:p>
        </p:txBody>
      </p:sp>
    </p:spTree>
    <p:extLst>
      <p:ext uri="{BB962C8B-B14F-4D97-AF65-F5344CB8AC3E}">
        <p14:creationId xmlns:p14="http://schemas.microsoft.com/office/powerpoint/2010/main" val="2071765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72CE4-FB9E-8995-38B1-EBCD00C16CA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9FBCEB1-3452-6A43-AC2D-57463CE56D17}"/>
              </a:ext>
            </a:extLst>
          </p:cNvPr>
          <p:cNvSpPr>
            <a:spLocks noGrp="1"/>
          </p:cNvSpPr>
          <p:nvPr>
            <p:ph type="body" sz="quarter" idx="3"/>
            <p:custDataLst>
              <p:tags r:id="rId1"/>
            </p:custDataLst>
          </p:nvPr>
        </p:nvSpPr>
        <p:spPr>
          <a:xfrm>
            <a:off x="4564067" y="685800"/>
            <a:ext cx="4041775" cy="685800"/>
          </a:xfrm>
        </p:spPr>
        <p:txBody>
          <a:bodyPr/>
          <a:lstStyle/>
          <a:p>
            <a:r>
              <a:rPr lang="fr-CA"/>
              <a:t> </a:t>
            </a:r>
          </a:p>
        </p:txBody>
      </p:sp>
      <p:sp>
        <p:nvSpPr>
          <p:cNvPr id="10" name="Text Placeholder 4">
            <a:extLst>
              <a:ext uri="{FF2B5EF4-FFF2-40B4-BE49-F238E27FC236}">
                <a16:creationId xmlns:a16="http://schemas.microsoft.com/office/drawing/2014/main" id="{D1870EC0-A49D-8895-70C2-8B7EFA833F25}"/>
              </a:ext>
            </a:extLst>
          </p:cNvPr>
          <p:cNvSpPr txBox="1">
            <a:spLocks/>
          </p:cNvSpPr>
          <p:nvPr>
            <p:custDataLst>
              <p:tags r:id="rId2"/>
            </p:custDataLst>
          </p:nvPr>
        </p:nvSpPr>
        <p:spPr>
          <a:xfrm>
            <a:off x="4469001" y="449280"/>
            <a:ext cx="4399484" cy="68580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0174C588-0B1F-F6E4-976B-62E14AC44617}"/>
              </a:ext>
            </a:extLst>
          </p:cNvPr>
          <p:cNvSpPr txBox="1"/>
          <p:nvPr>
            <p:custDataLst>
              <p:tags r:id="rId3"/>
            </p:custDataLst>
          </p:nvPr>
        </p:nvSpPr>
        <p:spPr>
          <a:xfrm>
            <a:off x="4521906" y="1237459"/>
            <a:ext cx="4346579" cy="43830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061292FD-2D0C-E96D-DBAD-1CDF170EBD95}"/>
              </a:ext>
            </a:extLst>
          </p:cNvPr>
          <p:cNvSpPr>
            <a:spLocks noGrp="1"/>
          </p:cNvSpPr>
          <p:nvPr>
            <p:ph type="sldNum" sz="quarter" idx="12"/>
            <p:custDataLst>
              <p:tags r:id="rId4"/>
            </p:custDataLst>
          </p:nvPr>
        </p:nvSpPr>
        <p:spPr/>
        <p:txBody>
          <a:bodyPr/>
          <a:lstStyle/>
          <a:p>
            <a:fld id="{6F711A52-F43C-4C30-A158-C802C0F8EA5C}" type="slidenum">
              <a:rPr lang="en-US">
                <a:latin typeface="Arial"/>
              </a:rPr>
              <a:pPr/>
              <a:t>6</a:t>
            </a:fld>
            <a:endParaRPr lang="en-US">
              <a:latin typeface="Arial"/>
            </a:endParaRPr>
          </a:p>
        </p:txBody>
      </p:sp>
      <p:sp>
        <p:nvSpPr>
          <p:cNvPr id="3" name="Titre 1">
            <a:extLst>
              <a:ext uri="{FF2B5EF4-FFF2-40B4-BE49-F238E27FC236}">
                <a16:creationId xmlns:a16="http://schemas.microsoft.com/office/drawing/2014/main" id="{5DC26279-AD77-8827-D70B-459729EF7C6E}"/>
              </a:ext>
            </a:extLst>
          </p:cNvPr>
          <p:cNvSpPr>
            <a:spLocks noGrp="1"/>
          </p:cNvSpPr>
          <p:nvPr>
            <p:ph type="title"/>
            <p:custDataLst>
              <p:tags r:id="rId5"/>
            </p:custDataLst>
          </p:nvPr>
        </p:nvSpPr>
        <p:spPr>
          <a:xfrm>
            <a:off x="-1" y="392951"/>
            <a:ext cx="9144001" cy="1325563"/>
          </a:xfrm>
        </p:spPr>
        <p:txBody>
          <a:bodyPr>
            <a:normAutofit/>
          </a:bodyPr>
          <a:lstStyle/>
          <a:p>
            <a:pPr algn="ctr"/>
            <a:r>
              <a:rPr lang="fr-CA" dirty="0">
                <a:latin typeface="Calibri Light" panose="020F0302020204030204" pitchFamily="34" charset="0"/>
                <a:ea typeface="Calibri Light"/>
                <a:cs typeface="Calibri Light" panose="020F0302020204030204" pitchFamily="34" charset="0"/>
              </a:rPr>
              <a:t>Recommandations de RCAANC </a:t>
            </a:r>
            <a:br>
              <a:rPr lang="fr-CA" dirty="0">
                <a:latin typeface="Calibri Light" panose="020F0302020204030204" pitchFamily="34" charset="0"/>
                <a:ea typeface="Calibri Light"/>
                <a:cs typeface="Calibri Light" panose="020F0302020204030204" pitchFamily="34" charset="0"/>
              </a:rPr>
            </a:br>
            <a:r>
              <a:rPr lang="fr-CA" dirty="0">
                <a:latin typeface="Calibri Light" panose="020F0302020204030204" pitchFamily="34" charset="0"/>
                <a:ea typeface="Calibri Light"/>
                <a:cs typeface="Calibri Light" panose="020F0302020204030204" pitchFamily="34" charset="0"/>
              </a:rPr>
              <a:t>Sécurité du barrage du lac Geraldine, défaillances en cascade et pergélisol </a:t>
            </a:r>
            <a:br>
              <a:rPr lang="fr-CA" dirty="0">
                <a:latin typeface="Calibri Light" panose="020F0302020204030204" pitchFamily="34" charset="0"/>
                <a:ea typeface="Calibri Light"/>
                <a:cs typeface="Calibri Light" panose="020F0302020204030204" pitchFamily="34" charset="0"/>
              </a:rPr>
            </a:br>
            <a:r>
              <a:rPr lang="fr-CA" dirty="0">
                <a:latin typeface="Calibri Light" panose="020F0302020204030204" pitchFamily="34" charset="0"/>
                <a:ea typeface="Calibri Light"/>
                <a:cs typeface="Calibri Light" panose="020F0302020204030204" pitchFamily="34" charset="0"/>
              </a:rPr>
              <a:t>(ET-04 à ET-06)</a:t>
            </a:r>
          </a:p>
        </p:txBody>
      </p:sp>
      <p:sp>
        <p:nvSpPr>
          <p:cNvPr id="6" name="Espace réservé du contenu 2">
            <a:extLst>
              <a:ext uri="{FF2B5EF4-FFF2-40B4-BE49-F238E27FC236}">
                <a16:creationId xmlns:a16="http://schemas.microsoft.com/office/drawing/2014/main" id="{E3E72ACC-4676-307E-4967-D88D0D6B93A7}"/>
              </a:ext>
            </a:extLst>
          </p:cNvPr>
          <p:cNvSpPr txBox="1">
            <a:spLocks/>
          </p:cNvSpPr>
          <p:nvPr>
            <p:custDataLst>
              <p:tags r:id="rId6"/>
            </p:custDataLst>
          </p:nvPr>
        </p:nvSpPr>
        <p:spPr>
          <a:xfrm>
            <a:off x="275515" y="1371600"/>
            <a:ext cx="8868485" cy="53432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A" sz="1400" b="1" i="0" u="none" strike="noStrike" cap="none" normalizeH="0" baseline="0" noProof="0" dirty="0">
                <a:ln>
                  <a:noFill/>
                </a:ln>
                <a:solidFill>
                  <a:sysClr val="windowText" lastClr="000000"/>
                </a:solidFill>
                <a:effectLst/>
                <a:uLnTx/>
                <a:uFillTx/>
                <a:latin typeface="+mj-lt"/>
                <a:ea typeface="+mj-lt"/>
                <a:cs typeface="+mn-cs"/>
              </a:rPr>
              <a:t>Message clé : La Ville a fourni des renseignements supplémentaires et s’est engagée à mener des études futures. Toutefois, les principaux problèmes liés à la sécurité des barrages, aux inondations, au pergélisol, à l’infiltration et à la surveillance demeurent – sous réserve de l’examen des soumissions techniques qui n’ont pas encore été transmises à l’OEN.</a:t>
            </a:r>
          </a:p>
          <a:p>
            <a:pPr lvl="0">
              <a:defRPr/>
            </a:pPr>
            <a:r>
              <a:rPr kumimoji="0" lang="fr-CA" sz="1400" b="0" i="0" u="none" strike="noStrike" cap="none" normalizeH="0" baseline="0" noProof="0" dirty="0">
                <a:ln>
                  <a:noFill/>
                </a:ln>
                <a:solidFill>
                  <a:sysClr val="windowText" lastClr="000000"/>
                </a:solidFill>
                <a:effectLst/>
                <a:uLnTx/>
                <a:uFillTx/>
                <a:latin typeface="+mj-lt"/>
                <a:ea typeface="+mj-lt"/>
                <a:cs typeface="+mn-cs"/>
              </a:rPr>
              <a:t>La Ville a confirmé que la défaillance en cascade du barrage découlant du barrage utilisé pour l’agrandissement de la source d’eau est un scénario crédible et s’est engagée à achever des analyses des inondations et des ruptures de barrage</a:t>
            </a:r>
            <a:r>
              <a:rPr lang="fr-CA" sz="1400" dirty="0">
                <a:solidFill>
                  <a:sysClr val="windowText" lastClr="000000"/>
                </a:solidFill>
                <a:latin typeface="+mj-lt"/>
                <a:ea typeface="+mj-lt"/>
                <a:cs typeface="+mn-cs"/>
              </a:rPr>
              <a:t> au lac Geraldine.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CA" sz="1400" b="0" i="0" u="none" strike="noStrike" cap="none" normalizeH="0" baseline="0" noProof="0" dirty="0">
                <a:ln>
                  <a:noFill/>
                </a:ln>
                <a:solidFill>
                  <a:sysClr val="windowText" lastClr="000000"/>
                </a:solidFill>
                <a:effectLst/>
                <a:uLnTx/>
                <a:uFillTx/>
                <a:latin typeface="+mj-lt"/>
                <a:ea typeface="+mj-lt"/>
                <a:cs typeface="+mn-cs"/>
              </a:rPr>
              <a:t>Un plan d’action pour l’inspection et l’examen des lacunes de sécurité des barrages existants a été préparé et des engagements ont été pris pour remédier aux lacunes relevées en matière d’infrastructure et de surveillance.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CA" sz="1400" b="0" i="0" u="none" strike="noStrike" cap="none" normalizeH="0" baseline="0" noProof="0" dirty="0">
                <a:ln>
                  <a:noFill/>
                </a:ln>
                <a:solidFill>
                  <a:sysClr val="windowText" lastClr="000000"/>
                </a:solidFill>
                <a:effectLst/>
                <a:uLnTx/>
                <a:uFillTx/>
                <a:latin typeface="+mj-lt"/>
                <a:ea typeface="+mj-lt"/>
                <a:cs typeface="+mn-cs"/>
              </a:rPr>
              <a:t>Des renseignements supplémentaires ont été fournis concernant l’état du pergélisol, les risques d’infiltration, l’instrumentation et la surveillance. Cependant, le rendement devra ultimement être confirmé au moyen d’une conception détaillée, d’enquêtes supplémentaires et de programmes de surveillance à long terme.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CA" sz="1400" b="0" i="0" u="none" strike="noStrike" cap="none" normalizeH="0" baseline="0" noProof="0" dirty="0">
                <a:ln>
                  <a:noFill/>
                </a:ln>
                <a:solidFill>
                  <a:sysClr val="windowText" lastClr="000000"/>
                </a:solidFill>
                <a:effectLst/>
                <a:uLnTx/>
                <a:uFillTx/>
                <a:latin typeface="+mj-lt"/>
                <a:ea typeface="+mj-lt"/>
                <a:cs typeface="+mn-cs"/>
              </a:rPr>
              <a:t>La Ville a confirmé que plusieurs produits livrables clés sont toujours en cours d’élaboration. Ceux-ci doivent être examinés pour confirmer que les risques prévus ont été évalués et traités de manière adéquate</a:t>
            </a:r>
            <a:r>
              <a:rPr lang="fr-CA" sz="1400" dirty="0">
                <a:solidFill>
                  <a:sysClr val="windowText" lastClr="000000"/>
                </a:solidFill>
                <a:latin typeface="+mj-lt"/>
                <a:ea typeface="+mj-lt"/>
                <a:cs typeface="+mn-cs"/>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A" sz="1400" b="1" i="0" u="none" strike="noStrike" cap="none" normalizeH="0" baseline="0" noProof="0" dirty="0">
                <a:ln>
                  <a:noFill/>
                </a:ln>
                <a:solidFill>
                  <a:sysClr val="windowText" lastClr="000000"/>
                </a:solidFill>
                <a:effectLst/>
                <a:uLnTx/>
                <a:uFillTx/>
                <a:latin typeface="+mj-lt"/>
                <a:ea typeface="+mj-lt"/>
                <a:cs typeface="+mn-cs"/>
              </a:rPr>
              <a:t>RCAANC cherche à obtenir l’assurance que des évaluations complètes sont réalisées pour ce qui est de la sécurité du barrage du réservoir du lac Geraldine, du risque d’inondation, de la dégradation du pergélisol, de l’infiltration et des exigences de surveillance à long terme, que ces évaluations sont étayées par des études techniques déjà réalisées et intégrées au cadre de conception, de surveillance et de gestion adaptative du projet approuvé par l’OEN avant que l’eau ne soit transférée dans la zone d’agrandissement de la nouvelle source d’eau.</a:t>
            </a:r>
          </a:p>
          <a:p>
            <a:pPr marL="0" indent="0" algn="ctr">
              <a:buNone/>
              <a:defRPr/>
            </a:pPr>
            <a:r>
              <a:rPr lang="fr-CA" sz="1400" b="1" dirty="0">
                <a:solidFill>
                  <a:srgbClr val="FFC000"/>
                </a:solidFill>
              </a:rPr>
              <a:t>Partiellement résolue</a:t>
            </a:r>
          </a:p>
        </p:txBody>
      </p:sp>
    </p:spTree>
    <p:extLst>
      <p:ext uri="{BB962C8B-B14F-4D97-AF65-F5344CB8AC3E}">
        <p14:creationId xmlns:p14="http://schemas.microsoft.com/office/powerpoint/2010/main" val="3232385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B3E37-F8BC-4E57-48B0-4D0A497D28F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290A84D-5032-C1C4-0E55-5B56AA2511BE}"/>
              </a:ext>
            </a:extLst>
          </p:cNvPr>
          <p:cNvSpPr>
            <a:spLocks noGrp="1"/>
          </p:cNvSpPr>
          <p:nvPr>
            <p:ph type="body" sz="quarter" idx="3"/>
            <p:custDataLst>
              <p:tags r:id="rId1"/>
            </p:custDataLst>
          </p:nvPr>
        </p:nvSpPr>
        <p:spPr>
          <a:xfrm>
            <a:off x="4564067" y="685800"/>
            <a:ext cx="4041775" cy="685800"/>
          </a:xfrm>
        </p:spPr>
        <p:txBody>
          <a:bodyPr/>
          <a:lstStyle/>
          <a:p>
            <a:r>
              <a:rPr lang="fr-CA"/>
              <a:t> </a:t>
            </a:r>
          </a:p>
        </p:txBody>
      </p:sp>
      <p:sp>
        <p:nvSpPr>
          <p:cNvPr id="10" name="Text Placeholder 4">
            <a:extLst>
              <a:ext uri="{FF2B5EF4-FFF2-40B4-BE49-F238E27FC236}">
                <a16:creationId xmlns:a16="http://schemas.microsoft.com/office/drawing/2014/main" id="{ADEDF876-EEBC-BDCB-A139-633CBD24E881}"/>
              </a:ext>
            </a:extLst>
          </p:cNvPr>
          <p:cNvSpPr txBox="1">
            <a:spLocks/>
          </p:cNvSpPr>
          <p:nvPr>
            <p:custDataLst>
              <p:tags r:id="rId2"/>
            </p:custDataLst>
          </p:nvPr>
        </p:nvSpPr>
        <p:spPr>
          <a:xfrm>
            <a:off x="4469001" y="449280"/>
            <a:ext cx="4399484" cy="68580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2A6F6B04-823D-5A64-F7AC-1ACEAC8A67FA}"/>
              </a:ext>
            </a:extLst>
          </p:cNvPr>
          <p:cNvSpPr txBox="1"/>
          <p:nvPr>
            <p:custDataLst>
              <p:tags r:id="rId3"/>
            </p:custDataLst>
          </p:nvPr>
        </p:nvSpPr>
        <p:spPr>
          <a:xfrm>
            <a:off x="4521906" y="1237459"/>
            <a:ext cx="4346579" cy="4383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B6C37502-3CE3-7396-DCBA-75174D27D744}"/>
              </a:ext>
            </a:extLst>
          </p:cNvPr>
          <p:cNvSpPr>
            <a:spLocks noGrp="1"/>
          </p:cNvSpPr>
          <p:nvPr>
            <p:ph type="sldNum" sz="quarter" idx="12"/>
            <p:custDataLst>
              <p:tags r:id="rId4"/>
            </p:custDataLst>
          </p:nvPr>
        </p:nvSpPr>
        <p:spPr/>
        <p:txBody>
          <a:bodyPr/>
          <a:lstStyle/>
          <a:p>
            <a:fld id="{6F711A52-F43C-4C30-A158-C802C0F8EA5C}" type="slidenum">
              <a:rPr lang="en-US">
                <a:latin typeface="Arial"/>
              </a:rPr>
              <a:pPr/>
              <a:t>7</a:t>
            </a:fld>
            <a:endParaRPr lang="en-US">
              <a:latin typeface="Arial"/>
            </a:endParaRPr>
          </a:p>
        </p:txBody>
      </p:sp>
      <p:sp>
        <p:nvSpPr>
          <p:cNvPr id="3" name="Titre 1">
            <a:extLst>
              <a:ext uri="{FF2B5EF4-FFF2-40B4-BE49-F238E27FC236}">
                <a16:creationId xmlns:a16="http://schemas.microsoft.com/office/drawing/2014/main" id="{3BDD88BA-79AD-9C70-804C-930E4D691614}"/>
              </a:ext>
            </a:extLst>
          </p:cNvPr>
          <p:cNvSpPr>
            <a:spLocks noGrp="1"/>
          </p:cNvSpPr>
          <p:nvPr>
            <p:ph type="title"/>
            <p:custDataLst>
              <p:tags r:id="rId5"/>
            </p:custDataLst>
          </p:nvPr>
        </p:nvSpPr>
        <p:spPr>
          <a:xfrm>
            <a:off x="-1" y="365918"/>
            <a:ext cx="9144001" cy="1325563"/>
          </a:xfrm>
        </p:spPr>
        <p:txBody>
          <a:bodyPr>
            <a:normAutofit/>
          </a:bodyPr>
          <a:lstStyle/>
          <a:p>
            <a:pPr algn="ctr"/>
            <a:r>
              <a:rPr lang="fr-CA" dirty="0">
                <a:latin typeface="Calibri Light" panose="020F0302020204030204" pitchFamily="34" charset="0"/>
                <a:ea typeface="Calibri Light"/>
                <a:cs typeface="Calibri Light" panose="020F0302020204030204" pitchFamily="34" charset="0"/>
              </a:rPr>
              <a:t>Recommandations de RCAANC </a:t>
            </a:r>
            <a:br>
              <a:rPr lang="fr-CA" dirty="0">
                <a:latin typeface="Calibri Light" panose="020F0302020204030204" pitchFamily="34" charset="0"/>
                <a:ea typeface="Calibri Light"/>
                <a:cs typeface="Calibri Light" panose="020F0302020204030204" pitchFamily="34" charset="0"/>
              </a:rPr>
            </a:br>
            <a:r>
              <a:rPr lang="fr-CA" dirty="0">
                <a:latin typeface="Calibri Light" panose="020F0302020204030204" pitchFamily="34" charset="0"/>
                <a:ea typeface="Calibri Light"/>
                <a:cs typeface="Calibri Light" panose="020F0302020204030204" pitchFamily="34" charset="0"/>
              </a:rPr>
              <a:t>Bilan hydrique, disponibilité de l’eau et changements climatiques (ET-07 à ET-09)</a:t>
            </a:r>
          </a:p>
        </p:txBody>
      </p:sp>
      <p:sp>
        <p:nvSpPr>
          <p:cNvPr id="6" name="Espace réservé du contenu 2">
            <a:extLst>
              <a:ext uri="{FF2B5EF4-FFF2-40B4-BE49-F238E27FC236}">
                <a16:creationId xmlns:a16="http://schemas.microsoft.com/office/drawing/2014/main" id="{A71B605D-BDCE-7098-2EA8-0DE966E5C513}"/>
              </a:ext>
            </a:extLst>
          </p:cNvPr>
          <p:cNvSpPr txBox="1">
            <a:spLocks/>
          </p:cNvSpPr>
          <p:nvPr>
            <p:custDataLst>
              <p:tags r:id="rId6"/>
            </p:custDataLst>
          </p:nvPr>
        </p:nvSpPr>
        <p:spPr>
          <a:xfrm>
            <a:off x="304800" y="1237454"/>
            <a:ext cx="8868485" cy="53432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A" sz="1600" b="1" i="0" u="none" strike="noStrike" cap="none" normalizeH="0" baseline="0" noProof="0" dirty="0">
                <a:ln>
                  <a:noFill/>
                </a:ln>
                <a:solidFill>
                  <a:sysClr val="windowText" lastClr="000000"/>
                </a:solidFill>
                <a:effectLst/>
                <a:uLnTx/>
                <a:uFillTx/>
                <a:latin typeface="+mj-lt"/>
                <a:ea typeface="+mj-lt"/>
                <a:cs typeface="+mn-cs"/>
              </a:rPr>
              <a:t>Message clé : La Ville a fourni des explications techniques supplémentaires et des justifications à l’appui. Toutefois, l’incertitude demeure quant aux prévisions à long terme de l’approvisionnement en eau, à la modélisation du bilan hydrique et à la prise en compte des changements climatiques pendant toute la durée du projet.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CA" sz="1600" b="0" i="0" u="none" strike="noStrike" cap="none" normalizeH="0" baseline="0" noProof="0" dirty="0">
                <a:ln>
                  <a:noFill/>
                </a:ln>
                <a:solidFill>
                  <a:sysClr val="windowText" lastClr="000000"/>
                </a:solidFill>
                <a:effectLst/>
                <a:uLnTx/>
                <a:uFillTx/>
                <a:latin typeface="+mj-lt"/>
                <a:ea typeface="+mj-lt"/>
                <a:cs typeface="+mn-cs"/>
              </a:rPr>
              <a:t>La Ville a fourni des éclaircissements concernant les analyses hydrologiques, les limites de prélèvement, la caractérisation des bassins hydrographiques et les hypothèses de modélisation.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fr-CA" sz="1600" dirty="0">
                <a:solidFill>
                  <a:sysClr val="windowText" lastClr="000000"/>
                </a:solidFill>
                <a:latin typeface="+mj-lt"/>
                <a:ea typeface="+mj-lt"/>
                <a:cs typeface="+mn-cs"/>
              </a:rPr>
              <a:t>Aucune solution n’a encore été donnée quant aux commentaires formulés par</a:t>
            </a:r>
            <a:r>
              <a:rPr kumimoji="0" lang="fr-CA" sz="1600" b="0" i="0" u="none" strike="noStrike" cap="none" normalizeH="0" baseline="0" noProof="0" dirty="0">
                <a:ln>
                  <a:noFill/>
                </a:ln>
                <a:solidFill>
                  <a:sysClr val="windowText" lastClr="000000"/>
                </a:solidFill>
                <a:effectLst/>
                <a:uLnTx/>
                <a:uFillTx/>
                <a:latin typeface="+mj-lt"/>
                <a:ea typeface="+mj-lt"/>
                <a:cs typeface="+mn-cs"/>
              </a:rPr>
              <a:t> RCAANC en ce qui concerne la prévision du bilan hydrique à long terme, l’évaluation des risques climatiques futurs et la démonstration que les outils de planification existants soutiennent adéquatement les décisions de gestion de l’eau à long terme.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CA" sz="1600" b="0" i="0" u="none" strike="noStrike" cap="none" normalizeH="0" baseline="0" noProof="0" dirty="0">
                <a:ln>
                  <a:noFill/>
                </a:ln>
                <a:solidFill>
                  <a:sysClr val="windowText" lastClr="000000"/>
                </a:solidFill>
                <a:effectLst/>
                <a:uLnTx/>
                <a:uFillTx/>
                <a:latin typeface="+mj-lt"/>
                <a:ea typeface="+mj-lt"/>
                <a:cs typeface="+mn-cs"/>
              </a:rPr>
              <a:t>Des justifications supplémentaires ou des travaux techniques futurs sont nécessaires pour répondre pleinement aux commentaires sur les changements climatiques et les prévisions de l’approvisionnement en eau.</a:t>
            </a:r>
          </a:p>
          <a:p>
            <a:pPr marL="0" indent="0">
              <a:buNone/>
              <a:defRPr/>
            </a:pPr>
            <a:r>
              <a:rPr kumimoji="0" lang="fr-CA" sz="1600" b="1" i="0" u="none" strike="noStrike" cap="none" normalizeH="0" baseline="0" noProof="0" dirty="0">
                <a:ln>
                  <a:noFill/>
                </a:ln>
                <a:solidFill>
                  <a:sysClr val="windowText" lastClr="000000"/>
                </a:solidFill>
                <a:effectLst/>
                <a:uLnTx/>
                <a:uFillTx/>
                <a:latin typeface="+mj-lt"/>
                <a:ea typeface="+mj-lt"/>
                <a:cs typeface="+mn-cs"/>
              </a:rPr>
              <a:t>RCAANC cherche à obtenir l’assurance que la disponibilité à long terme de l’eau, les limites de prélèvement, le rendement du réservoir et les risques liés au climat ont été évalués par les parties intéressées à l’aide d’outils et d’hypothèses de prévision suffisamment fiables pour soutenir l’exploitation de l’agrandissement de la source d’eau tout au long de sa durée de vie et que ces éléments sont approuvés par l’OEN avant que l’eau ne soit transférée dans la zone d’agrandissement de la nouvelle source d’eau.</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600" b="1" i="0" u="none" strike="noStrike" kern="1200" cap="none" spc="0" normalizeH="0" baseline="0" noProof="0" dirty="0">
              <a:ln>
                <a:noFill/>
              </a:ln>
              <a:solidFill>
                <a:sysClr val="windowText" lastClr="000000"/>
              </a:solidFill>
              <a:effectLst/>
              <a:uLnTx/>
              <a:uFillTx/>
              <a:latin typeface="+mj-lt"/>
              <a:ea typeface="+mn-ea"/>
              <a:cs typeface="+mn-cs"/>
            </a:endParaRPr>
          </a:p>
          <a:p>
            <a:pPr marL="0" indent="0" algn="ctr">
              <a:buNone/>
              <a:defRPr/>
            </a:pPr>
            <a:r>
              <a:rPr lang="fr-CA" sz="1600" b="1" dirty="0">
                <a:solidFill>
                  <a:srgbClr val="FFC000"/>
                </a:solidFill>
              </a:rPr>
              <a:t>Partiellement résolue</a:t>
            </a:r>
          </a:p>
        </p:txBody>
      </p:sp>
    </p:spTree>
    <p:extLst>
      <p:ext uri="{BB962C8B-B14F-4D97-AF65-F5344CB8AC3E}">
        <p14:creationId xmlns:p14="http://schemas.microsoft.com/office/powerpoint/2010/main" val="634453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4ACB4-AA78-FC28-45D1-64BDD802D9E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8410B3B-BD3C-4771-A2FF-6BDE1612C032}"/>
              </a:ext>
            </a:extLst>
          </p:cNvPr>
          <p:cNvSpPr>
            <a:spLocks noGrp="1"/>
          </p:cNvSpPr>
          <p:nvPr>
            <p:ph type="body" sz="quarter" idx="3"/>
            <p:custDataLst>
              <p:tags r:id="rId1"/>
            </p:custDataLst>
          </p:nvPr>
        </p:nvSpPr>
        <p:spPr>
          <a:xfrm>
            <a:off x="4564067" y="685800"/>
            <a:ext cx="4041775" cy="685800"/>
          </a:xfrm>
        </p:spPr>
        <p:txBody>
          <a:bodyPr/>
          <a:lstStyle/>
          <a:p>
            <a:r>
              <a:rPr lang="fr-CA"/>
              <a:t> </a:t>
            </a:r>
          </a:p>
        </p:txBody>
      </p:sp>
      <p:sp>
        <p:nvSpPr>
          <p:cNvPr id="10" name="Text Placeholder 4">
            <a:extLst>
              <a:ext uri="{FF2B5EF4-FFF2-40B4-BE49-F238E27FC236}">
                <a16:creationId xmlns:a16="http://schemas.microsoft.com/office/drawing/2014/main" id="{00E7E9A8-D7BD-4A86-6C0F-D01B19637F80}"/>
              </a:ext>
            </a:extLst>
          </p:cNvPr>
          <p:cNvSpPr txBox="1">
            <a:spLocks/>
          </p:cNvSpPr>
          <p:nvPr>
            <p:custDataLst>
              <p:tags r:id="rId2"/>
            </p:custDataLst>
          </p:nvPr>
        </p:nvSpPr>
        <p:spPr>
          <a:xfrm>
            <a:off x="4469001" y="449280"/>
            <a:ext cx="4399484" cy="68580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21259FFC-6970-FCD9-224F-9D1C76D0B69B}"/>
              </a:ext>
            </a:extLst>
          </p:cNvPr>
          <p:cNvSpPr txBox="1"/>
          <p:nvPr>
            <p:custDataLst>
              <p:tags r:id="rId3"/>
            </p:custDataLst>
          </p:nvPr>
        </p:nvSpPr>
        <p:spPr>
          <a:xfrm>
            <a:off x="4521906" y="1237459"/>
            <a:ext cx="4346579" cy="43830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B51C4A20-EE69-D6F2-5FD3-BAB30FB49335}"/>
              </a:ext>
            </a:extLst>
          </p:cNvPr>
          <p:cNvSpPr>
            <a:spLocks noGrp="1"/>
          </p:cNvSpPr>
          <p:nvPr>
            <p:ph type="sldNum" sz="quarter" idx="12"/>
            <p:custDataLst>
              <p:tags r:id="rId4"/>
            </p:custDataLst>
          </p:nvPr>
        </p:nvSpPr>
        <p:spPr/>
        <p:txBody>
          <a:bodyPr/>
          <a:lstStyle/>
          <a:p>
            <a:fld id="{6F711A52-F43C-4C30-A158-C802C0F8EA5C}" type="slidenum">
              <a:rPr lang="en-US">
                <a:latin typeface="Arial"/>
              </a:rPr>
              <a:pPr/>
              <a:t>8</a:t>
            </a:fld>
            <a:endParaRPr lang="en-US">
              <a:latin typeface="Arial"/>
            </a:endParaRPr>
          </a:p>
        </p:txBody>
      </p:sp>
      <p:sp>
        <p:nvSpPr>
          <p:cNvPr id="3" name="Titre 1">
            <a:extLst>
              <a:ext uri="{FF2B5EF4-FFF2-40B4-BE49-F238E27FC236}">
                <a16:creationId xmlns:a16="http://schemas.microsoft.com/office/drawing/2014/main" id="{145F6DF3-63FB-A303-89D8-CD34FDB03515}"/>
              </a:ext>
            </a:extLst>
          </p:cNvPr>
          <p:cNvSpPr>
            <a:spLocks noGrp="1"/>
          </p:cNvSpPr>
          <p:nvPr>
            <p:ph type="title"/>
            <p:custDataLst>
              <p:tags r:id="rId5"/>
            </p:custDataLst>
          </p:nvPr>
        </p:nvSpPr>
        <p:spPr>
          <a:xfrm>
            <a:off x="-1" y="534088"/>
            <a:ext cx="9144001" cy="1325563"/>
          </a:xfrm>
        </p:spPr>
        <p:txBody>
          <a:bodyPr>
            <a:normAutofit/>
          </a:bodyPr>
          <a:lstStyle/>
          <a:p>
            <a:pPr algn="ctr"/>
            <a:r>
              <a:rPr lang="fr-CA">
                <a:latin typeface="Calibri Light" panose="020F0302020204030204" pitchFamily="34" charset="0"/>
                <a:ea typeface="Calibri Light"/>
                <a:cs typeface="Calibri Light" panose="020F0302020204030204" pitchFamily="34" charset="0"/>
              </a:rPr>
              <a:t>État des commentaires techniques de RCAANC sur la</a:t>
            </a:r>
            <a:br>
              <a:rPr lang="fr-CA">
                <a:latin typeface="Calibri Light" panose="020F0302020204030204" pitchFamily="34" charset="0"/>
                <a:ea typeface="Calibri Light"/>
                <a:cs typeface="Calibri Light" panose="020F0302020204030204" pitchFamily="34" charset="0"/>
              </a:rPr>
            </a:br>
            <a:r>
              <a:rPr lang="fr-CA">
                <a:latin typeface="Calibri Light" panose="020F0302020204030204" pitchFamily="34" charset="0"/>
                <a:ea typeface="Calibri Light"/>
                <a:cs typeface="Calibri Light" panose="020F0302020204030204" pitchFamily="34" charset="0"/>
              </a:rPr>
              <a:t>conformité aux conditions de surveillance et de production de rapports du permis d’utilisation des eaux actuel (ET-10 à ET-20)</a:t>
            </a:r>
          </a:p>
        </p:txBody>
      </p:sp>
      <p:sp>
        <p:nvSpPr>
          <p:cNvPr id="6" name="Espace réservé du contenu 2">
            <a:extLst>
              <a:ext uri="{FF2B5EF4-FFF2-40B4-BE49-F238E27FC236}">
                <a16:creationId xmlns:a16="http://schemas.microsoft.com/office/drawing/2014/main" id="{C3BE6D69-2009-94B8-89B8-9A915C5887FE}"/>
              </a:ext>
            </a:extLst>
          </p:cNvPr>
          <p:cNvSpPr txBox="1">
            <a:spLocks/>
          </p:cNvSpPr>
          <p:nvPr>
            <p:custDataLst>
              <p:tags r:id="rId6"/>
            </p:custDataLst>
          </p:nvPr>
        </p:nvSpPr>
        <p:spPr>
          <a:xfrm>
            <a:off x="275515" y="1514734"/>
            <a:ext cx="8868485" cy="53432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A" sz="1600" b="1" i="0" u="none" strike="noStrike" cap="none" normalizeH="0" baseline="0" noProof="0" dirty="0">
                <a:ln>
                  <a:noFill/>
                </a:ln>
                <a:solidFill>
                  <a:sysClr val="windowText" lastClr="000000"/>
                </a:solidFill>
                <a:effectLst/>
                <a:uLnTx/>
                <a:uFillTx/>
                <a:latin typeface="+mj-lt"/>
                <a:ea typeface="+mj-lt"/>
                <a:cs typeface="+mn-cs"/>
              </a:rPr>
              <a:t>Message clé : la Ville soumet des plans supplémentaires, des engagements en matière de surveillance et des clarifications opérationnelles. Cependant, plusieurs commentaires de RCAANC demeurent sans réponse en raison de soumissions incomplètes faites à l’OEN pour démontrer la conformité aux conditions de surveillance et de production de rapports du permis d’utilisation des eaux actuel.</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CA" sz="1600" b="0" i="0" u="none" strike="noStrike" cap="none" normalizeH="0" baseline="0" noProof="0" dirty="0">
                <a:ln>
                  <a:noFill/>
                </a:ln>
                <a:solidFill>
                  <a:sysClr val="windowText" lastClr="000000"/>
                </a:solidFill>
                <a:effectLst/>
                <a:uLnTx/>
                <a:uFillTx/>
                <a:latin typeface="+mj-lt"/>
                <a:ea typeface="+mj-lt"/>
                <a:cs typeface="+mn-cs"/>
              </a:rPr>
              <a:t>La Ville s’est efforcée de résoudre les préoccupations concernant le fonctionnement de l’étang d’épuration, les critères de ruissellement de la construction, la gestion temporaire des déchets et de la capacité de l’usine de traitement des eaux usées en soumettant des clarifications.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CA" sz="1600" b="0" i="0" u="none" strike="noStrike" cap="none" normalizeH="0" baseline="0" noProof="0" dirty="0">
                <a:ln>
                  <a:noFill/>
                </a:ln>
                <a:solidFill>
                  <a:sysClr val="windowText" lastClr="000000"/>
                </a:solidFill>
                <a:effectLst/>
                <a:uLnTx/>
                <a:uFillTx/>
                <a:latin typeface="+mj-lt"/>
                <a:ea typeface="+mj-lt"/>
                <a:cs typeface="+mn-cs"/>
              </a:rPr>
              <a:t>Toutefois, plusieurs commentaires de RCAANC n’ont toujours </a:t>
            </a:r>
            <a:r>
              <a:rPr lang="fr-CA" sz="1600" dirty="0">
                <a:solidFill>
                  <a:sysClr val="windowText" lastClr="000000"/>
                </a:solidFill>
                <a:latin typeface="+mj-lt"/>
                <a:ea typeface="+mj-lt"/>
                <a:cs typeface="+mn-cs"/>
              </a:rPr>
              <a:t>pas été résolus</a:t>
            </a:r>
            <a:r>
              <a:rPr kumimoji="0" lang="fr-CA" sz="1600" b="0" i="0" u="none" strike="noStrike" cap="none" normalizeH="0" baseline="0" noProof="0" dirty="0">
                <a:ln>
                  <a:noFill/>
                </a:ln>
                <a:solidFill>
                  <a:sysClr val="windowText" lastClr="000000"/>
                </a:solidFill>
                <a:effectLst/>
                <a:uLnTx/>
                <a:uFillTx/>
                <a:latin typeface="+mj-lt"/>
                <a:ea typeface="+mj-lt"/>
                <a:cs typeface="+mn-cs"/>
              </a:rPr>
              <a:t>, car la Ville a décidé de transmettre des détails clés dans de futurs documents sur la surveillance, la construction ou le plan de gestion qui n’ont pas encore été soumis à l’OEN pour approbation.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CA" sz="1600" b="0" i="0" u="none" strike="noStrike" cap="none" normalizeH="0" baseline="0" noProof="0" dirty="0">
                <a:ln>
                  <a:noFill/>
                </a:ln>
                <a:solidFill>
                  <a:sysClr val="windowText" lastClr="000000"/>
                </a:solidFill>
                <a:effectLst/>
                <a:uLnTx/>
                <a:uFillTx/>
                <a:latin typeface="+mj-lt"/>
                <a:ea typeface="+mj-lt"/>
                <a:cs typeface="+mn-cs"/>
              </a:rPr>
              <a:t>Les lacunes restantes concernent les données de base saisonnières sur la qualité de l’eau, les critères d’évaluation du rendement, la hiérarchie des documents, les détails des interventions en cas de déversement ou d’urgence, les procédures de suivi des excédents et les résultats des enquêtes environnementales.</a:t>
            </a:r>
          </a:p>
          <a:p>
            <a:pPr marL="0" indent="0">
              <a:buNone/>
              <a:defRPr/>
            </a:pPr>
            <a:r>
              <a:rPr lang="fr-CA" sz="1600" b="1" dirty="0">
                <a:solidFill>
                  <a:sysClr val="windowText" lastClr="000000"/>
                </a:solidFill>
              </a:rPr>
              <a:t>RCAANC cherche à obtenir l’assurance que les conditions de surveillance et de production de rapports du permis d’utilisation des eaux actuel seront entièrement respectées à l’avenir.</a:t>
            </a:r>
          </a:p>
        </p:txBody>
      </p:sp>
      <p:sp>
        <p:nvSpPr>
          <p:cNvPr id="7" name="TextBox 6">
            <a:extLst>
              <a:ext uri="{FF2B5EF4-FFF2-40B4-BE49-F238E27FC236}">
                <a16:creationId xmlns:a16="http://schemas.microsoft.com/office/drawing/2014/main" id="{1E4344F6-F29C-834F-46BF-9EC3ADB792B1}"/>
              </a:ext>
            </a:extLst>
          </p:cNvPr>
          <p:cNvSpPr txBox="1"/>
          <p:nvPr>
            <p:custDataLst>
              <p:tags r:id="rId7"/>
            </p:custDataLst>
          </p:nvPr>
        </p:nvSpPr>
        <p:spPr>
          <a:xfrm>
            <a:off x="1996228" y="6400800"/>
            <a:ext cx="4588726" cy="338554"/>
          </a:xfrm>
          <a:prstGeom prst="rect">
            <a:avLst/>
          </a:prstGeom>
          <a:noFill/>
        </p:spPr>
        <p:txBody>
          <a:bodyPr wrap="square">
            <a:spAutoFit/>
          </a:bodyPr>
          <a:lstStyle/>
          <a:p>
            <a:pPr algn="ctr">
              <a:defRPr/>
            </a:pPr>
            <a:r>
              <a:rPr lang="fr-CA" sz="1600" b="1" dirty="0">
                <a:solidFill>
                  <a:srgbClr val="FFC000"/>
                </a:solidFill>
              </a:rPr>
              <a:t>Partiellement résolue</a:t>
            </a:r>
          </a:p>
        </p:txBody>
      </p:sp>
    </p:spTree>
    <p:extLst>
      <p:ext uri="{BB962C8B-B14F-4D97-AF65-F5344CB8AC3E}">
        <p14:creationId xmlns:p14="http://schemas.microsoft.com/office/powerpoint/2010/main" val="1507686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30741-4D32-9EED-BF18-19B08D285C4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25DC502-1CF7-3FD1-BA0D-91159FEE899F}"/>
              </a:ext>
            </a:extLst>
          </p:cNvPr>
          <p:cNvSpPr>
            <a:spLocks noGrp="1"/>
          </p:cNvSpPr>
          <p:nvPr>
            <p:ph type="body" sz="quarter" idx="3"/>
            <p:custDataLst>
              <p:tags r:id="rId1"/>
            </p:custDataLst>
          </p:nvPr>
        </p:nvSpPr>
        <p:spPr>
          <a:xfrm>
            <a:off x="4564067" y="685800"/>
            <a:ext cx="4041775" cy="685800"/>
          </a:xfrm>
        </p:spPr>
        <p:txBody>
          <a:bodyPr/>
          <a:lstStyle/>
          <a:p>
            <a:r>
              <a:rPr lang="fr-CA"/>
              <a:t> </a:t>
            </a:r>
          </a:p>
        </p:txBody>
      </p:sp>
      <p:sp>
        <p:nvSpPr>
          <p:cNvPr id="10" name="Text Placeholder 4">
            <a:extLst>
              <a:ext uri="{FF2B5EF4-FFF2-40B4-BE49-F238E27FC236}">
                <a16:creationId xmlns:a16="http://schemas.microsoft.com/office/drawing/2014/main" id="{D1288EBC-9E84-7395-9511-D6671EE8F833}"/>
              </a:ext>
            </a:extLst>
          </p:cNvPr>
          <p:cNvSpPr txBox="1">
            <a:spLocks/>
          </p:cNvSpPr>
          <p:nvPr>
            <p:custDataLst>
              <p:tags r:id="rId2"/>
            </p:custDataLst>
          </p:nvPr>
        </p:nvSpPr>
        <p:spPr>
          <a:xfrm>
            <a:off x="4469001" y="449280"/>
            <a:ext cx="4399484" cy="68580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4AAA529D-C866-BAA3-ADB4-01B7EA17D56D}"/>
              </a:ext>
            </a:extLst>
          </p:cNvPr>
          <p:cNvSpPr txBox="1"/>
          <p:nvPr>
            <p:custDataLst>
              <p:tags r:id="rId3"/>
            </p:custDataLst>
          </p:nvPr>
        </p:nvSpPr>
        <p:spPr>
          <a:xfrm>
            <a:off x="4521906" y="1237459"/>
            <a:ext cx="4346579" cy="4383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FAA64DE7-87F5-2DC9-663D-CB4290F7E468}"/>
              </a:ext>
            </a:extLst>
          </p:cNvPr>
          <p:cNvSpPr>
            <a:spLocks noGrp="1"/>
          </p:cNvSpPr>
          <p:nvPr>
            <p:ph type="sldNum" sz="quarter" idx="12"/>
            <p:custDataLst>
              <p:tags r:id="rId4"/>
            </p:custDataLst>
          </p:nvPr>
        </p:nvSpPr>
        <p:spPr/>
        <p:txBody>
          <a:bodyPr/>
          <a:lstStyle/>
          <a:p>
            <a:fld id="{6F711A52-F43C-4C30-A158-C802C0F8EA5C}" type="slidenum">
              <a:rPr lang="en-US">
                <a:latin typeface="Arial"/>
              </a:rPr>
              <a:pPr/>
              <a:t>9</a:t>
            </a:fld>
            <a:endParaRPr lang="en-US">
              <a:latin typeface="Arial"/>
            </a:endParaRPr>
          </a:p>
        </p:txBody>
      </p:sp>
      <p:sp>
        <p:nvSpPr>
          <p:cNvPr id="3" name="Titre 1">
            <a:extLst>
              <a:ext uri="{FF2B5EF4-FFF2-40B4-BE49-F238E27FC236}">
                <a16:creationId xmlns:a16="http://schemas.microsoft.com/office/drawing/2014/main" id="{60EFB7FE-610F-3E98-2E53-D3E98B7AA3E6}"/>
              </a:ext>
            </a:extLst>
          </p:cNvPr>
          <p:cNvSpPr>
            <a:spLocks noGrp="1"/>
          </p:cNvSpPr>
          <p:nvPr>
            <p:ph type="title"/>
            <p:custDataLst>
              <p:tags r:id="rId5"/>
            </p:custDataLst>
          </p:nvPr>
        </p:nvSpPr>
        <p:spPr>
          <a:xfrm>
            <a:off x="0" y="365918"/>
            <a:ext cx="9144001" cy="1325563"/>
          </a:xfrm>
        </p:spPr>
        <p:txBody>
          <a:bodyPr>
            <a:normAutofit/>
          </a:bodyPr>
          <a:lstStyle/>
          <a:p>
            <a:pPr algn="ctr"/>
            <a:r>
              <a:rPr lang="fr-CA" sz="2300" dirty="0">
                <a:latin typeface="Calibri Light" panose="020F0302020204030204" pitchFamily="34" charset="0"/>
                <a:ea typeface="Calibri Light"/>
                <a:cs typeface="Calibri Light" panose="020F0302020204030204" pitchFamily="34" charset="0"/>
              </a:rPr>
              <a:t>Recommandations de RCAANC </a:t>
            </a:r>
            <a:br>
              <a:rPr lang="fr-CA" sz="2300" dirty="0">
                <a:latin typeface="Calibri Light" panose="020F0302020204030204" pitchFamily="34" charset="0"/>
                <a:ea typeface="Calibri Light"/>
                <a:cs typeface="Calibri Light" panose="020F0302020204030204" pitchFamily="34" charset="0"/>
              </a:rPr>
            </a:br>
            <a:r>
              <a:rPr lang="fr-CA" sz="2300" dirty="0">
                <a:latin typeface="Calibri Light" panose="020F0302020204030204" pitchFamily="34" charset="0"/>
                <a:ea typeface="Calibri Light"/>
                <a:cs typeface="Calibri Light" panose="020F0302020204030204" pitchFamily="34" charset="0"/>
              </a:rPr>
              <a:t>Plans de surveillance, de production de rapports et de gestion (ET-10 à ET-20)</a:t>
            </a:r>
          </a:p>
        </p:txBody>
      </p:sp>
      <p:sp>
        <p:nvSpPr>
          <p:cNvPr id="6" name="Espace réservé du contenu 2">
            <a:extLst>
              <a:ext uri="{FF2B5EF4-FFF2-40B4-BE49-F238E27FC236}">
                <a16:creationId xmlns:a16="http://schemas.microsoft.com/office/drawing/2014/main" id="{CEF5DAFF-A7F0-7CE8-E97D-B79D83A46F76}"/>
              </a:ext>
            </a:extLst>
          </p:cNvPr>
          <p:cNvSpPr txBox="1">
            <a:spLocks/>
          </p:cNvSpPr>
          <p:nvPr>
            <p:custDataLst>
              <p:tags r:id="rId6"/>
            </p:custDataLst>
          </p:nvPr>
        </p:nvSpPr>
        <p:spPr>
          <a:xfrm>
            <a:off x="275515" y="1135083"/>
            <a:ext cx="8868485" cy="53432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A" sz="1550" b="1" i="0" u="none" strike="noStrike" cap="none" normalizeH="0" baseline="0" noProof="0" dirty="0">
                <a:ln>
                  <a:noFill/>
                </a:ln>
                <a:solidFill>
                  <a:sysClr val="windowText" lastClr="000000"/>
                </a:solidFill>
                <a:effectLst/>
                <a:uLnTx/>
                <a:uFillTx/>
                <a:latin typeface="+mj-lt"/>
                <a:ea typeface="+mj-lt"/>
                <a:cs typeface="+mn-cs"/>
              </a:rPr>
              <a:t>Plus précisément, RCAANC souhaite obtenir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CA" sz="1550" b="0" i="0" u="none" strike="noStrike" cap="none" normalizeH="0" baseline="0" noProof="0" dirty="0">
                <a:ln>
                  <a:noFill/>
                </a:ln>
                <a:solidFill>
                  <a:sysClr val="windowText" lastClr="000000"/>
                </a:solidFill>
                <a:effectLst/>
                <a:uLnTx/>
                <a:uFillTx/>
                <a:latin typeface="+mj-lt"/>
                <a:ea typeface="+mj-lt"/>
                <a:cs typeface="+mn-cs"/>
              </a:rPr>
              <a:t>Un cadre de surveillance clair avec des emplacements, des fréquences, des méthodes, des critères de rendement, des seuils d’action, des mesures correctives et des exigences en matière de rapports définis.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CA" sz="1550" b="0" i="0" u="none" strike="noStrike" cap="none" normalizeH="0" baseline="0" noProof="0" dirty="0">
                <a:ln>
                  <a:noFill/>
                </a:ln>
                <a:solidFill>
                  <a:sysClr val="windowText" lastClr="000000"/>
                </a:solidFill>
                <a:effectLst/>
                <a:uLnTx/>
                <a:uFillTx/>
                <a:latin typeface="+mj-lt"/>
                <a:ea typeface="+mj-lt"/>
                <a:cs typeface="+mn-cs"/>
              </a:rPr>
              <a:t>Une clarification sur les documents de surveillance, d’intervention d’urgence, de contingence en cas de déversement, de PPE, de F et E et d’enquête qui régissent les cas où les exigences se chevauchent.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CA" sz="1550" b="0" i="0" u="none" strike="noStrike" cap="none" normalizeH="0" baseline="0" noProof="0" dirty="0">
                <a:ln>
                  <a:noFill/>
                </a:ln>
                <a:solidFill>
                  <a:sysClr val="windowText" lastClr="000000"/>
                </a:solidFill>
                <a:effectLst/>
                <a:uLnTx/>
                <a:uFillTx/>
                <a:latin typeface="+mj-lt"/>
                <a:ea typeface="+mj-lt"/>
                <a:cs typeface="+mn-cs"/>
              </a:rPr>
              <a:t>La démonstration de la façon dont les résultats de la surveillance seront comparés aux prévisions, objectifs, lignes directrices, critères de permis ou autres points de référence applicables.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fr-CA" sz="1550" dirty="0">
                <a:solidFill>
                  <a:sysClr val="windowText" lastClr="000000"/>
                </a:solidFill>
                <a:latin typeface="+mj-lt"/>
                <a:ea typeface="+mj-lt"/>
              </a:rPr>
              <a:t>Les procédures</a:t>
            </a:r>
            <a:r>
              <a:rPr kumimoji="0" lang="fr-CA" sz="1550" b="0" i="0" u="none" strike="noStrike" cap="none" normalizeH="0" baseline="0" noProof="0" dirty="0">
                <a:ln>
                  <a:noFill/>
                </a:ln>
                <a:solidFill>
                  <a:sysClr val="windowText" lastClr="000000"/>
                </a:solidFill>
                <a:effectLst/>
                <a:uLnTx/>
                <a:uFillTx/>
                <a:latin typeface="+mj-lt"/>
                <a:ea typeface="+mj-lt"/>
                <a:cs typeface="+mn-cs"/>
              </a:rPr>
              <a:t> de suivi définies pour les excédents, les constatations de contamination et les résultats des enquêtes environnementales.</a:t>
            </a:r>
          </a:p>
          <a:p>
            <a:pPr marL="0" marR="0" lvl="0" indent="0" algn="l" defTabSz="914400" rtl="0" eaLnBrk="1" fontAlgn="auto" latinLnBrk="0" hangingPunct="1">
              <a:lnSpc>
                <a:spcPct val="90000"/>
              </a:lnSpc>
              <a:spcBef>
                <a:spcPts val="1000"/>
              </a:spcBef>
              <a:spcAft>
                <a:spcPts val="0"/>
              </a:spcAft>
              <a:buClrTx/>
              <a:buSzTx/>
              <a:buNone/>
              <a:tabLst/>
              <a:defRPr/>
            </a:pPr>
            <a:r>
              <a:rPr kumimoji="0" lang="fr-CA" sz="1550" b="0" i="0" u="none" strike="noStrike" cap="none" normalizeH="0" baseline="0" noProof="0" dirty="0">
                <a:ln>
                  <a:noFill/>
                </a:ln>
                <a:solidFill>
                  <a:sysClr val="windowText" lastClr="000000"/>
                </a:solidFill>
                <a:effectLst/>
                <a:uLnTx/>
                <a:uFillTx/>
                <a:latin typeface="+mj-lt"/>
                <a:ea typeface="+mj-lt"/>
                <a:cs typeface="+mn-cs"/>
              </a:rPr>
              <a:t>La confirmation de la façon dont les futures soumissions viendront étayer la conformité, l’efficacité des mesures d’atténuation et la gestion adaptative tout au long de la construction et de l’exploitation.</a:t>
            </a:r>
          </a:p>
          <a:p>
            <a:pPr marL="0" lvl="0" indent="0">
              <a:buNone/>
              <a:defRPr/>
            </a:pPr>
            <a:r>
              <a:rPr kumimoji="0" lang="fr-CA" sz="1550" b="1" i="0" u="none" strike="noStrike" cap="none" normalizeH="0" baseline="0" noProof="0" dirty="0">
                <a:ln>
                  <a:noFill/>
                </a:ln>
                <a:solidFill>
                  <a:sysClr val="windowText" lastClr="000000"/>
                </a:solidFill>
                <a:effectLst/>
                <a:uLnTx/>
                <a:uFillTx/>
                <a:latin typeface="+mj-lt"/>
                <a:ea typeface="+mj-lt"/>
                <a:cs typeface="+mn-cs"/>
              </a:rPr>
              <a:t>RCAANC demande encore un cadre complet et actualisé pour le plan de surveillance et d’entretien, ainsi que des preuves claires que les programmes de surveillance, les plans opérationnels, les exigences en matière de rapports et les engagements de suivi peuvent être mis en œuvre et maintenus de manière cohérente tout au long de la construction et de l’exploitation – ce qui comprend les engagements liés à l’</a:t>
            </a:r>
            <a:r>
              <a:rPr lang="fr-CA" sz="1550" b="1" dirty="0">
                <a:solidFill>
                  <a:sysClr val="windowText" lastClr="000000"/>
                </a:solidFill>
              </a:rPr>
              <a:t>agrandissement de la source d’eau. Les plans de gestion mis à jour doivent être approuvés par l’OEN avant d’être utilisés. </a:t>
            </a:r>
          </a:p>
        </p:txBody>
      </p:sp>
      <p:sp>
        <p:nvSpPr>
          <p:cNvPr id="7" name="TextBox 6">
            <a:extLst>
              <a:ext uri="{FF2B5EF4-FFF2-40B4-BE49-F238E27FC236}">
                <a16:creationId xmlns:a16="http://schemas.microsoft.com/office/drawing/2014/main" id="{8E0977FA-82C0-E58D-F4B7-894B4125BF52}"/>
              </a:ext>
            </a:extLst>
          </p:cNvPr>
          <p:cNvSpPr txBox="1"/>
          <p:nvPr>
            <p:custDataLst>
              <p:tags r:id="rId7"/>
            </p:custDataLst>
          </p:nvPr>
        </p:nvSpPr>
        <p:spPr>
          <a:xfrm>
            <a:off x="2033211" y="6536323"/>
            <a:ext cx="4588726" cy="338554"/>
          </a:xfrm>
          <a:prstGeom prst="rect">
            <a:avLst/>
          </a:prstGeom>
          <a:noFill/>
        </p:spPr>
        <p:txBody>
          <a:bodyPr wrap="square">
            <a:spAutoFit/>
          </a:bodyPr>
          <a:lstStyle/>
          <a:p>
            <a:pPr algn="ctr">
              <a:defRPr/>
            </a:pPr>
            <a:r>
              <a:rPr lang="fr-CA" sz="1600" b="1" dirty="0">
                <a:solidFill>
                  <a:srgbClr val="FFC000"/>
                </a:solidFill>
              </a:rPr>
              <a:t>Partiellement résolue</a:t>
            </a:r>
          </a:p>
        </p:txBody>
      </p:sp>
    </p:spTree>
    <p:extLst>
      <p:ext uri="{BB962C8B-B14F-4D97-AF65-F5344CB8AC3E}">
        <p14:creationId xmlns:p14="http://schemas.microsoft.com/office/powerpoint/2010/main" val="23578680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2.xml><?xml version="1.0" encoding="utf-8"?>
<p:tagLst xmlns:a="http://schemas.openxmlformats.org/drawingml/2006/main" xmlns:r="http://schemas.openxmlformats.org/officeDocument/2006/relationships" xmlns:p="http://schemas.openxmlformats.org/presentationml/2006/main">
  <p:tag name="NUM" val="5"/>
</p:tagLst>
</file>

<file path=ppt/tags/tag13.xml><?xml version="1.0" encoding="utf-8"?>
<p:tagLst xmlns:a="http://schemas.openxmlformats.org/drawingml/2006/main" xmlns:r="http://schemas.openxmlformats.org/officeDocument/2006/relationships" xmlns:p="http://schemas.openxmlformats.org/presentationml/2006/main">
  <p:tag name="NUM" val="6"/>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5"/>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6"/>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5"/>
</p:tagLst>
</file>

<file path=ppt/tags/tag26.xml><?xml version="1.0" encoding="utf-8"?>
<p:tagLst xmlns:a="http://schemas.openxmlformats.org/drawingml/2006/main" xmlns:r="http://schemas.openxmlformats.org/officeDocument/2006/relationships" xmlns:p="http://schemas.openxmlformats.org/presentationml/2006/main">
  <p:tag name="NUM" val="6"/>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6"/>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4"/>
</p:tagLst>
</file>

<file path=ppt/tags/tag37.xml><?xml version="1.0" encoding="utf-8"?>
<p:tagLst xmlns:a="http://schemas.openxmlformats.org/drawingml/2006/main" xmlns:r="http://schemas.openxmlformats.org/officeDocument/2006/relationships" xmlns:p="http://schemas.openxmlformats.org/presentationml/2006/main">
  <p:tag name="NUM" val="5"/>
</p:tagLst>
</file>

<file path=ppt/tags/tag38.xml><?xml version="1.0" encoding="utf-8"?>
<p:tagLst xmlns:a="http://schemas.openxmlformats.org/drawingml/2006/main" xmlns:r="http://schemas.openxmlformats.org/officeDocument/2006/relationships" xmlns:p="http://schemas.openxmlformats.org/presentationml/2006/main">
  <p:tag name="NUM" val="6"/>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6"/>
</p:tagLst>
</file>

<file path=ppt/tags/tag45.xml><?xml version="1.0" encoding="utf-8"?>
<p:tagLst xmlns:a="http://schemas.openxmlformats.org/drawingml/2006/main" xmlns:r="http://schemas.openxmlformats.org/officeDocument/2006/relationships" xmlns:p="http://schemas.openxmlformats.org/presentationml/2006/main">
  <p:tag name="NUM" val="7"/>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3"/>
</p:tagLst>
</file>

<file path=ppt/tags/tag50.xml><?xml version="1.0" encoding="utf-8"?>
<p:tagLst xmlns:a="http://schemas.openxmlformats.org/drawingml/2006/main" xmlns:r="http://schemas.openxmlformats.org/officeDocument/2006/relationships" xmlns:p="http://schemas.openxmlformats.org/presentationml/2006/main">
  <p:tag name="NUM" val="5"/>
</p:tagLst>
</file>

<file path=ppt/tags/tag51.xml><?xml version="1.0" encoding="utf-8"?>
<p:tagLst xmlns:a="http://schemas.openxmlformats.org/drawingml/2006/main" xmlns:r="http://schemas.openxmlformats.org/officeDocument/2006/relationships" xmlns:p="http://schemas.openxmlformats.org/presentationml/2006/main">
  <p:tag name="NUM" val="6"/>
</p:tagLst>
</file>

<file path=ppt/tags/tag52.xml><?xml version="1.0" encoding="utf-8"?>
<p:tagLst xmlns:a="http://schemas.openxmlformats.org/drawingml/2006/main" xmlns:r="http://schemas.openxmlformats.org/officeDocument/2006/relationships" xmlns:p="http://schemas.openxmlformats.org/presentationml/2006/main">
  <p:tag name="NUM" val="7"/>
</p:tagLst>
</file>

<file path=ppt/tags/tag53.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2"/>
</p:tagLst>
</file>

<file path=ppt/tags/tag55.xml><?xml version="1.0" encoding="utf-8"?>
<p:tagLst xmlns:a="http://schemas.openxmlformats.org/drawingml/2006/main" xmlns:r="http://schemas.openxmlformats.org/officeDocument/2006/relationships" xmlns:p="http://schemas.openxmlformats.org/presentationml/2006/main">
  <p:tag name="NUM" val="3"/>
</p:tagLst>
</file>

<file path=ppt/tags/tag56.xml><?xml version="1.0" encoding="utf-8"?>
<p:tagLst xmlns:a="http://schemas.openxmlformats.org/drawingml/2006/main" xmlns:r="http://schemas.openxmlformats.org/officeDocument/2006/relationships" xmlns:p="http://schemas.openxmlformats.org/presentationml/2006/main">
  <p:tag name="NUM" val="4"/>
</p:tagLst>
</file>

<file path=ppt/tags/tag57.xml><?xml version="1.0" encoding="utf-8"?>
<p:tagLst xmlns:a="http://schemas.openxmlformats.org/drawingml/2006/main" xmlns:r="http://schemas.openxmlformats.org/officeDocument/2006/relationships" xmlns:p="http://schemas.openxmlformats.org/presentationml/2006/main">
  <p:tag name="NUM" val="5"/>
</p:tagLst>
</file>

<file path=ppt/tags/tag58.xml><?xml version="1.0" encoding="utf-8"?>
<p:tagLst xmlns:a="http://schemas.openxmlformats.org/drawingml/2006/main" xmlns:r="http://schemas.openxmlformats.org/officeDocument/2006/relationships" xmlns:p="http://schemas.openxmlformats.org/presentationml/2006/main">
  <p:tag name="NUM" val="6"/>
</p:tagLst>
</file>

<file path=ppt/tags/tag59.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4"/>
</p:tagLst>
</file>

<file path=ppt/tags/tag60.xml><?xml version="1.0" encoding="utf-8"?>
<p:tagLst xmlns:a="http://schemas.openxmlformats.org/drawingml/2006/main" xmlns:r="http://schemas.openxmlformats.org/officeDocument/2006/relationships" xmlns:p="http://schemas.openxmlformats.org/presentationml/2006/main">
  <p:tag name="NUM" val="2"/>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4"/>
</p:tagLst>
</file>

<file path=ppt/tags/tag63.xml><?xml version="1.0" encoding="utf-8"?>
<p:tagLst xmlns:a="http://schemas.openxmlformats.org/drawingml/2006/main" xmlns:r="http://schemas.openxmlformats.org/officeDocument/2006/relationships" xmlns:p="http://schemas.openxmlformats.org/presentationml/2006/main">
  <p:tag name="NUM" val="5"/>
</p:tagLst>
</file>

<file path=ppt/tags/tag7.xml><?xml version="1.0" encoding="utf-8"?>
<p:tagLst xmlns:a="http://schemas.openxmlformats.org/drawingml/2006/main" xmlns:r="http://schemas.openxmlformats.org/officeDocument/2006/relationships" xmlns:p="http://schemas.openxmlformats.org/presentationml/2006/main">
  <p:tag name="NUM" val="5"/>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tandard_white">
  <a:themeElements>
    <a:clrScheme name="Standard_white 1">
      <a:dk1>
        <a:srgbClr val="000066"/>
      </a:dk1>
      <a:lt1>
        <a:srgbClr val="E5E5CC"/>
      </a:lt1>
      <a:dk2>
        <a:srgbClr val="000066"/>
      </a:dk2>
      <a:lt2>
        <a:srgbClr val="E5E5CC"/>
      </a:lt2>
      <a:accent1>
        <a:srgbClr val="009999"/>
      </a:accent1>
      <a:accent2>
        <a:srgbClr val="FFCC00"/>
      </a:accent2>
      <a:accent3>
        <a:srgbClr val="F0F0E2"/>
      </a:accent3>
      <a:accent4>
        <a:srgbClr val="000056"/>
      </a:accent4>
      <a:accent5>
        <a:srgbClr val="AACACA"/>
      </a:accent5>
      <a:accent6>
        <a:srgbClr val="E7B900"/>
      </a:accent6>
      <a:hlink>
        <a:srgbClr val="003399"/>
      </a:hlink>
      <a:folHlink>
        <a:srgbClr val="336699"/>
      </a:folHlink>
    </a:clrScheme>
    <a:fontScheme name="Standard_whi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5E5CC"/>
        </a:solidFill>
        <a:ln w="25400" cap="flat" cmpd="sng" algn="ctr">
          <a:solidFill>
            <a:srgbClr val="000066"/>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190500" marR="0" indent="-190500" algn="l" defTabSz="914400" rtl="0" eaLnBrk="1" fontAlgn="base" latinLnBrk="0" hangingPunct="1">
          <a:lnSpc>
            <a:spcPct val="90000"/>
          </a:lnSpc>
          <a:spcBef>
            <a:spcPct val="0"/>
          </a:spcBef>
          <a:spcAft>
            <a:spcPct val="37000"/>
          </a:spcAft>
          <a:buClrTx/>
          <a:buSzTx/>
          <a:buFontTx/>
          <a:buNone/>
          <a:tabLst>
            <a:tab pos="5715000" algn="l"/>
          </a:tabLst>
          <a:defRPr kumimoji="0" lang="en-CA"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rgbClr val="E5E5CC"/>
        </a:solidFill>
        <a:ln w="25400" cap="flat" cmpd="sng" algn="ctr">
          <a:solidFill>
            <a:srgbClr val="000066"/>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190500" marR="0" indent="-190500" algn="l" defTabSz="914400" rtl="0" eaLnBrk="1" fontAlgn="base" latinLnBrk="0" hangingPunct="1">
          <a:lnSpc>
            <a:spcPct val="90000"/>
          </a:lnSpc>
          <a:spcBef>
            <a:spcPct val="0"/>
          </a:spcBef>
          <a:spcAft>
            <a:spcPct val="37000"/>
          </a:spcAft>
          <a:buClrTx/>
          <a:buSzTx/>
          <a:buFontTx/>
          <a:buNone/>
          <a:tabLst>
            <a:tab pos="5715000" algn="l"/>
          </a:tabLst>
          <a:defRPr kumimoji="0" lang="en-CA"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Standard_white 1">
        <a:dk1>
          <a:srgbClr val="000066"/>
        </a:dk1>
        <a:lt1>
          <a:srgbClr val="E5E5CC"/>
        </a:lt1>
        <a:dk2>
          <a:srgbClr val="000066"/>
        </a:dk2>
        <a:lt2>
          <a:srgbClr val="E5E5CC"/>
        </a:lt2>
        <a:accent1>
          <a:srgbClr val="009999"/>
        </a:accent1>
        <a:accent2>
          <a:srgbClr val="FFCC00"/>
        </a:accent2>
        <a:accent3>
          <a:srgbClr val="F0F0E2"/>
        </a:accent3>
        <a:accent4>
          <a:srgbClr val="000056"/>
        </a:accent4>
        <a:accent5>
          <a:srgbClr val="AACACA"/>
        </a:accent5>
        <a:accent6>
          <a:srgbClr val="E7B900"/>
        </a:accent6>
        <a:hlink>
          <a:srgbClr val="003399"/>
        </a:hlink>
        <a:folHlink>
          <a:srgbClr val="33669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1176</TotalTime>
  <Words>1777</Words>
  <Application>Microsoft Office PowerPoint</Application>
  <PresentationFormat>On-screen Show (4:3)</PresentationFormat>
  <Paragraphs>105</Paragraphs>
  <Slides>11</Slides>
  <Notes>10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11</vt:i4>
      </vt:variant>
    </vt:vector>
  </HeadingPairs>
  <TitlesOfParts>
    <vt:vector size="22" baseType="lpstr">
      <vt:lpstr>Aptos</vt:lpstr>
      <vt:lpstr>Arial</vt:lpstr>
      <vt:lpstr>Calibri</vt:lpstr>
      <vt:lpstr>Calibri Light</vt:lpstr>
      <vt:lpstr>Helvetica</vt:lpstr>
      <vt:lpstr>Pigiarniq</vt:lpstr>
      <vt:lpstr>Pigiarniq Light</vt:lpstr>
      <vt:lpstr>Verdana</vt:lpstr>
      <vt:lpstr>Wingdings</vt:lpstr>
      <vt:lpstr>Office Theme</vt:lpstr>
      <vt:lpstr>1_Standard_white</vt:lpstr>
      <vt:lpstr>PowerPoint Presentation</vt:lpstr>
      <vt:lpstr>PowerPoint Presentation</vt:lpstr>
      <vt:lpstr>PowerPoint Presentation</vt:lpstr>
      <vt:lpstr>PowerPoint Presentation</vt:lpstr>
      <vt:lpstr>Recommandations de RCAANC  Agrandissement de la source d’eau – Qualité des eaux de surface et contamination du sol (ET-01 à ET-03)</vt:lpstr>
      <vt:lpstr>Recommandations de RCAANC  Sécurité du barrage du lac Geraldine, défaillances en cascade et pergélisol  (ET-04 à ET-06)</vt:lpstr>
      <vt:lpstr>Recommandations de RCAANC  Bilan hydrique, disponibilité de l’eau et changements climatiques (ET-07 à ET-09)</vt:lpstr>
      <vt:lpstr>État des commentaires techniques de RCAANC sur la conformité aux conditions de surveillance et de production de rapports du permis d’utilisation des eaux actuel (ET-10 à ET-20)</vt:lpstr>
      <vt:lpstr>Recommandations de RCAANC  Plans de surveillance, de production de rapports et de gestion (ET-10 à ET-20)</vt:lpstr>
      <vt:lpstr>PowerPoint Presentation</vt:lpstr>
      <vt:lpstr>PowerPoint Presentation</vt:lpstr>
    </vt:vector>
  </TitlesOfParts>
  <Company>RCAANC-CIRNAC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Anne Forté</dc:creator>
  <cp:lastModifiedBy>Richard Dwyer</cp:lastModifiedBy>
  <cp:revision>49</cp:revision>
  <dcterms:created xsi:type="dcterms:W3CDTF">2021-03-16T13:09:58Z</dcterms:created>
  <dcterms:modified xsi:type="dcterms:W3CDTF">2026-08-06T14:32:43Z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fef1a19-62e6-4f20-a595-1dd5a44a927f_Enabled">
    <vt:lpwstr>true</vt:lpwstr>
  </property>
  <property fmtid="{D5CDD505-2E9C-101B-9397-08002B2CF9AE}" pid="3" name="MSIP_Label_2fef1a19-62e6-4f20-a595-1dd5a44a927f_SetDate">
    <vt:lpwstr>2026-07-15T16:40:06Z</vt:lpwstr>
  </property>
  <property fmtid="{D5CDD505-2E9C-101B-9397-08002B2CF9AE}" pid="4" name="MSIP_Label_2fef1a19-62e6-4f20-a595-1dd5a44a927f_Method">
    <vt:lpwstr>Privileged</vt:lpwstr>
  </property>
  <property fmtid="{D5CDD505-2E9C-101B-9397-08002B2CF9AE}" pid="5" name="MSIP_Label_2fef1a19-62e6-4f20-a595-1dd5a44a927f_Name">
    <vt:lpwstr>UNCLASSIFIED</vt:lpwstr>
  </property>
  <property fmtid="{D5CDD505-2E9C-101B-9397-08002B2CF9AE}" pid="6" name="MSIP_Label_2fef1a19-62e6-4f20-a595-1dd5a44a927f_SiteId">
    <vt:lpwstr>727ce8f2-a756-412e-a4c6-95204ad68d84</vt:lpwstr>
  </property>
  <property fmtid="{D5CDD505-2E9C-101B-9397-08002B2CF9AE}" pid="7" name="MSIP_Label_2fef1a19-62e6-4f20-a595-1dd5a44a927f_ActionId">
    <vt:lpwstr>e8551b0a-b7f9-45d5-a018-e1d13535a72c</vt:lpwstr>
  </property>
  <property fmtid="{D5CDD505-2E9C-101B-9397-08002B2CF9AE}" pid="8" name="MSIP_Label_2fef1a19-62e6-4f20-a595-1dd5a44a927f_ContentBits">
    <vt:lpwstr>1</vt:lpwstr>
  </property>
  <property fmtid="{D5CDD505-2E9C-101B-9397-08002B2CF9AE}" pid="9" name="MSIP_Label_2fef1a19-62e6-4f20-a595-1dd5a44a927f_Tag">
    <vt:lpwstr>10, 0, 1, 1</vt:lpwstr>
  </property>
  <property fmtid="{D5CDD505-2E9C-101B-9397-08002B2CF9AE}" pid="10" name="ClassificationContentMarkingHeaderLocations">
    <vt:lpwstr>Office Theme:8\1_Standard_white:3</vt:lpwstr>
  </property>
  <property fmtid="{D5CDD505-2E9C-101B-9397-08002B2CF9AE}" pid="11" name="ClassificationContentMarkingHeaderText">
    <vt:lpwstr>NON CLASSIFIÉ / UNCLASSIFIED</vt:lpwstr>
  </property>
  <property fmtid="{D5CDD505-2E9C-101B-9397-08002B2CF9AE}" pid="12" name="MSIP_Label_834ed4f5-eae4-40c7-82be-b1cdf720a1b9_Enabled">
    <vt:lpwstr>true</vt:lpwstr>
  </property>
  <property fmtid="{D5CDD505-2E9C-101B-9397-08002B2CF9AE}" pid="13" name="MSIP_Label_834ed4f5-eae4-40c7-82be-b1cdf720a1b9_SetDate">
    <vt:lpwstr>2026-08-05T17:14:40Z</vt:lpwstr>
  </property>
  <property fmtid="{D5CDD505-2E9C-101B-9397-08002B2CF9AE}" pid="14" name="MSIP_Label_834ed4f5-eae4-40c7-82be-b1cdf720a1b9_Method">
    <vt:lpwstr>Standard</vt:lpwstr>
  </property>
  <property fmtid="{D5CDD505-2E9C-101B-9397-08002B2CF9AE}" pid="15" name="MSIP_Label_834ed4f5-eae4-40c7-82be-b1cdf720a1b9_Name">
    <vt:lpwstr>Unclassified - Non classifié</vt:lpwstr>
  </property>
  <property fmtid="{D5CDD505-2E9C-101B-9397-08002B2CF9AE}" pid="16" name="MSIP_Label_834ed4f5-eae4-40c7-82be-b1cdf720a1b9_SiteId">
    <vt:lpwstr>e0d54a3c-7bbe-4a64-9d46-f9f84a41c833</vt:lpwstr>
  </property>
  <property fmtid="{D5CDD505-2E9C-101B-9397-08002B2CF9AE}" pid="17" name="MSIP_Label_834ed4f5-eae4-40c7-82be-b1cdf720a1b9_ActionId">
    <vt:lpwstr>cd5c5e9c-1155-4389-b056-096db13f2bab</vt:lpwstr>
  </property>
  <property fmtid="{D5CDD505-2E9C-101B-9397-08002B2CF9AE}" pid="18" name="MSIP_Label_834ed4f5-eae4-40c7-82be-b1cdf720a1b9_ContentBits">
    <vt:lpwstr>0</vt:lpwstr>
  </property>
  <property fmtid="{D5CDD505-2E9C-101B-9397-08002B2CF9AE}" pid="19" name="MSIP_Label_834ed4f5-eae4-40c7-82be-b1cdf720a1b9_Tag">
    <vt:lpwstr>10, 3, 0, 1</vt:lpwstr>
  </property>
</Properties>
</file>