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347" r:id="rId3"/>
    <p:sldId id="298" r:id="rId4"/>
    <p:sldId id="292" r:id="rId5"/>
    <p:sldId id="258" r:id="rId6"/>
    <p:sldId id="369" r:id="rId7"/>
    <p:sldId id="447" r:id="rId8"/>
    <p:sldId id="449" r:id="rId9"/>
    <p:sldId id="450" r:id="rId10"/>
    <p:sldId id="451" r:id="rId11"/>
    <p:sldId id="459" r:id="rId12"/>
    <p:sldId id="338" r:id="rId13"/>
    <p:sldId id="460" r:id="rId14"/>
    <p:sldId id="453" r:id="rId15"/>
    <p:sldId id="455" r:id="rId16"/>
    <p:sldId id="461" r:id="rId17"/>
    <p:sldId id="339" r:id="rId18"/>
    <p:sldId id="462" r:id="rId19"/>
    <p:sldId id="364" r:id="rId20"/>
    <p:sldId id="458" r:id="rId21"/>
    <p:sldId id="366" r:id="rId22"/>
    <p:sldId id="463" r:id="rId23"/>
    <p:sldId id="367" r:id="rId24"/>
    <p:sldId id="464" r:id="rId25"/>
    <p:sldId id="368" r:id="rId26"/>
    <p:sldId id="465" r:id="rId27"/>
    <p:sldId id="342"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79"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21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D3DD"/>
    <a:srgbClr val="3887B8"/>
    <a:srgbClr val="FFDC01"/>
    <a:srgbClr val="C9E7A7"/>
    <a:srgbClr val="0070C0"/>
    <a:srgbClr val="0A647D"/>
    <a:srgbClr val="FAFDD3"/>
    <a:srgbClr val="E2F5FA"/>
    <a:srgbClr val="D5F0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51" autoAdjust="0"/>
    <p:restoredTop sz="89831" autoAdjust="0"/>
  </p:normalViewPr>
  <p:slideViewPr>
    <p:cSldViewPr>
      <p:cViewPr varScale="1">
        <p:scale>
          <a:sx n="86" d="100"/>
          <a:sy n="86" d="100"/>
        </p:scale>
        <p:origin x="1627" y="58"/>
      </p:cViewPr>
      <p:guideLst>
        <p:guide orient="horz" pos="2160"/>
        <p:guide pos="337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64" y="84"/>
      </p:cViewPr>
      <p:guideLst>
        <p:guide orient="horz" pos="2931"/>
        <p:guide pos="221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CA" dirty="0"/>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r>
              <a:rPr lang="en-CA"/>
              <a:t>2023-10-12</a:t>
            </a:r>
            <a:endParaRPr lang="en-CA" dirty="0"/>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CA" dirty="0"/>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A92D3000-3A5E-4A86-8F4B-BAC295742059}" type="slidenum">
              <a:rPr lang="en-CA" smtClean="0"/>
              <a:t>‹#›</a:t>
            </a:fld>
            <a:endParaRPr lang="en-CA" dirty="0"/>
          </a:p>
        </p:txBody>
      </p:sp>
    </p:spTree>
    <p:extLst>
      <p:ext uri="{BB962C8B-B14F-4D97-AF65-F5344CB8AC3E}">
        <p14:creationId xmlns:p14="http://schemas.microsoft.com/office/powerpoint/2010/main" val="254519590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CA" dirty="0"/>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r>
              <a:rPr lang="en-CA"/>
              <a:t>2023-10-12</a:t>
            </a:r>
            <a:endParaRPr lang="en-CA"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CA" dirty="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915FFB53-840E-44D0-8DD2-A1BBDE0D75A3}" type="slidenum">
              <a:rPr lang="en-CA" smtClean="0"/>
              <a:t>‹#›</a:t>
            </a:fld>
            <a:endParaRPr lang="en-CA" dirty="0"/>
          </a:p>
        </p:txBody>
      </p:sp>
    </p:spTree>
    <p:extLst>
      <p:ext uri="{BB962C8B-B14F-4D97-AF65-F5344CB8AC3E}">
        <p14:creationId xmlns:p14="http://schemas.microsoft.com/office/powerpoint/2010/main" val="2296316463"/>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15FFB53-840E-44D0-8DD2-A1BBDE0D75A3}" type="slidenum">
              <a:rPr lang="en-CA" smtClean="0"/>
              <a:t>1</a:t>
            </a:fld>
            <a:endParaRPr lang="en-CA" dirty="0"/>
          </a:p>
        </p:txBody>
      </p:sp>
      <p:sp>
        <p:nvSpPr>
          <p:cNvPr id="6" name="Footer Placeholder 5">
            <a:extLst>
              <a:ext uri="{FF2B5EF4-FFF2-40B4-BE49-F238E27FC236}">
                <a16:creationId xmlns:a16="http://schemas.microsoft.com/office/drawing/2014/main" id="{0BBFF9FF-F27A-4014-B106-9E78A21DF842}"/>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90081B6B-A102-40B2-8D83-38E0E1CEC6AD}"/>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938063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1375" cy="34893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Upon receipt, the NWB will confirm the classification of undertaking and the type of water licence application in accordance with the Regulations.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NWB conducts an internal preliminary check of the application for completeness to ensure that the information requirements have been addressed. A complete application will be assigned a NWB file number.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Depending upon the completeness of the original water licence application submitted, the NWB may require submission of additional information to supplement the original application or resubmission of the entire application.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NWB receives a copy of the water licence application, it conducts a concordance assessment to determine whether the application documents address the provisions of the project specific guidelines such that the NWB may issue a public notice of application.  For clarity, the concordance assessment is an analysis of the presence or absence of the required information.  It is not intended as a step to evaluate the quality of the information presented. </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In conducting the assessment, the NWB may, depending upon the expected level of public concern, request comments from interested parties on application concordance.</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applicant will be notified by the NWB of the results of the assessment and any deficiencies identified.  Upon receiving the results, it is the responsibility of the applicant to respond accordingly, with the submission of additional information, if necessary.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Board deems the application complete, a public notice is issued to the council of each municipality in the area affected by the application, and the NWB publishes the notice in a newspaper of general circulation in the area affected.  Typically, the NWB also gives notice via email by referring the application to a distribution list comprised of interested parties including the applicant, federal and territorial government departments, community representatives, DIOs, Hunter and Trapper Organizations (HTOs), as well as other agencies or individuals that the Board deems appropriate. </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notice also invites persons to provide representations within a specified time period.</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Information and correspondence related to the application is uploaded to the NWB electronic public registry in an application specific directory identified by the application number.</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To ensure that information provided to the Board in relation to the application is made available to the public within a reasonable time period before the commencement of the hearing, the Board may direct the applicant to make available to any interested parties all information and documents filed by the applicant.</a:t>
            </a:r>
          </a:p>
          <a:p>
            <a:endParaRPr lang="en-CA" dirty="0"/>
          </a:p>
          <a:p>
            <a:endParaRPr lang="en-US" dirty="0"/>
          </a:p>
        </p:txBody>
      </p:sp>
      <p:sp>
        <p:nvSpPr>
          <p:cNvPr id="5" name="Slide Number Placeholder 4"/>
          <p:cNvSpPr>
            <a:spLocks noGrp="1"/>
          </p:cNvSpPr>
          <p:nvPr>
            <p:ph type="sldNum" sz="quarter" idx="11"/>
          </p:nvPr>
        </p:nvSpPr>
        <p:spPr/>
        <p:txBody>
          <a:bodyPr/>
          <a:lstStyle/>
          <a:p>
            <a:fld id="{915FFB53-840E-44D0-8DD2-A1BBDE0D75A3}" type="slidenum">
              <a:rPr lang="en-CA" smtClean="0"/>
              <a:t>7</a:t>
            </a:fld>
            <a:endParaRPr lang="en-CA" dirty="0"/>
          </a:p>
        </p:txBody>
      </p:sp>
      <p:sp>
        <p:nvSpPr>
          <p:cNvPr id="6" name="Footer Placeholder 5">
            <a:extLst>
              <a:ext uri="{FF2B5EF4-FFF2-40B4-BE49-F238E27FC236}">
                <a16:creationId xmlns:a16="http://schemas.microsoft.com/office/drawing/2014/main" id="{69C50E5F-525A-4805-AC9A-6C56E73902B2}"/>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377F583A-E10A-403C-B4F7-A0EA44E20E9B}"/>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731571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technical review phase begins on the date of the public notice and ends on a date specified by the Board prior to the public hearing.  It includes the submission of written representations, the technical meetings (TM) and pre-hearing conference (PHC), and the notice of public hearing.</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technical review involves a more detailed review of the water licence application than the concordance assessment with the intent of analysing the quality of the information presented in the application.  </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Throughout the technical review phase interested parties work cooperatively with the applicant to address minor issues in advance of the proposed technical meetings. </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timeframe for the technical review phase is typically 60 days, depending upon the completeness of the initial application and the number of applications requiring the attention of the Board.  This timeframe may be expedited for smaller, less complex projects.  </a:t>
            </a:r>
          </a:p>
          <a:p>
            <a:endParaRPr lang="en-US" dirty="0"/>
          </a:p>
          <a:p>
            <a:r>
              <a:rPr lang="en-US" sz="1200" b="1" kern="1200" dirty="0">
                <a:solidFill>
                  <a:schemeClr val="tx1"/>
                </a:solidFill>
                <a:effectLst/>
                <a:latin typeface="+mn-lt"/>
                <a:ea typeface="+mn-ea"/>
                <a:cs typeface="+mn-cs"/>
              </a:rPr>
              <a:t>Technical Meeting ™ and Pre-Hearing Conference (PHC)</a:t>
            </a:r>
            <a:endParaRPr lang="en-CA" sz="1200" b="1"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PHC’s may be held in person, in writing or by teleconference.  The Board typically delegates the holding of a PHC to NWB staff.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logistical purposes, where the PHC is held in person, the TM and PHC are generally scheduled together with the PHC immediately following the TM.  This way, both meetings can be conducted at the same location, over the course of a few days.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purpose of the TM is to informally resolve technical matters between interested parties and the applicant, prior to the PHC, particularly those matters that could affect the Board’s determination on any PHC issues.  Given the informal nature of the meeting, the NWB Board members are not present at the TM, and the meeting is facilitated by NWB staff.  Depending on time constraints and the nature and extent of technical issues to be addressed, the TM may be divided into specific break-out groups (for example water quality, geotechnical, other issues) with each group chaired by a NWB staff member.  During the TM, a list of commitments made by the various parties may be compiled and carried forward to the PHC.</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PHC is an opportunity for parties to present any issues that were unresolved during the technical meeting and to hear comments from the public.</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If appropriate, a community session is held to facilitate discussion and address concerns from the public.</a:t>
            </a:r>
          </a:p>
          <a:p>
            <a:endParaRPr lang="en-US" dirty="0"/>
          </a:p>
          <a:p>
            <a:r>
              <a:rPr lang="en-US" b="1" dirty="0"/>
              <a:t>P</a:t>
            </a:r>
            <a:r>
              <a:rPr lang="en-CA" b="1" dirty="0"/>
              <a:t>HC Decision</a:t>
            </a:r>
          </a:p>
          <a:p>
            <a:r>
              <a:rPr lang="en-CA" sz="1200" kern="1200" dirty="0">
                <a:solidFill>
                  <a:schemeClr val="tx1"/>
                </a:solidFill>
                <a:effectLst/>
                <a:latin typeface="+mn-lt"/>
                <a:ea typeface="+mn-ea"/>
                <a:cs typeface="+mn-cs"/>
              </a:rPr>
              <a:t>Following the PHC, the NWB issues a PHC decision containing the Board’s decision on the matters discussed at the PHC and often includes the list of commitments generated during the TM.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Board’s decision as well as any documents received during the TM or PHC are posted on the NWB’s electronic public registry in an application specific directory.</a:t>
            </a:r>
          </a:p>
          <a:p>
            <a:endParaRPr lang="en-US" dirty="0"/>
          </a:p>
          <a:p>
            <a:r>
              <a:rPr lang="en-US" b="1" dirty="0"/>
              <a:t>Notice of Public Hearing</a:t>
            </a:r>
          </a:p>
          <a:p>
            <a:r>
              <a:rPr lang="en-CA" sz="1200" kern="1200" dirty="0">
                <a:solidFill>
                  <a:schemeClr val="tx1"/>
                </a:solidFill>
                <a:effectLst/>
                <a:latin typeface="+mn-lt"/>
                <a:ea typeface="+mn-ea"/>
                <a:cs typeface="+mn-cs"/>
              </a:rPr>
              <a:t>Typically, following the PHC, the Board issues a formal notice of public hearing.  The notice of public hearing must be issued at least sixty days before the commencement of the hearing and outline the location, date, and time of the hearing.  </a:t>
            </a:r>
            <a:r>
              <a:rPr lang="en-US" sz="1200" kern="1200" dirty="0">
                <a:solidFill>
                  <a:schemeClr val="tx1"/>
                </a:solidFill>
                <a:effectLst/>
                <a:latin typeface="+mn-lt"/>
                <a:ea typeface="+mn-ea"/>
                <a:cs typeface="+mn-cs"/>
              </a:rPr>
              <a:t>In determining appropriate hearing locations, the Board takes into consideration the community or communities within Nunavut most affected by the application.</a:t>
            </a:r>
            <a:endParaRPr lang="en-CA" sz="1200" kern="1200" dirty="0">
              <a:solidFill>
                <a:schemeClr val="tx1"/>
              </a:solidFill>
              <a:effectLst/>
              <a:latin typeface="+mn-lt"/>
              <a:ea typeface="+mn-ea"/>
              <a:cs typeface="+mn-cs"/>
            </a:endParaRPr>
          </a:p>
          <a:p>
            <a:endParaRPr lang="en-US" dirty="0"/>
          </a:p>
          <a:p>
            <a:endParaRPr lang="en-US" dirty="0"/>
          </a:p>
          <a:p>
            <a:endParaRPr lang="en-CA" dirty="0"/>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8</a:t>
            </a:fld>
            <a:endParaRPr lang="en-CA" dirty="0"/>
          </a:p>
        </p:txBody>
      </p:sp>
    </p:spTree>
    <p:extLst>
      <p:ext uri="{BB962C8B-B14F-4D97-AF65-F5344CB8AC3E}">
        <p14:creationId xmlns:p14="http://schemas.microsoft.com/office/powerpoint/2010/main" val="3224114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1375" cy="34893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Parties exchange written interventions</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deadline for the exchange of written interventions is determined by the Board and communicated as part of the PHC decision and public hearing notice. Parties are to submit written interventions no later than 15 days before the commencement of the public hearing.  This is to allow all parties time to review the interventions in preparation for the public hearing.</a:t>
            </a: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t>
            </a:r>
            <a:r>
              <a:rPr lang="en-CA" sz="1200" b="1" kern="1200" dirty="0" err="1">
                <a:solidFill>
                  <a:schemeClr val="tx1"/>
                </a:solidFill>
                <a:effectLst/>
                <a:latin typeface="+mn-lt"/>
                <a:ea typeface="+mn-ea"/>
                <a:cs typeface="+mn-cs"/>
              </a:rPr>
              <a:t>arties</a:t>
            </a:r>
            <a:r>
              <a:rPr lang="en-CA" sz="1200" b="1" kern="1200" dirty="0">
                <a:solidFill>
                  <a:schemeClr val="tx1"/>
                </a:solidFill>
                <a:effectLst/>
                <a:latin typeface="+mn-lt"/>
                <a:ea typeface="+mn-ea"/>
                <a:cs typeface="+mn-cs"/>
              </a:rPr>
              <a:t> Prepare for Public Hearing</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Following the deadline for the exchange of written interventions, the Board generally schedules a time period for parties to review interventions and prepare for the public hearing.  This time period is typically a minimum of 15 days.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t>
            </a:r>
            <a:r>
              <a:rPr lang="en-CA" sz="1200" b="1" kern="1200" dirty="0" err="1">
                <a:solidFill>
                  <a:schemeClr val="tx1"/>
                </a:solidFill>
                <a:effectLst/>
                <a:latin typeface="+mn-lt"/>
                <a:ea typeface="+mn-ea"/>
                <a:cs typeface="+mn-cs"/>
              </a:rPr>
              <a:t>ublic</a:t>
            </a:r>
            <a:r>
              <a:rPr lang="en-CA" sz="1200" b="1" kern="1200" dirty="0">
                <a:solidFill>
                  <a:schemeClr val="tx1"/>
                </a:solidFill>
                <a:effectLst/>
                <a:latin typeface="+mn-lt"/>
                <a:ea typeface="+mn-ea"/>
                <a:cs typeface="+mn-cs"/>
              </a:rPr>
              <a:t> Hearing Held</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Hearings usually take place in person, but may occur via teleconference, or in writing.</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purpose of the public hearing is to provide an open public forum for the discussion of the application in front of the Board.  Interested parties, including members of the public, are identified and introduced, the application and interventions are presented, and questions are asked and directed in an orderly fashion.</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Significantly, the hearing gives due regard and weight to the opinion of Elders and community members, Inuit culture and knowledge, and to the tradition of Inuit oral communication and decision making. </a:t>
            </a: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NWB issues decision to Minister</a:t>
            </a:r>
            <a:endParaRPr lang="en-CA" sz="14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Following the public hearing the Board will issue its decision to the Minister of Indigenous Relations and Northern Affairs Canada for approval.  The Board typically issues its decision within 30-45 days following the closing of the hearing, however the length of time to issue its decision depends upon the complexity of the project, as well as the number of other applications requiring the attention of the Board.</a:t>
            </a:r>
            <a:endParaRPr lang="en-CA" sz="14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 </a:t>
            </a:r>
            <a:endParaRPr lang="en-CA" sz="14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Minister Issues Approval</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time required for approval by the Minister of CIRNAC is 45 days. This time may be extended for a further 45 days if the Minister notifies the Board of the extension within the first 45 days.  If the Minister does not respond within this time period, the Minister is deemed to have approved the Board’s decision.</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Minister has made its decision on whether to approve the NWB decision, the Minister sends a copy of its decision and, in the case of a decision to withhold approval, the reasons for the decision, to the Board, the applicant, and if required to the DIO and any other person with a right to compensation.</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dirty="0"/>
          </a:p>
          <a:p>
            <a:endParaRPr lang="en-US" dirty="0"/>
          </a:p>
        </p:txBody>
      </p:sp>
      <p:sp>
        <p:nvSpPr>
          <p:cNvPr id="5" name="Slide Number Placeholder 4"/>
          <p:cNvSpPr>
            <a:spLocks noGrp="1"/>
          </p:cNvSpPr>
          <p:nvPr>
            <p:ph type="sldNum" sz="quarter" idx="11"/>
          </p:nvPr>
        </p:nvSpPr>
        <p:spPr/>
        <p:txBody>
          <a:bodyPr/>
          <a:lstStyle/>
          <a:p>
            <a:fld id="{915FFB53-840E-44D0-8DD2-A1BBDE0D75A3}" type="slidenum">
              <a:rPr lang="en-CA" smtClean="0"/>
              <a:t>9</a:t>
            </a:fld>
            <a:endParaRPr lang="en-CA" dirty="0"/>
          </a:p>
        </p:txBody>
      </p:sp>
      <p:sp>
        <p:nvSpPr>
          <p:cNvPr id="6" name="Footer Placeholder 5">
            <a:extLst>
              <a:ext uri="{FF2B5EF4-FFF2-40B4-BE49-F238E27FC236}">
                <a16:creationId xmlns:a16="http://schemas.microsoft.com/office/drawing/2014/main" id="{DFFFC037-F401-43CC-AB10-E645F42C4613}"/>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C630344E-90A7-486D-B48E-B5C57D26EE79}"/>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1597089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20</a:t>
            </a:fld>
            <a:endParaRPr lang="en-CA" dirty="0"/>
          </a:p>
        </p:txBody>
      </p:sp>
    </p:spTree>
    <p:extLst>
      <p:ext uri="{BB962C8B-B14F-4D97-AF65-F5344CB8AC3E}">
        <p14:creationId xmlns:p14="http://schemas.microsoft.com/office/powerpoint/2010/main" val="72787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5" name="Slide Number Placeholder 4"/>
          <p:cNvSpPr>
            <a:spLocks noGrp="1"/>
          </p:cNvSpPr>
          <p:nvPr>
            <p:ph type="sldNum" sz="quarter" idx="5"/>
          </p:nvPr>
        </p:nvSpPr>
        <p:spPr/>
        <p:txBody>
          <a:bodyPr/>
          <a:lstStyle/>
          <a:p>
            <a:fld id="{915FFB53-840E-44D0-8DD2-A1BBDE0D75A3}" type="slidenum">
              <a:rPr lang="en-CA" smtClean="0"/>
              <a:t>21</a:t>
            </a:fld>
            <a:endParaRPr lang="en-CA" dirty="0"/>
          </a:p>
        </p:txBody>
      </p:sp>
      <p:sp>
        <p:nvSpPr>
          <p:cNvPr id="6" name="Footer Placeholder 5">
            <a:extLst>
              <a:ext uri="{FF2B5EF4-FFF2-40B4-BE49-F238E27FC236}">
                <a16:creationId xmlns:a16="http://schemas.microsoft.com/office/drawing/2014/main" id="{E4A66830-7CD2-4A49-AD62-51F148C0830E}"/>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E0E4D858-EE8F-4376-9A27-18C81DC5820D}"/>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082445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Amendment Application for Melaidine Extension</a:t>
            </a: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5FFB53-840E-44D0-8DD2-A1BBDE0D75A3}"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2445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15FFB53-840E-44D0-8DD2-A1BBDE0D75A3}" type="slidenum">
              <a:rPr lang="en-CA" smtClean="0"/>
              <a:t>27</a:t>
            </a:fld>
            <a:endParaRPr lang="en-CA" dirty="0"/>
          </a:p>
        </p:txBody>
      </p:sp>
      <p:sp>
        <p:nvSpPr>
          <p:cNvPr id="6" name="Footer Placeholder 5">
            <a:extLst>
              <a:ext uri="{FF2B5EF4-FFF2-40B4-BE49-F238E27FC236}">
                <a16:creationId xmlns:a16="http://schemas.microsoft.com/office/drawing/2014/main" id="{94394437-89E8-4A1B-B70F-685D65B725DA}"/>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E4C3F6BF-91AC-4B23-A64D-657089BB0614}"/>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441792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lvl1pPr>
              <a:defRPr/>
            </a:lvl1pPr>
          </a:lstStyle>
          <a:p>
            <a:fld id="{3B2478E6-0347-4CC6-B430-67F3473E28B2}" type="datetime1">
              <a:rPr lang="en-CA" smtClean="0"/>
              <a:t>2026-08-11</a:t>
            </a:fld>
            <a:endParaRPr lang="en-CA" dirty="0"/>
          </a:p>
        </p:txBody>
      </p:sp>
      <p:sp>
        <p:nvSpPr>
          <p:cNvPr id="19" name="Footer Placeholder 18"/>
          <p:cNvSpPr>
            <a:spLocks noGrp="1"/>
          </p:cNvSpPr>
          <p:nvPr>
            <p:ph type="ftr" sz="quarter" idx="11"/>
          </p:nvPr>
        </p:nvSpPr>
        <p:spPr>
          <a:xfrm>
            <a:off x="2627784" y="6237312"/>
            <a:ext cx="4065240" cy="365125"/>
          </a:xfrm>
        </p:spPr>
        <p:txBody>
          <a:bodyPr/>
          <a:lstStyle/>
          <a:p>
            <a:r>
              <a:rPr lang="en-US" dirty="0"/>
              <a:t>Renewal Application for Licence 2AM-MRY1325</a:t>
            </a:r>
            <a:endParaRPr lang="en-CA" dirty="0"/>
          </a:p>
        </p:txBody>
      </p:sp>
      <p:sp>
        <p:nvSpPr>
          <p:cNvPr id="27" name="Slide Number Placeholder 26"/>
          <p:cNvSpPr>
            <a:spLocks noGrp="1"/>
          </p:cNvSpPr>
          <p:nvPr>
            <p:ph type="sldNum" sz="quarter" idx="12"/>
          </p:nvPr>
        </p:nvSpPr>
        <p:spPr/>
        <p:txBody>
          <a:bodyPr/>
          <a:lstStyle/>
          <a:p>
            <a:fld id="{7743DBDE-EEB0-4B35-80BE-167CFC5089B8}" type="slidenum">
              <a:rPr lang="en-CA" smtClean="0"/>
              <a:t>‹#›</a:t>
            </a:fld>
            <a:endParaRPr lang="en-CA"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2779F62-49F6-48B3-8CC3-0222254DE9D4}" type="datetime1">
              <a:rPr lang="en-CA" smtClean="0"/>
              <a:t>2026-08-11</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6E8BAE0-D9C0-4B47-9E54-7E60AC138D76}" type="datetime1">
              <a:rPr lang="en-CA" smtClean="0"/>
              <a:t>2026-08-11</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4428" y="476672"/>
            <a:ext cx="8229600" cy="1143000"/>
          </a:xfrm>
        </p:spPr>
        <p:txBody>
          <a:bodyPr/>
          <a:lstStyle/>
          <a:p>
            <a:r>
              <a:rPr kumimoji="0" lang="en-US"/>
              <a:t>Click to edit Master title style</a:t>
            </a:r>
          </a:p>
        </p:txBody>
      </p:sp>
      <p:sp>
        <p:nvSpPr>
          <p:cNvPr id="3" name="Content Placeholder 2"/>
          <p:cNvSpPr>
            <a:spLocks noGrp="1"/>
          </p:cNvSpPr>
          <p:nvPr>
            <p:ph idx="1"/>
          </p:nvPr>
        </p:nvSpPr>
        <p:spPr>
          <a:xfrm>
            <a:off x="417045" y="1988840"/>
            <a:ext cx="8229600" cy="438912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D38099-2725-4066-8D28-D91F7FBD7BF1}" type="datetime1">
              <a:rPr lang="en-CA" smtClean="0"/>
              <a:t>2026-08-11</a:t>
            </a:fld>
            <a:endParaRPr lang="en-CA" dirty="0"/>
          </a:p>
        </p:txBody>
      </p:sp>
      <p:sp>
        <p:nvSpPr>
          <p:cNvPr id="5" name="Footer Placeholder 4"/>
          <p:cNvSpPr>
            <a:spLocks noGrp="1"/>
          </p:cNvSpPr>
          <p:nvPr>
            <p:ph type="ftr" sz="quarter" idx="11"/>
          </p:nvPr>
        </p:nvSpPr>
        <p:spPr>
          <a:xfrm>
            <a:off x="2771800" y="6237312"/>
            <a:ext cx="3849216" cy="365125"/>
          </a:xfrm>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3F9E9D4-B466-485D-BF11-76141887E23A}" type="datetime1">
              <a:rPr lang="en-CA" smtClean="0"/>
              <a:t>2026-08-11</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67F6BF2-961F-48D2-B02E-83FF9DF96FD3}" type="datetime1">
              <a:rPr lang="en-CA" smtClean="0"/>
              <a:t>2026-08-11</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p:txBody>
          <a:bodyPr/>
          <a:lstStyle/>
          <a:p>
            <a:fld id="{7743DBDE-EEB0-4B35-80BE-167CFC5089B8}" type="slidenum">
              <a:rPr lang="en-CA" smtClean="0"/>
              <a:t>‹#›</a:t>
            </a:fld>
            <a:endParaRPr lang="en-CA" dirty="0"/>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E1DD32D-24A8-4B8C-8C48-BB539E11D7E8}" type="datetime1">
              <a:rPr lang="en-CA" smtClean="0"/>
              <a:t>2026-08-11</a:t>
            </a:fld>
            <a:endParaRPr lang="en-CA" dirty="0"/>
          </a:p>
        </p:txBody>
      </p:sp>
      <p:sp>
        <p:nvSpPr>
          <p:cNvPr id="8" name="Footer Placeholder 7"/>
          <p:cNvSpPr>
            <a:spLocks noGrp="1"/>
          </p:cNvSpPr>
          <p:nvPr>
            <p:ph type="ftr" sz="quarter" idx="11"/>
          </p:nvPr>
        </p:nvSpPr>
        <p:spPr/>
        <p:txBody>
          <a:bodyPr/>
          <a:lstStyle/>
          <a:p>
            <a:r>
              <a:rPr lang="en-US" dirty="0"/>
              <a:t>Renewal Application for Licence 2AM-MRY1325</a:t>
            </a:r>
            <a:endParaRPr lang="en-CA" dirty="0"/>
          </a:p>
        </p:txBody>
      </p:sp>
      <p:sp>
        <p:nvSpPr>
          <p:cNvPr id="9" name="Slide Number Placeholder 8"/>
          <p:cNvSpPr>
            <a:spLocks noGrp="1"/>
          </p:cNvSpPr>
          <p:nvPr>
            <p:ph type="sldNum" sz="quarter" idx="12"/>
          </p:nvPr>
        </p:nvSpPr>
        <p:spPr/>
        <p:txBody>
          <a:bodyPr/>
          <a:lstStyle/>
          <a:p>
            <a:fld id="{7743DBDE-EEB0-4B35-80BE-167CFC5089B8}" type="slidenum">
              <a:rPr lang="en-CA" smtClean="0"/>
              <a:t>‹#›</a:t>
            </a:fld>
            <a:endParaRPr lang="en-CA" dirty="0"/>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2A27F41-5AC8-45D1-B817-C1CCD63EB56E}" type="datetime1">
              <a:rPr lang="en-CA" smtClean="0"/>
              <a:t>2026-08-11</a:t>
            </a:fld>
            <a:endParaRPr lang="en-CA" dirty="0"/>
          </a:p>
        </p:txBody>
      </p:sp>
      <p:sp>
        <p:nvSpPr>
          <p:cNvPr id="4" name="Footer Placeholder 3"/>
          <p:cNvSpPr>
            <a:spLocks noGrp="1"/>
          </p:cNvSpPr>
          <p:nvPr>
            <p:ph type="ftr" sz="quarter" idx="11"/>
          </p:nvPr>
        </p:nvSpPr>
        <p:spPr/>
        <p:txBody>
          <a:bodyPr/>
          <a:lstStyle/>
          <a:p>
            <a:r>
              <a:rPr lang="en-US" dirty="0"/>
              <a:t>Renewal Application for Licence 2AM-MRY1325</a:t>
            </a:r>
            <a:endParaRPr lang="en-CA" dirty="0"/>
          </a:p>
        </p:txBody>
      </p:sp>
      <p:sp>
        <p:nvSpPr>
          <p:cNvPr id="5" name="Slide Number Placeholder 4"/>
          <p:cNvSpPr>
            <a:spLocks noGrp="1"/>
          </p:cNvSpPr>
          <p:nvPr>
            <p:ph type="sldNum" sz="quarter" idx="12"/>
          </p:nvPr>
        </p:nvSpPr>
        <p:spPr/>
        <p:txBody>
          <a:bodyPr/>
          <a:lstStyle/>
          <a:p>
            <a:fld id="{7743DBDE-EEB0-4B35-80BE-167CFC5089B8}" type="slidenum">
              <a:rPr lang="en-CA" smtClean="0"/>
              <a:t>‹#›</a:t>
            </a:fld>
            <a:endParaRPr lang="en-CA" dirty="0"/>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75C86F-8335-47BA-A96C-5B72B7F2539F}" type="datetime1">
              <a:rPr lang="en-CA" smtClean="0"/>
              <a:t>2026-08-11</a:t>
            </a:fld>
            <a:endParaRPr lang="en-CA" dirty="0"/>
          </a:p>
        </p:txBody>
      </p:sp>
      <p:sp>
        <p:nvSpPr>
          <p:cNvPr id="3" name="Footer Placeholder 2"/>
          <p:cNvSpPr>
            <a:spLocks noGrp="1"/>
          </p:cNvSpPr>
          <p:nvPr>
            <p:ph type="ftr" sz="quarter" idx="11"/>
          </p:nvPr>
        </p:nvSpPr>
        <p:spPr/>
        <p:txBody>
          <a:bodyPr/>
          <a:lstStyle/>
          <a:p>
            <a:r>
              <a:rPr lang="en-US" dirty="0"/>
              <a:t>Renewal Application for Licence 2AM-MRY1325</a:t>
            </a:r>
            <a:endParaRPr lang="en-CA" dirty="0"/>
          </a:p>
        </p:txBody>
      </p:sp>
      <p:sp>
        <p:nvSpPr>
          <p:cNvPr id="4" name="Slide Number Placeholder 3"/>
          <p:cNvSpPr>
            <a:spLocks noGrp="1"/>
          </p:cNvSpPr>
          <p:nvPr>
            <p:ph type="sldNum" sz="quarter" idx="12"/>
          </p:nvPr>
        </p:nvSpPr>
        <p:spPr/>
        <p:txBody>
          <a:bodyPr/>
          <a:lstStyle/>
          <a:p>
            <a:fld id="{7743DBDE-EEB0-4B35-80BE-167CFC5089B8}" type="slidenum">
              <a:rPr lang="en-CA" smtClean="0"/>
              <a:t>‹#›</a:t>
            </a:fld>
            <a:endParaRPr lang="en-CA" dirty="0"/>
          </a:p>
        </p:txBody>
      </p:sp>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ECF60E9-5469-4703-8DC4-28E48381BEA2}" type="datetime1">
              <a:rPr lang="en-CA" smtClean="0"/>
              <a:t>2026-08-11</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p:txBody>
          <a:bodyPr/>
          <a:lstStyle/>
          <a:p>
            <a:fld id="{7743DBDE-EEB0-4B35-80BE-167CFC5089B8}" type="slidenum">
              <a:rPr lang="en-CA" smtClean="0"/>
              <a:t>‹#›</a:t>
            </a:fld>
            <a:endParaRPr lang="en-CA" dirty="0"/>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BC2ABBA-CD91-42F6-8624-3612DC2119A9}" type="datetime1">
              <a:rPr lang="en-CA" smtClean="0"/>
              <a:t>2026-08-11</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a:xfrm>
            <a:off x="8077200" y="6356350"/>
            <a:ext cx="609600" cy="365125"/>
          </a:xfrm>
        </p:spPr>
        <p:txBody>
          <a:bodyPr/>
          <a:lstStyle/>
          <a:p>
            <a:fld id="{7743DBDE-EEB0-4B35-80BE-167CFC5089B8}" type="slidenum">
              <a:rPr lang="en-CA" smtClean="0"/>
              <a:t>‹#›</a:t>
            </a:fld>
            <a:endParaRPr lang="en-CA"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313AC40-3E4F-4D5A-B71A-20460CE17887}" type="datetime1">
              <a:rPr lang="en-CA" smtClean="0"/>
              <a:t>2026-08-11</a:t>
            </a:fld>
            <a:endParaRPr lang="en-CA" dirty="0"/>
          </a:p>
        </p:txBody>
      </p:sp>
      <p:sp>
        <p:nvSpPr>
          <p:cNvPr id="22" name="Footer Placeholder 21"/>
          <p:cNvSpPr>
            <a:spLocks noGrp="1"/>
          </p:cNvSpPr>
          <p:nvPr>
            <p:ph type="ftr" sz="quarter" idx="3"/>
          </p:nvPr>
        </p:nvSpPr>
        <p:spPr>
          <a:xfrm>
            <a:off x="2897224" y="6309320"/>
            <a:ext cx="3865525"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dirty="0"/>
              <a:t>Renewal Application for Licence 2AM-MRY1325</a:t>
            </a:r>
            <a:endParaRPr lang="en-CA"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43DBDE-EEB0-4B35-80BE-167CFC5089B8}" type="slidenum">
              <a:rPr lang="en-CA" smtClean="0"/>
              <a:t>‹#›</a:t>
            </a:fld>
            <a:endParaRPr lang="en-CA"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pic>
        <p:nvPicPr>
          <p:cNvPr id="14"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t="1659" b="1659"/>
          <a:stretch/>
        </p:blipFill>
        <p:spPr bwMode="auto">
          <a:xfrm>
            <a:off x="20863" y="0"/>
            <a:ext cx="806001" cy="75941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karen.kharatyan@nwb-oen.ca" TargetMode="External"/><Relationship Id="rId2" Type="http://schemas.openxmlformats.org/officeDocument/2006/relationships/hyperlink" Target="mailto:stephanie.autut@nwb-oen.ca" TargetMode="External"/><Relationship Id="rId1" Type="http://schemas.openxmlformats.org/officeDocument/2006/relationships/slideLayout" Target="../slideLayouts/slideLayout2.xml"/><Relationship Id="rId6" Type="http://schemas.openxmlformats.org/officeDocument/2006/relationships/hyperlink" Target="mailto:nidhi.singh@nwb-oen.ca" TargetMode="External"/><Relationship Id="rId5" Type="http://schemas.openxmlformats.org/officeDocument/2006/relationships/hyperlink" Target="mailto:ben.kogvik@nwb-oen.ca" TargetMode="External"/><Relationship Id="rId4" Type="http://schemas.openxmlformats.org/officeDocument/2006/relationships/hyperlink" Target="mailto:richard.dwyer@nwb-oen.ca"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karen.kharatyan@nwb-oen.ca" TargetMode="External"/><Relationship Id="rId2" Type="http://schemas.openxmlformats.org/officeDocument/2006/relationships/hyperlink" Target="mailto:stephanie.autut@nwb-oen.ca" TargetMode="External"/><Relationship Id="rId1" Type="http://schemas.openxmlformats.org/officeDocument/2006/relationships/slideLayout" Target="../slideLayouts/slideLayout2.xml"/><Relationship Id="rId6" Type="http://schemas.openxmlformats.org/officeDocument/2006/relationships/hyperlink" Target="mailto:nidhi.singh@nwb-oen.ca" TargetMode="External"/><Relationship Id="rId5" Type="http://schemas.openxmlformats.org/officeDocument/2006/relationships/hyperlink" Target="mailto:ben.kogvik@nwb-oen.ca" TargetMode="External"/><Relationship Id="rId4" Type="http://schemas.openxmlformats.org/officeDocument/2006/relationships/hyperlink" Target="mailto:richard.dwyer@nwb-oen.c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a:spLocks noGrp="1"/>
          </p:cNvSpPr>
          <p:nvPr>
            <p:ph type="subTitle" idx="1"/>
          </p:nvPr>
        </p:nvSpPr>
        <p:spPr>
          <a:xfrm>
            <a:off x="323528" y="2083585"/>
            <a:ext cx="5934575" cy="3505200"/>
          </a:xfrm>
        </p:spPr>
        <p:txBody>
          <a:bodyPr>
            <a:noAutofit/>
          </a:bodyPr>
          <a:lstStyle/>
          <a:p>
            <a:pPr marL="0" marR="0" lvl="0" indent="0" algn="ctr"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ᓄᑖᙳᕆᐊᖅᑕᐅᓂᖓ</a:t>
            </a:r>
            <a:r>
              <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ᐋᖅᑭᒋᐊᕈᑦ</a:t>
            </a:r>
            <a:r>
              <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ᑐᒃᓯᕋᐅᑎ</a:t>
            </a:r>
            <a:r>
              <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ᖃᓄᐃᑦᑑᓂᖓ</a:t>
            </a:r>
            <a:r>
              <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rPr>
              <a:t> A </a:t>
            </a: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ᐃᒪᕐᒧᑦ</a:t>
            </a:r>
            <a:r>
              <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Euphemia" panose="020B0503040102020104" pitchFamily="34" charset="0"/>
                <a:ea typeface="+mn-ea"/>
                <a:cs typeface="+mn-cs"/>
              </a:rPr>
              <a:t>ᓚᐃᓴᓐᓯ</a:t>
            </a:r>
            <a:endParaRPr kumimoji="0" lang="iu-Cans-CA"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mn-cs"/>
            </a:endParaRPr>
          </a:p>
          <a:p>
            <a:pPr marL="0" marR="0" lvl="0" indent="0" algn="ctr"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3AM-IQA1626</a:t>
            </a:r>
          </a:p>
          <a:p>
            <a:pPr marL="0" marR="45720" lvl="0" indent="0" algn="ctr"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iu-Cans-CA"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Times New Roman" panose="02020603050405020304" pitchFamily="18" charset="0"/>
              </a:rPr>
              <a:t>ᐆᑯᓇᖓᑦ</a:t>
            </a:r>
            <a:endPar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Times New Roman" panose="02020603050405020304" pitchFamily="18" charset="0"/>
            </a:endParaRPr>
          </a:p>
          <a:p>
            <a:pPr marL="0" marR="45720" lvl="0" indent="0" algn="ctr"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iu-Cans-CA"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Times New Roman" panose="02020603050405020304" pitchFamily="18" charset="0"/>
              </a:rPr>
              <a:t>ᐃᖃᓗᐃᑦ ᓄᓇᓕᐸᐅᔭᒃᑯᑦ ᐱᓕᕆᕕᖓᓐᓂᒃ</a:t>
            </a:r>
            <a:endParaRPr kumimoji="0" lang="en-US" sz="1800" b="0" i="0" u="none" strike="noStrike" kern="1200" cap="none" spc="0" normalizeH="0" baseline="0" noProof="0" dirty="0">
              <a:ln>
                <a:noFill/>
              </a:ln>
              <a:solidFill>
                <a:prstClr val="black"/>
              </a:solidFill>
              <a:effectLst/>
              <a:uLnTx/>
              <a:uFillTx/>
              <a:latin typeface="Euphemia" panose="020B0503040102020104" pitchFamily="34" charset="0"/>
              <a:ea typeface="+mn-ea"/>
              <a:cs typeface="Times New Roman" panose="02020603050405020304" pitchFamily="18" charset="0"/>
            </a:endParaRPr>
          </a:p>
          <a:p>
            <a:pPr algn="ctr"/>
            <a:endParaRPr lang="en-US" sz="1800" dirty="0">
              <a:solidFill>
                <a:schemeClr val="tx1"/>
              </a:solidFill>
              <a:latin typeface="Times New Roman" panose="02020603050405020304" pitchFamily="18" charset="0"/>
              <a:cs typeface="Times New Roman" panose="02020603050405020304" pitchFamily="18" charset="0"/>
            </a:endParaRPr>
          </a:p>
          <a:p>
            <a:pPr algn="ctr"/>
            <a:r>
              <a:rPr lang="en-US" sz="1800" dirty="0">
                <a:solidFill>
                  <a:schemeClr val="tx1"/>
                </a:solidFill>
                <a:latin typeface="Times New Roman" panose="02020603050405020304" pitchFamily="18" charset="0"/>
                <a:cs typeface="Times New Roman" panose="02020603050405020304" pitchFamily="18" charset="0"/>
              </a:rPr>
              <a:t>Renewal and Amendment Application for</a:t>
            </a:r>
            <a:r>
              <a:rPr lang="en-US" sz="1800" dirty="0">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Type A Water Licence </a:t>
            </a:r>
          </a:p>
          <a:p>
            <a:pPr algn="ctr"/>
            <a:r>
              <a:rPr lang="en-US" sz="1800" b="1" dirty="0">
                <a:solidFill>
                  <a:schemeClr val="tx1"/>
                </a:solidFill>
                <a:latin typeface="Times New Roman" panose="02020603050405020304" pitchFamily="18" charset="0"/>
                <a:cs typeface="Times New Roman" panose="02020603050405020304" pitchFamily="18" charset="0"/>
              </a:rPr>
              <a:t>3AM-IQA1626</a:t>
            </a:r>
          </a:p>
          <a:p>
            <a:pPr algn="ctr"/>
            <a:r>
              <a:rPr lang="en-US" sz="1800" dirty="0">
                <a:latin typeface="Times New Roman" panose="02020603050405020304" pitchFamily="18" charset="0"/>
                <a:cs typeface="Times New Roman" panose="02020603050405020304" pitchFamily="18" charset="0"/>
              </a:rPr>
              <a:t>by</a:t>
            </a:r>
          </a:p>
          <a:p>
            <a:pPr algn="ctr"/>
            <a:r>
              <a:rPr lang="en-US" sz="1800" dirty="0">
                <a:solidFill>
                  <a:schemeClr val="tx1"/>
                </a:solidFill>
                <a:latin typeface="Times New Roman" panose="02020603050405020304" pitchFamily="18" charset="0"/>
                <a:cs typeface="Times New Roman" panose="02020603050405020304" pitchFamily="18" charset="0"/>
              </a:rPr>
              <a:t>City of Iqaluit</a:t>
            </a:r>
          </a:p>
        </p:txBody>
      </p:sp>
      <p:sp>
        <p:nvSpPr>
          <p:cNvPr id="8" name="Title 1"/>
          <p:cNvSpPr>
            <a:spLocks noGrp="1"/>
          </p:cNvSpPr>
          <p:nvPr>
            <p:ph type="ctrTitle"/>
          </p:nvPr>
        </p:nvSpPr>
        <p:spPr>
          <a:xfrm>
            <a:off x="0" y="5863"/>
            <a:ext cx="9144000" cy="1822937"/>
          </a:xfrm>
          <a:solidFill>
            <a:schemeClr val="accent1">
              <a:lumMod val="50000"/>
            </a:schemeClr>
          </a:solidFill>
        </p:spPr>
        <p:txBody>
          <a:bodyPr>
            <a:normAutofit/>
          </a:bodyPr>
          <a:lstStyle/>
          <a:p>
            <a:pPr algn="ctr"/>
            <a:r>
              <a:rPr lang="en-US" sz="3600" dirty="0">
                <a:solidFill>
                  <a:schemeClr val="bg1"/>
                </a:solidFill>
                <a:latin typeface="Times New Roman" panose="02020603050405020304" pitchFamily="18" charset="0"/>
                <a:cs typeface="Times New Roman" panose="02020603050405020304" pitchFamily="18" charset="0"/>
              </a:rPr>
              <a:t>                     Nunavut Water Board (NWB)</a:t>
            </a:r>
            <a:br>
              <a:rPr lang="en-US" sz="3600" dirty="0">
                <a:solidFill>
                  <a:schemeClr val="bg1"/>
                </a:solidFill>
                <a:latin typeface="Times New Roman" panose="02020603050405020304" pitchFamily="18" charset="0"/>
                <a:cs typeface="Times New Roman" panose="02020603050405020304" pitchFamily="18" charset="0"/>
              </a:rPr>
            </a:br>
            <a:r>
              <a:rPr lang="en-US" sz="3600" dirty="0">
                <a:solidFill>
                  <a:schemeClr val="bg1"/>
                </a:solidFill>
                <a:latin typeface="Times New Roman" panose="02020603050405020304" pitchFamily="18" charset="0"/>
                <a:cs typeface="Times New Roman" panose="02020603050405020304" pitchFamily="18" charset="0"/>
              </a:rPr>
              <a:t>                     </a:t>
            </a:r>
            <a:r>
              <a:rPr lang="en-CA" sz="3600" dirty="0">
                <a:solidFill>
                  <a:schemeClr val="bg1"/>
                </a:solidFill>
                <a:latin typeface="Times New Roman" panose="02020603050405020304" pitchFamily="18" charset="0"/>
                <a:cs typeface="Times New Roman" panose="02020603050405020304" pitchFamily="18" charset="0"/>
              </a:rPr>
              <a:t>Licence Overview</a:t>
            </a:r>
            <a:br>
              <a:rPr lang="en-CA" sz="3600" dirty="0">
                <a:solidFill>
                  <a:schemeClr val="bg1"/>
                </a:solidFill>
                <a:latin typeface="Times New Roman" panose="02020603050405020304" pitchFamily="18" charset="0"/>
                <a:cs typeface="Times New Roman" panose="02020603050405020304" pitchFamily="18" charset="0"/>
              </a:rPr>
            </a:b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60648"/>
            <a:ext cx="2284857" cy="127952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754039" y="2407164"/>
            <a:ext cx="2932761" cy="2858041"/>
          </a:xfrm>
          <a:prstGeom prst="rect">
            <a:avLst/>
          </a:prstGeom>
        </p:spPr>
      </p:pic>
    </p:spTree>
    <p:extLst>
      <p:ext uri="{BB962C8B-B14F-4D97-AF65-F5344CB8AC3E}">
        <p14:creationId xmlns:p14="http://schemas.microsoft.com/office/powerpoint/2010/main" val="3627262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251520" y="1340768"/>
            <a:ext cx="8432508" cy="4896544"/>
          </a:xfrm>
        </p:spPr>
        <p:txBody>
          <a:bodyPr>
            <a:noAutofit/>
          </a:bodyPr>
          <a:lstStyle/>
          <a:p>
            <a:pPr marL="0" indent="0" algn="just">
              <a:lnSpc>
                <a:spcPct val="115000"/>
              </a:lnSpc>
              <a:spcBef>
                <a:spcPts val="600"/>
              </a:spcBef>
              <a:buNone/>
            </a:pPr>
            <a:r>
              <a:rPr lang="en-US" sz="2000" u="sng" dirty="0">
                <a:latin typeface="Times New Roman" panose="02020603050405020304" pitchFamily="18" charset="0"/>
                <a:ea typeface="Calibri" panose="020F0502020204030204" pitchFamily="34" charset="0"/>
                <a:cs typeface="Times New Roman" panose="02020603050405020304" pitchFamily="18" charset="0"/>
              </a:rPr>
              <a:t>Current scope that is proposed to be carried over to the renewed licence:</a:t>
            </a:r>
          </a:p>
          <a:p>
            <a:pPr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Use, management and protection of the Lake Geraldine Drainage Basin</a:t>
            </a:r>
          </a:p>
          <a:p>
            <a:pPr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Management and protection of Waters surrounding the West 40 Landfill site</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Operation, maintenance, upgrades, monitoring, and eventual closure and reclamation of the following waste management facilities:</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West 40 Landfill site and associated solid waste disposal facilities,</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Sludge Management Facility,</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Wastewater Treatment Plant (WWTP),</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Sewage Lagoon Facility,</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Waste Transfer Station, the North 40 Landfill, and associated infrastructure</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Operation and removal of temporary facilities to provide pumping water from Niaqunguk (Apex) River until permanent facilities have been constructed</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Withdrawal from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Imiqtariviviniq</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(Dead Dog Lake) for dust suppression</a:t>
            </a:r>
          </a:p>
        </p:txBody>
      </p:sp>
    </p:spTree>
    <p:extLst>
      <p:ext uri="{BB962C8B-B14F-4D97-AF65-F5344CB8AC3E}">
        <p14:creationId xmlns:p14="http://schemas.microsoft.com/office/powerpoint/2010/main" val="36389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3258A-0513-BB8C-41CD-170E2779D4DD}"/>
              </a:ext>
            </a:extLst>
          </p:cNvPr>
          <p:cNvSpPr>
            <a:spLocks noGrp="1"/>
          </p:cNvSpPr>
          <p:nvPr>
            <p:ph type="title"/>
          </p:nvPr>
        </p:nvSpPr>
        <p:spPr/>
        <p:txBody>
          <a:bodyPr>
            <a:noAutofit/>
          </a:bodyPr>
          <a:lstStyle/>
          <a:p>
            <a:pPr algn="ctr"/>
            <a:r>
              <a:rPr lang="iu-Cans-CA" sz="2400" b="1" dirty="0"/>
              <a:t>ᐃᓗᓕᖏᑦ ᓄᑖᙳᕆᐊᖅᑎᑦᑎᓂᕐᒧᑦ ᐋᖅᑭᒋᐊᖅᓯᓂᕐᒧᓪᓗ ᐱᓇᔫᑎᒋᔭᐅᔫᑉ</a:t>
            </a:r>
            <a:endParaRPr lang="en-US" sz="2400" b="1" dirty="0"/>
          </a:p>
        </p:txBody>
      </p:sp>
      <p:sp>
        <p:nvSpPr>
          <p:cNvPr id="3" name="Content Placeholder 2">
            <a:extLst>
              <a:ext uri="{FF2B5EF4-FFF2-40B4-BE49-F238E27FC236}">
                <a16:creationId xmlns:a16="http://schemas.microsoft.com/office/drawing/2014/main" id="{CDC9AF79-01BF-1A98-BD76-176868EE5DB7}"/>
              </a:ext>
            </a:extLst>
          </p:cNvPr>
          <p:cNvSpPr>
            <a:spLocks noGrp="1"/>
          </p:cNvSpPr>
          <p:nvPr>
            <p:ph idx="1"/>
          </p:nvPr>
        </p:nvSpPr>
        <p:spPr/>
        <p:txBody>
          <a:bodyPr>
            <a:normAutofit/>
          </a:bodyPr>
          <a:lstStyle/>
          <a:p>
            <a:pPr>
              <a:buClrTx/>
              <a:buFont typeface="Wingdings" panose="05000000000000000000" pitchFamily="2" charset="2"/>
              <a:buChar char="§"/>
            </a:pPr>
            <a:r>
              <a:rPr lang="iu-Cans-CA" sz="1800" dirty="0"/>
              <a:t>ᐊᑐᖅᑕᐅᓂᖓ, ᐊᐅᓚᑕᐅᓂᖓ ᐊᒻᒪ ᓴᐳᔾᔭᐅᓯᒪᓂᖓ ᑕᓯᖅ ᔨᐅᕆᑎᓐ</a:t>
            </a:r>
            <a:r>
              <a:rPr lang="en-US" sz="1800" dirty="0"/>
              <a:t> </a:t>
            </a:r>
            <a:r>
              <a:rPr lang="iu-Cans-CA" sz="1800" dirty="0"/>
              <a:t>ᑰᒡᕕᖓ:</a:t>
            </a:r>
            <a:endParaRPr lang="en-US" sz="1800" dirty="0"/>
          </a:p>
          <a:p>
            <a:pPr>
              <a:buClrTx/>
              <a:buFont typeface="Wingdings" panose="05000000000000000000" pitchFamily="2" charset="2"/>
              <a:buChar char="§"/>
            </a:pPr>
            <a:r>
              <a:rPr lang="iu-Cans-CA" sz="1800" dirty="0"/>
              <a:t>ᐊᐅᓚᑦᑎᓂᖅ ᓴᐳᔾᔨᓯᒪᓂᕐᓗ ᐃᒪᐃᑦ ᐊᕙᑖᓂᑦᑐᑦ ᐱᖓᓇᖓᓂ</a:t>
            </a:r>
            <a:r>
              <a:rPr lang="en-US" sz="1800" dirty="0"/>
              <a:t> 40 </a:t>
            </a:r>
            <a:r>
              <a:rPr lang="iu-Cans-CA" sz="1800" dirty="0"/>
              <a:t>ᐊᒃᓯᕕᒃ ᐊᐅᓚᑕᐅᓂᖓ</a:t>
            </a:r>
            <a:r>
              <a:rPr lang="en-US" sz="1800" dirty="0"/>
              <a:t>, </a:t>
            </a:r>
            <a:r>
              <a:rPr lang="iu-Cans-CA" sz="1800" dirty="0"/>
              <a:t>ᐋᖅᑭᐅᒪᑎᑦᑎᓂᖅ, ᓄᑖᙳᕆᐊᖅᑎᑦᑎᓂᖅ, ᓇᐅᑦᑎᖅᓱᖅᓯᓂᖅ</a:t>
            </a:r>
            <a:r>
              <a:rPr lang="en-US" sz="1800" dirty="0"/>
              <a:t>, </a:t>
            </a:r>
            <a:r>
              <a:rPr lang="iu-Cans-CA" sz="1800" dirty="0"/>
              <a:t>ᐊᒻᒪᓗ</a:t>
            </a:r>
            <a:r>
              <a:rPr lang="en-US" sz="1800" dirty="0"/>
              <a:t> </a:t>
            </a:r>
            <a:r>
              <a:rPr lang="iu-Cans-CA" sz="1800" dirty="0"/>
              <a:t>ᒪᑐᔭᐅᓕᕐᓗᑎᒃ ᐅᑎᖅᑎᑕᐅᓗᑎᒡᓗ ᐅᑯᐊ ᐊᒃᑕᕐᕖᑦ</a:t>
            </a:r>
            <a:r>
              <a:rPr lang="en-US" sz="1800" dirty="0"/>
              <a:t>:</a:t>
            </a:r>
          </a:p>
          <a:p>
            <a:pPr lvl="1">
              <a:buClrTx/>
              <a:buFont typeface="Wingdings" panose="05000000000000000000" pitchFamily="2" charset="2"/>
              <a:buChar char="§"/>
            </a:pPr>
            <a:r>
              <a:rPr lang="iu-Cans-CA" sz="1600" dirty="0"/>
              <a:t>ᐱᖓᓇᖓᓂ 40 ᐊᒃᑕᕐᕕᒃ ᐊᒃᑕᕐᕕᒡᓗ ᐱᖁᑎᒋᔭᐃᑦ</a:t>
            </a:r>
            <a:r>
              <a:rPr lang="en-US" sz="1600" dirty="0"/>
              <a:t>,</a:t>
            </a:r>
          </a:p>
          <a:p>
            <a:pPr lvl="1">
              <a:buClrTx/>
              <a:buFont typeface="Wingdings" panose="05000000000000000000" pitchFamily="2" charset="2"/>
              <a:buChar char="§"/>
            </a:pPr>
            <a:r>
              <a:rPr lang="iu-Cans-CA" sz="1600" dirty="0"/>
              <a:t>ᒪᕋᕐᒥᒃ ᐱᓕᕆᔾᔪᑎᖏᑦ ᐱᖁᑎᖏᑦ</a:t>
            </a:r>
            <a:r>
              <a:rPr lang="en-US" sz="1600" dirty="0"/>
              <a:t>,</a:t>
            </a:r>
          </a:p>
          <a:p>
            <a:pPr lvl="1">
              <a:buClrTx/>
              <a:buFont typeface="Wingdings" panose="05000000000000000000" pitchFamily="2" charset="2"/>
              <a:buChar char="§"/>
            </a:pPr>
            <a:r>
              <a:rPr lang="iu-Cans-CA" sz="1600" dirty="0"/>
              <a:t>ᐃᕐᕈᖅᑐᖅᕕᒃ ᐃᒪᕐᒥᒃ ᓴᓗᒪᖅᓴᐃᕕᐅᓱᖅ </a:t>
            </a:r>
            <a:r>
              <a:rPr lang="en-US" sz="1600" dirty="0"/>
              <a:t>(WWTP),</a:t>
            </a:r>
          </a:p>
          <a:p>
            <a:pPr lvl="1">
              <a:buClrTx/>
              <a:buFont typeface="Wingdings" panose="05000000000000000000" pitchFamily="2" charset="2"/>
              <a:buChar char="§"/>
            </a:pPr>
            <a:r>
              <a:rPr lang="iu-Cans-CA" sz="1600" dirty="0"/>
              <a:t>ᑭᓈᓗᖃᕐᕕᒃ,</a:t>
            </a:r>
          </a:p>
          <a:p>
            <a:pPr lvl="1">
              <a:buClrTx/>
              <a:buFont typeface="Wingdings" panose="05000000000000000000" pitchFamily="2" charset="2"/>
              <a:buChar char="§"/>
            </a:pPr>
            <a:r>
              <a:rPr lang="iu-Cans-CA" sz="1600" dirty="0"/>
              <a:t>ᐊᒃᑕᑯᓄᑦ ᓅᑎᕆᕝᕕᒃ</a:t>
            </a:r>
            <a:r>
              <a:rPr lang="en-US" sz="1600" dirty="0"/>
              <a:t>, </a:t>
            </a:r>
            <a:r>
              <a:rPr lang="iu-Cans-CA" sz="1600" dirty="0"/>
              <a:t>ᐅᐊᓇᒥᑦᑐᖅ</a:t>
            </a:r>
            <a:r>
              <a:rPr lang="en-US" sz="1600" dirty="0"/>
              <a:t> 40 </a:t>
            </a:r>
            <a:r>
              <a:rPr lang="iu-Cans-CA" sz="1600" dirty="0"/>
              <a:t>ᐊᒃᑕᕐᕕᒃ</a:t>
            </a:r>
            <a:r>
              <a:rPr lang="en-US" sz="1600" dirty="0"/>
              <a:t>, </a:t>
            </a:r>
            <a:r>
              <a:rPr lang="iu-Cans-CA" sz="1600" dirty="0"/>
              <a:t>ᐊᓯᖏᑦ ᐱᖁᑎᓕᒪᖏᑦ</a:t>
            </a:r>
            <a:endParaRPr lang="en-US" sz="1600" dirty="0"/>
          </a:p>
          <a:p>
            <a:pPr>
              <a:buClrTx/>
              <a:buFont typeface="Wingdings" panose="05000000000000000000" pitchFamily="2" charset="2"/>
              <a:buChar char="§"/>
            </a:pPr>
            <a:r>
              <a:rPr lang="iu-Cans-CA" sz="1800" dirty="0"/>
              <a:t>ᐊᐅᓚᑦᑎᓂᖅ ᐲᔭᐃᓂᕐᓗ ᐃᓂᒋᔭᐅᓚᐅᑲᒃᑐᓂᒃ ᒥᓪᓗᐊᖅᑎᑦᑎᓂᐊᕐᓗᓂ ᐃᒪᕐᒥᒃᓂᐊᖁᙳᖅ (ᓂᐊᖁᙴ) ᑰᖓᓂ ᐃᓂᒋᔭᐅᖏᓐᓇᕐᓂᐊᓕᖅᑐᓂᒃ </a:t>
            </a:r>
          </a:p>
          <a:p>
            <a:pPr>
              <a:buClrTx/>
              <a:buFont typeface="Wingdings" panose="05000000000000000000" pitchFamily="2" charset="2"/>
              <a:buChar char="§"/>
            </a:pPr>
            <a:r>
              <a:rPr lang="iu-Cans-CA" sz="1800" dirty="0"/>
              <a:t>ᓴᓇᔪᖃᓚᐅᙱᓐᓂᖓᓂᐊᑐᕈᓐᓃᕐᓗᑎᒃ ᐃᒥᖅᑕᕆᕕᓂᕐᒥ (ᐃᒥᕐᑕᖅᕕᒥᓂᖅ</a:t>
            </a:r>
            <a:r>
              <a:rPr lang="en-US" sz="1800" dirty="0"/>
              <a:t>) </a:t>
            </a:r>
            <a:r>
              <a:rPr lang="iu-Cans-CA" sz="1800" dirty="0"/>
              <a:t>ᐳᔫᓗᐊᔾᔭᐃᒃᑯᑎᒧᑦ</a:t>
            </a:r>
            <a:endParaRPr lang="en-US" sz="1800" dirty="0"/>
          </a:p>
        </p:txBody>
      </p:sp>
    </p:spTree>
    <p:extLst>
      <p:ext uri="{BB962C8B-B14F-4D97-AF65-F5344CB8AC3E}">
        <p14:creationId xmlns:p14="http://schemas.microsoft.com/office/powerpoint/2010/main" val="350256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355746" y="1484784"/>
            <a:ext cx="8432508" cy="4896544"/>
          </a:xfrm>
        </p:spPr>
        <p:txBody>
          <a:bodyPr>
            <a:noAutofit/>
          </a:bodyPr>
          <a:lstStyle/>
          <a:p>
            <a:pPr marL="0" indent="0" algn="just">
              <a:lnSpc>
                <a:spcPct val="115000"/>
              </a:lnSpc>
              <a:spcBef>
                <a:spcPts val="600"/>
              </a:spcBef>
              <a:buNone/>
            </a:pPr>
            <a:r>
              <a:rPr lang="en-US" sz="2000" u="sng" dirty="0">
                <a:latin typeface="Times New Roman" panose="02020603050405020304" pitchFamily="18" charset="0"/>
                <a:ea typeface="Calibri" panose="020F0502020204030204" pitchFamily="34" charset="0"/>
                <a:cs typeface="Times New Roman" panose="02020603050405020304" pitchFamily="18" charset="0"/>
              </a:rPr>
              <a:t>Proposed scope:</a:t>
            </a:r>
          </a:p>
          <a:p>
            <a:pPr marL="342900" indent="-342900"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The proposed term of Licence for Renewal and Amendment Application is 20 years, expiring in 2046;</a:t>
            </a:r>
          </a:p>
          <a:p>
            <a:pPr marL="342900" indent="-342900"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Construction and operation of permanent facilities associated with the Long Term Water Supply Project, including a new reservoir, water intakes and pumphouses at the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Niaqunngut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(Apex) River and Lake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Qikiqtalik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pipelines, and related infrastructure;</a:t>
            </a:r>
          </a:p>
          <a:p>
            <a:pPr marL="342900" indent="-342900"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Permanent dewatering of five lakes that fall in the footprint of the new reservoir;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28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9E2DE-369A-3B34-BA51-CC95B9CDF5DA}"/>
              </a:ext>
            </a:extLst>
          </p:cNvPr>
          <p:cNvSpPr>
            <a:spLocks noGrp="1"/>
          </p:cNvSpPr>
          <p:nvPr>
            <p:ph type="title"/>
          </p:nvPr>
        </p:nvSpPr>
        <p:spPr>
          <a:xfrm>
            <a:off x="457200" y="548680"/>
            <a:ext cx="8229600" cy="1143000"/>
          </a:xfrm>
        </p:spPr>
        <p:txBody>
          <a:bodyPr>
            <a:noAutofit/>
          </a:bodyPr>
          <a:lstStyle/>
          <a:p>
            <a:pPr algn="ctr"/>
            <a:r>
              <a:rPr lang="en-US" sz="2400" b="1" dirty="0">
                <a:latin typeface="Euphemia" panose="020B0503040102020104" pitchFamily="34" charset="0"/>
              </a:rPr>
              <a:t>ᐃᓗᓕᖏᑦ ᓄᑖᙳᕆᐊᖅᑎᑦᑎᓂᕐᒧᑦ </a:t>
            </a:r>
            <a:r>
              <a:rPr lang="en-US" sz="2400" b="1" dirty="0" err="1">
                <a:latin typeface="Euphemia" panose="020B0503040102020104" pitchFamily="34" charset="0"/>
              </a:rPr>
              <a:t>ᐋᖅᑭᒋᐊᖅᓯᓂᕐᒧᓪᓗ</a:t>
            </a:r>
            <a:r>
              <a:rPr lang="en-US" sz="2400" b="1" dirty="0">
                <a:latin typeface="Euphemia" panose="020B0503040102020104" pitchFamily="34" charset="0"/>
              </a:rPr>
              <a:t> </a:t>
            </a:r>
            <a:r>
              <a:rPr lang="en-US" sz="2400" b="1" dirty="0" err="1">
                <a:latin typeface="Euphemia" panose="020B0503040102020104" pitchFamily="34" charset="0"/>
              </a:rPr>
              <a:t>ᐱᓇᔫᑎᒋᔭᐅᔫᑉ</a:t>
            </a:r>
            <a:endParaRPr lang="en-US" sz="2400" b="1" dirty="0">
              <a:latin typeface="Euphemia" panose="020B0503040102020104" pitchFamily="34" charset="0"/>
            </a:endParaRPr>
          </a:p>
        </p:txBody>
      </p:sp>
      <p:sp>
        <p:nvSpPr>
          <p:cNvPr id="3" name="Content Placeholder 2">
            <a:extLst>
              <a:ext uri="{FF2B5EF4-FFF2-40B4-BE49-F238E27FC236}">
                <a16:creationId xmlns:a16="http://schemas.microsoft.com/office/drawing/2014/main" id="{88B5096B-6B5D-253B-AE0B-434E1E518B7C}"/>
              </a:ext>
            </a:extLst>
          </p:cNvPr>
          <p:cNvSpPr>
            <a:spLocks noGrp="1"/>
          </p:cNvSpPr>
          <p:nvPr>
            <p:ph idx="1"/>
          </p:nvPr>
        </p:nvSpPr>
        <p:spPr/>
        <p:txBody>
          <a:bodyPr>
            <a:normAutofit/>
          </a:bodyPr>
          <a:lstStyle/>
          <a:p>
            <a:pPr marL="0" indent="0">
              <a:buNone/>
            </a:pPr>
            <a:r>
              <a:rPr lang="iu-Cans-CA" sz="2000" u="sng" dirty="0"/>
              <a:t>ᑐᒃᓯᕋᐅᑕᐅᓯᒪᔪᖅ ᖃᓄᖅ ᐊᖏᑎᒋᓂᖓ</a:t>
            </a:r>
            <a:r>
              <a:rPr lang="iu-Cans-CA" u="sng" dirty="0"/>
              <a:t>:</a:t>
            </a:r>
          </a:p>
          <a:p>
            <a:pPr marL="708660" lvl="1" indent="-342900">
              <a:buClrTx/>
              <a:buFont typeface="Wingdings" panose="05000000000000000000" pitchFamily="2" charset="2"/>
              <a:buChar char="§"/>
            </a:pPr>
            <a:r>
              <a:rPr lang="iu-Cans-CA" sz="2000" dirty="0"/>
              <a:t>ᑐᒃᓯᕋᐅᑕᐅᓯᒪᔪᖅ ᐊᑯᓂᐅᑎᒋᓂᖓ ᐱᔪᓐᓇᐅᑎᐅᑉ ᓄᑖᙳᕆᐊᖅᑎᑦᑎᓂᕐᒧᑦ ᐋᖅᑭᒋᐊᖅᓯᓂᕐᒧᓪᓗ ᐱᓇᔫᑎᒧᑦ 20−ᓄᑦ ᐊᕐᕌᒍᓄᑦ, ᐃᓱᓕᕝᕕᒃᓴᖃᖅᖢᓂ 2046−ᒥ;
ᓴᓇᔭᐅᓂᖓ ᐊᒻᒪ ᐊᐅᓚᑕᐅᓂᖓ ᐃᓂᒋᔭᐅᖏᓐᓇᕐᓂᐊᓕᖅᑐᑦ ᐊᒃᑐᐊᓂᓖᑦ ᐊᑯᓂᐅᔪᒃᑯᑦ ᐃᒥᖅᑕᕐᕕᖕᒧᑦ ᐱᓕᕆᐊᒧᑦ, ᐃᓚᒋᔭᐅᓗᓂ ᓄᑖᖅ ᐃᒥᖅᑕᕐᕕᒃ, ᐃᒥᖅᑕᕐᕕᒃ ᐊᒻᒪ ᒥᓪᓗᐊᕈᑎᖃᕐᕕᒃ ᓂᐊᖁᙳᑦ ᑰᖓᓂ ᐊᒻᒪ ᕿᑭᖅᑕᓕᖕᒥ, ᓱᓪᓗᓕᖏᑦ, ᐊᒻᒪ ᐊᒃᑐᐊᓂᓖᑦ ᐊᐅᓚᔪᓐᓇᐅᑎᑦ;
ᐃᒪᖃᕈᓐᓃᖅᑎᑕᐅᓗᑎᒃ ᑕᓪᓕᒪᑦ ᑕᓰᑦ ᐃᒥᖅᑕᕐᕕᒃᑖᓵᑉ ᑐᙵᕕᖓᓃᑦᑐᑦ;</a:t>
            </a:r>
            <a:endParaRPr lang="en-US" sz="2000" dirty="0">
              <a:latin typeface="Euphemia" panose="020B0503040102020104" pitchFamily="34" charset="0"/>
            </a:endParaRPr>
          </a:p>
        </p:txBody>
      </p:sp>
    </p:spTree>
    <p:extLst>
      <p:ext uri="{BB962C8B-B14F-4D97-AF65-F5344CB8AC3E}">
        <p14:creationId xmlns:p14="http://schemas.microsoft.com/office/powerpoint/2010/main" val="878686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9A5C35B-61C4-B2AC-2FF5-5F018EF296F8}"/>
              </a:ext>
            </a:extLst>
          </p:cNvPr>
          <p:cNvPicPr>
            <a:picLocks noChangeAspect="1"/>
          </p:cNvPicPr>
          <p:nvPr/>
        </p:nvPicPr>
        <p:blipFill>
          <a:blip r:embed="rId2"/>
          <a:stretch>
            <a:fillRect/>
          </a:stretch>
        </p:blipFill>
        <p:spPr>
          <a:xfrm>
            <a:off x="665820" y="0"/>
            <a:ext cx="7812360" cy="6891511"/>
          </a:xfrm>
          <a:prstGeom prst="rect">
            <a:avLst/>
          </a:prstGeom>
        </p:spPr>
      </p:pic>
    </p:spTree>
    <p:extLst>
      <p:ext uri="{BB962C8B-B14F-4D97-AF65-F5344CB8AC3E}">
        <p14:creationId xmlns:p14="http://schemas.microsoft.com/office/powerpoint/2010/main" val="4255043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125760" y="1628800"/>
            <a:ext cx="8432508" cy="4896544"/>
          </a:xfrm>
        </p:spPr>
        <p:txBody>
          <a:bodyPr>
            <a:noAutofit/>
          </a:bodyPr>
          <a:lstStyle/>
          <a:p>
            <a:pPr marL="342900" lvl="0" indent="-342900"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proposed changes to use of water from different sources are as follows</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Bef>
                <a:spcPts val="600"/>
              </a:spcBef>
              <a:buFont typeface="Wingdings" panose="05000000000000000000" pitchFamily="2" charset="2"/>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31EBAAF4-29A2-23D1-EE3F-1D2BE95DA9C7}"/>
              </a:ext>
            </a:extLst>
          </p:cNvPr>
          <p:cNvGraphicFramePr>
            <a:graphicFrameLocks noGrp="1"/>
          </p:cNvGraphicFramePr>
          <p:nvPr>
            <p:extLst>
              <p:ext uri="{D42A27DB-BD31-4B8C-83A1-F6EECF244321}">
                <p14:modId xmlns:p14="http://schemas.microsoft.com/office/powerpoint/2010/main" val="2985936514"/>
              </p:ext>
            </p:extLst>
          </p:nvPr>
        </p:nvGraphicFramePr>
        <p:xfrm>
          <a:off x="467543" y="2132856"/>
          <a:ext cx="8064897" cy="2259245"/>
        </p:xfrm>
        <a:graphic>
          <a:graphicData uri="http://schemas.openxmlformats.org/drawingml/2006/table">
            <a:tbl>
              <a:tblPr firstRow="1" bandRow="1">
                <a:tableStyleId>{21E4AEA4-8DFA-4A89-87EB-49C32662AFE0}</a:tableStyleId>
              </a:tblPr>
              <a:tblGrid>
                <a:gridCol w="2688299">
                  <a:extLst>
                    <a:ext uri="{9D8B030D-6E8A-4147-A177-3AD203B41FA5}">
                      <a16:colId xmlns:a16="http://schemas.microsoft.com/office/drawing/2014/main" val="826958075"/>
                    </a:ext>
                  </a:extLst>
                </a:gridCol>
                <a:gridCol w="2688299">
                  <a:extLst>
                    <a:ext uri="{9D8B030D-6E8A-4147-A177-3AD203B41FA5}">
                      <a16:colId xmlns:a16="http://schemas.microsoft.com/office/drawing/2014/main" val="3783835895"/>
                    </a:ext>
                  </a:extLst>
                </a:gridCol>
                <a:gridCol w="2688299">
                  <a:extLst>
                    <a:ext uri="{9D8B030D-6E8A-4147-A177-3AD203B41FA5}">
                      <a16:colId xmlns:a16="http://schemas.microsoft.com/office/drawing/2014/main" val="364168341"/>
                    </a:ext>
                  </a:extLst>
                </a:gridCol>
              </a:tblGrid>
              <a:tr h="336025">
                <a:tc>
                  <a:txBody>
                    <a:bodyPr/>
                    <a:lstStyle/>
                    <a:p>
                      <a:pPr algn="ctr"/>
                      <a:r>
                        <a:rPr lang="en-CA" sz="1600" dirty="0">
                          <a:latin typeface="Times New Roman" panose="02020603050405020304" pitchFamily="18" charset="0"/>
                          <a:cs typeface="Times New Roman" panose="02020603050405020304" pitchFamily="18" charset="0"/>
                        </a:rPr>
                        <a:t>Water Source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Approved Water Use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Proposed Water Use</a:t>
                      </a:r>
                    </a:p>
                  </a:txBody>
                  <a:tcPr anchor="ctr"/>
                </a:tc>
                <a:extLst>
                  <a:ext uri="{0D108BD9-81ED-4DB2-BD59-A6C34878D82A}">
                    <a16:rowId xmlns:a16="http://schemas.microsoft.com/office/drawing/2014/main" val="2774245678"/>
                  </a:ext>
                </a:extLst>
              </a:tr>
              <a:tr h="336025">
                <a:tc>
                  <a:txBody>
                    <a:bodyPr/>
                    <a:lstStyle/>
                    <a:p>
                      <a:pPr algn="ctr"/>
                      <a:r>
                        <a:rPr lang="en-US" sz="1600" dirty="0">
                          <a:latin typeface="Times New Roman" panose="02020603050405020304" pitchFamily="18" charset="0"/>
                          <a:cs typeface="Times New Roman" panose="02020603050405020304" pitchFamily="18" charset="0"/>
                        </a:rPr>
                        <a:t>Lake Geraldine Reservoir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2,000,000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3,500,000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61915437"/>
                  </a:ext>
                </a:extLst>
              </a:tr>
              <a:tr h="336025">
                <a:tc>
                  <a:txBody>
                    <a:bodyPr/>
                    <a:lstStyle/>
                    <a:p>
                      <a:pPr algn="ctr"/>
                      <a:r>
                        <a:rPr lang="en-CA" sz="1600" dirty="0">
                          <a:latin typeface="Times New Roman" panose="02020603050405020304" pitchFamily="18" charset="0"/>
                          <a:cs typeface="Times New Roman" panose="02020603050405020304" pitchFamily="18" charset="0"/>
                        </a:rPr>
                        <a:t>Niaqunngut (Apex) River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500,000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1,600,000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9667199"/>
                  </a:ext>
                </a:extLst>
              </a:tr>
              <a:tr h="336025">
                <a:tc>
                  <a:txBody>
                    <a:bodyPr/>
                    <a:lstStyle/>
                    <a:p>
                      <a:pPr algn="ctr"/>
                      <a:r>
                        <a:rPr lang="en-CA" sz="1600" dirty="0">
                          <a:latin typeface="Times New Roman" panose="02020603050405020304" pitchFamily="18" charset="0"/>
                          <a:cs typeface="Times New Roman" panose="02020603050405020304" pitchFamily="18" charset="0"/>
                        </a:rPr>
                        <a:t>Lake </a:t>
                      </a:r>
                      <a:r>
                        <a:rPr lang="en-CA" sz="1600" dirty="0" err="1">
                          <a:latin typeface="Times New Roman" panose="02020603050405020304" pitchFamily="18" charset="0"/>
                          <a:cs typeface="Times New Roman" panose="02020603050405020304" pitchFamily="18" charset="0"/>
                        </a:rPr>
                        <a:t>Qikiqtalik</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NA</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1,300,000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731237689"/>
                  </a:ext>
                </a:extLst>
              </a:tr>
              <a:tr h="336025">
                <a:tc>
                  <a:txBody>
                    <a:bodyPr/>
                    <a:lstStyle/>
                    <a:p>
                      <a:pPr algn="ctr"/>
                      <a:r>
                        <a:rPr lang="en-CA" sz="1600" dirty="0" err="1">
                          <a:latin typeface="Times New Roman" panose="02020603050405020304" pitchFamily="18" charset="0"/>
                          <a:cs typeface="Times New Roman" panose="02020603050405020304" pitchFamily="18" charset="0"/>
                        </a:rPr>
                        <a:t>Imiqtarviviniq</a:t>
                      </a:r>
                      <a:r>
                        <a:rPr lang="en-CA" sz="1600" dirty="0">
                          <a:latin typeface="Times New Roman" panose="02020603050405020304" pitchFamily="18" charset="0"/>
                          <a:cs typeface="Times New Roman" panose="02020603050405020304" pitchFamily="18" charset="0"/>
                        </a:rPr>
                        <a:t> (Dead Dog Lake)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2,500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300 m</a:t>
                      </a:r>
                      <a:r>
                        <a:rPr lang="en-CA" sz="1600" baseline="30000" dirty="0">
                          <a:latin typeface="Times New Roman" panose="02020603050405020304" pitchFamily="18" charset="0"/>
                          <a:cs typeface="Times New Roman" panose="02020603050405020304" pitchFamily="18" charset="0"/>
                        </a:rPr>
                        <a:t>3</a:t>
                      </a:r>
                      <a:r>
                        <a:rPr lang="en-CA" sz="1600" dirty="0">
                          <a:latin typeface="Times New Roman" panose="02020603050405020304" pitchFamily="18" charset="0"/>
                          <a:cs typeface="Times New Roman" panose="02020603050405020304" pitchFamily="18" charset="0"/>
                        </a:rPr>
                        <a:t>/day</a:t>
                      </a:r>
                    </a:p>
                  </a:txBody>
                  <a:tcPr anchor="ctr"/>
                </a:tc>
                <a:extLst>
                  <a:ext uri="{0D108BD9-81ED-4DB2-BD59-A6C34878D82A}">
                    <a16:rowId xmlns:a16="http://schemas.microsoft.com/office/drawing/2014/main" val="3314588354"/>
                  </a:ext>
                </a:extLst>
              </a:tr>
              <a:tr h="336025">
                <a:tc>
                  <a:txBody>
                    <a:bodyPr/>
                    <a:lstStyle/>
                    <a:p>
                      <a:pPr algn="ctr"/>
                      <a:r>
                        <a:rPr lang="en-CA" sz="1600" dirty="0">
                          <a:latin typeface="Times New Roman" panose="02020603050405020304" pitchFamily="18" charset="0"/>
                          <a:cs typeface="Times New Roman" panose="02020603050405020304" pitchFamily="18" charset="0"/>
                        </a:rPr>
                        <a:t>New Reservoir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NA</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2,900,000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13521725"/>
                  </a:ext>
                </a:extLst>
              </a:tr>
            </a:tbl>
          </a:graphicData>
        </a:graphic>
      </p:graphicFrame>
    </p:spTree>
    <p:extLst>
      <p:ext uri="{BB962C8B-B14F-4D97-AF65-F5344CB8AC3E}">
        <p14:creationId xmlns:p14="http://schemas.microsoft.com/office/powerpoint/2010/main" val="185078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19B2E-5086-B503-363D-0CB1DDCF3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88C54-8C72-7736-6708-B610FD0EEC39}"/>
              </a:ext>
            </a:extLst>
          </p:cNvPr>
          <p:cNvSpPr>
            <a:spLocks noGrp="1"/>
          </p:cNvSpPr>
          <p:nvPr>
            <p:ph type="title"/>
          </p:nvPr>
        </p:nvSpPr>
        <p:spPr>
          <a:xfrm>
            <a:off x="229986" y="728700"/>
            <a:ext cx="8684028" cy="792088"/>
          </a:xfrm>
        </p:spPr>
        <p:txBody>
          <a:bodyPr>
            <a:normAutofit/>
          </a:bodyPr>
          <a:lstStyle/>
          <a:p>
            <a:pPr algn="ctr"/>
            <a:r>
              <a:rPr lang="iu-Cans-CA" sz="2400" b="1" dirty="0">
                <a:cs typeface="Times New Roman" pitchFamily="18" charset="0"/>
              </a:rPr>
              <a:t>ᐃᓗᓕᖏᑦ ᓄᑖᙳᕆᐊᖅᑎᑦᑎᓂᕐᒧᑦ ᐋᖅᑭᒋᐊᖅᓯᓂᕐᒧᓪᓗ ᐱᓇᔫᑎᒋᔭᐅᔫᑉ</a:t>
            </a:r>
            <a:endParaRPr lang="en-US" sz="2400" dirty="0">
              <a:latin typeface="Euphemia" panose="020B0503040102020104" pitchFamily="34" charset="0"/>
            </a:endParaRPr>
          </a:p>
        </p:txBody>
      </p:sp>
      <p:sp>
        <p:nvSpPr>
          <p:cNvPr id="3" name="Content Placeholder 2">
            <a:extLst>
              <a:ext uri="{FF2B5EF4-FFF2-40B4-BE49-F238E27FC236}">
                <a16:creationId xmlns:a16="http://schemas.microsoft.com/office/drawing/2014/main" id="{14648107-E46C-AAB1-5EE3-5EBC349E0DC4}"/>
              </a:ext>
            </a:extLst>
          </p:cNvPr>
          <p:cNvSpPr>
            <a:spLocks noGrp="1"/>
          </p:cNvSpPr>
          <p:nvPr>
            <p:ph idx="1"/>
          </p:nvPr>
        </p:nvSpPr>
        <p:spPr>
          <a:xfrm>
            <a:off x="125760" y="1628800"/>
            <a:ext cx="8432508" cy="4896544"/>
          </a:xfrm>
        </p:spPr>
        <p:txBody>
          <a:bodyPr>
            <a:noAutofit/>
          </a:bodyPr>
          <a:lstStyle/>
          <a:p>
            <a:pPr marL="342900" lvl="0" indent="-342900" algn="just">
              <a:lnSpc>
                <a:spcPct val="115000"/>
              </a:lnSpc>
              <a:spcBef>
                <a:spcPts val="600"/>
              </a:spcBef>
              <a:buClrTx/>
              <a:buFont typeface="Wingdings" panose="05000000000000000000" pitchFamily="2" charset="2"/>
              <a:buChar char=""/>
            </a:pPr>
            <a:r>
              <a:rPr lang="iu-Cans-CA" sz="2000" dirty="0">
                <a:ea typeface="Calibri" panose="020F0502020204030204" pitchFamily="34" charset="0"/>
                <a:cs typeface="Times New Roman" panose="02020603050405020304" pitchFamily="18" charset="0"/>
              </a:rPr>
              <a:t>ᑐᒃᓯᕋᖅᑕᑦ ᐊᓯᔾᔨᕈᑎᑦ ᐊᑐᕐᓂᕐᒧᑦ ᐃᒪᕐᒥᒃ ᐊᔾᔨᒌᖏᑦᑐᓂᑦ ᐱᕝᕕᐅᔪᓂᑦ ᐅᑯᐊᖑᕗᑦ:</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0EA1DB16-7A49-45EC-80FB-35C22A635E0D}"/>
              </a:ext>
            </a:extLst>
          </p:cNvPr>
          <p:cNvGraphicFramePr>
            <a:graphicFrameLocks noGrp="1"/>
          </p:cNvGraphicFramePr>
          <p:nvPr>
            <p:extLst>
              <p:ext uri="{D42A27DB-BD31-4B8C-83A1-F6EECF244321}">
                <p14:modId xmlns:p14="http://schemas.microsoft.com/office/powerpoint/2010/main" val="3724221302"/>
              </p:ext>
            </p:extLst>
          </p:nvPr>
        </p:nvGraphicFramePr>
        <p:xfrm>
          <a:off x="459974" y="2636912"/>
          <a:ext cx="8288489" cy="3384378"/>
        </p:xfrm>
        <a:graphic>
          <a:graphicData uri="http://schemas.openxmlformats.org/drawingml/2006/table">
            <a:tbl>
              <a:tblPr firstRow="1" bandRow="1">
                <a:tableStyleId>{21E4AEA4-8DFA-4A89-87EB-49C32662AFE0}</a:tableStyleId>
              </a:tblPr>
              <a:tblGrid>
                <a:gridCol w="3218675">
                  <a:extLst>
                    <a:ext uri="{9D8B030D-6E8A-4147-A177-3AD203B41FA5}">
                      <a16:colId xmlns:a16="http://schemas.microsoft.com/office/drawing/2014/main" val="826958075"/>
                    </a:ext>
                  </a:extLst>
                </a:gridCol>
                <a:gridCol w="2534907">
                  <a:extLst>
                    <a:ext uri="{9D8B030D-6E8A-4147-A177-3AD203B41FA5}">
                      <a16:colId xmlns:a16="http://schemas.microsoft.com/office/drawing/2014/main" val="3783835895"/>
                    </a:ext>
                  </a:extLst>
                </a:gridCol>
                <a:gridCol w="2534907">
                  <a:extLst>
                    <a:ext uri="{9D8B030D-6E8A-4147-A177-3AD203B41FA5}">
                      <a16:colId xmlns:a16="http://schemas.microsoft.com/office/drawing/2014/main" val="364168341"/>
                    </a:ext>
                  </a:extLst>
                </a:gridCol>
              </a:tblGrid>
              <a:tr h="897016">
                <a:tc>
                  <a:txBody>
                    <a:bodyPr/>
                    <a:lstStyle/>
                    <a:p>
                      <a:pPr algn="ctr"/>
                      <a:r>
                        <a:rPr lang="iu-Cans-CA" sz="1600" dirty="0">
                          <a:latin typeface="+mn-lt"/>
                          <a:cs typeface="Times New Roman" panose="02020603050405020304" pitchFamily="18" charset="0"/>
                        </a:rPr>
                        <a:t>ᐃᒥᖅᑕᕐᕕᒃ</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iu-Cans-CA" sz="1600" dirty="0">
                          <a:latin typeface="+mn-lt"/>
                          <a:cs typeface="Times New Roman" panose="02020603050405020304" pitchFamily="18" charset="0"/>
                        </a:rPr>
                        <a:t>ᐊᖏᖅᑕᐅᓯᒪᔪᖅ ᐃᒪᕐᒥᒃ ᐊᑐᕐᓂᖅ</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iu-Cans-CA" sz="1600" dirty="0">
                          <a:latin typeface="+mn-lt"/>
                          <a:cs typeface="Times New Roman" panose="02020603050405020304" pitchFamily="18" charset="0"/>
                        </a:rPr>
                        <a:t>ᑐᒃᓯᕋᐅᑕᐅᓯᒪᔪᖅ ᐃᒪᕐᒥᒃ ᐊᑐᕐᓂᖅ</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2774245678"/>
                  </a:ext>
                </a:extLst>
              </a:tr>
              <a:tr h="615805">
                <a:tc>
                  <a:txBody>
                    <a:bodyPr/>
                    <a:lstStyle/>
                    <a:p>
                      <a:pPr algn="ctr"/>
                      <a:r>
                        <a:rPr lang="iu-Cans-CA" sz="1600" dirty="0">
                          <a:latin typeface="+mn-lt"/>
                          <a:cs typeface="Times New Roman" panose="02020603050405020304" pitchFamily="18" charset="0"/>
                        </a:rPr>
                        <a:t>ᑕᓯᖅ </a:t>
                      </a:r>
                      <a:r>
                        <a:rPr lang="iu-Cans-CA" sz="1600" dirty="0">
                          <a:latin typeface="Euphemia" panose="020B0503040102020104" pitchFamily="34" charset="0"/>
                          <a:cs typeface="Times New Roman" panose="02020603050405020304" pitchFamily="18" charset="0"/>
                        </a:rPr>
                        <a:t>ᐃᖃᓗᐃᑦ ᔨᐅᕆᑎᓐ</a:t>
                      </a:r>
                      <a:r>
                        <a:rPr lang="en-US" sz="1600" dirty="0">
                          <a:latin typeface="Euphemia" panose="020B0503040102020104" pitchFamily="34" charset="0"/>
                          <a:cs typeface="Times New Roman" panose="02020603050405020304" pitchFamily="18" charset="0"/>
                        </a:rPr>
                        <a:t> </a:t>
                      </a:r>
                      <a:r>
                        <a:rPr lang="iu-Cans-CA" sz="1600" dirty="0">
                          <a:latin typeface="+mn-lt"/>
                          <a:cs typeface="Times New Roman" panose="02020603050405020304" pitchFamily="18" charset="0"/>
                        </a:rPr>
                        <a:t>ᐃᒥᖅᑕᕐᕕᒃ</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2,000,000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baseline="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3,500,000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261915437"/>
                  </a:ext>
                </a:extLst>
              </a:tr>
              <a:tr h="379703">
                <a:tc>
                  <a:txBody>
                    <a:bodyPr/>
                    <a:lstStyle/>
                    <a:p>
                      <a:pPr algn="ctr"/>
                      <a:r>
                        <a:rPr lang="iu-Cans-CA" sz="1600" dirty="0">
                          <a:latin typeface="+mn-lt"/>
                          <a:cs typeface="Times New Roman" panose="02020603050405020304" pitchFamily="18" charset="0"/>
                        </a:rPr>
                        <a:t>ᓂᐊᖁᙴᑦ</a:t>
                      </a:r>
                      <a:r>
                        <a:rPr lang="en-CA" sz="1600" dirty="0">
                          <a:latin typeface="Euphemia" panose="020B0503040102020104" pitchFamily="34" charset="0"/>
                          <a:cs typeface="Times New Roman" panose="02020603050405020304" pitchFamily="18" charset="0"/>
                        </a:rPr>
                        <a:t> (</a:t>
                      </a:r>
                      <a:r>
                        <a:rPr lang="iu-Cans-CA" sz="1600" dirty="0">
                          <a:latin typeface="+mn-lt"/>
                          <a:cs typeface="Times New Roman" panose="02020603050405020304" pitchFamily="18" charset="0"/>
                        </a:rPr>
                        <a:t>ᓂᐊᖁᙴᑦ</a:t>
                      </a:r>
                      <a:r>
                        <a:rPr lang="en-CA" sz="1600" dirty="0">
                          <a:latin typeface="Euphemia" panose="020B0503040102020104" pitchFamily="34" charset="0"/>
                          <a:cs typeface="Times New Roman" panose="02020603050405020304" pitchFamily="18" charset="0"/>
                        </a:rPr>
                        <a:t>) </a:t>
                      </a:r>
                      <a:r>
                        <a:rPr lang="iu-Cans-CA" sz="1600" dirty="0">
                          <a:latin typeface="+mn-lt"/>
                          <a:cs typeface="Times New Roman" panose="02020603050405020304" pitchFamily="18" charset="0"/>
                        </a:rPr>
                        <a:t>ᑰᒃ</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500,000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1,600,000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49667199"/>
                  </a:ext>
                </a:extLst>
              </a:tr>
              <a:tr h="379703">
                <a:tc>
                  <a:txBody>
                    <a:bodyPr/>
                    <a:lstStyle/>
                    <a:p>
                      <a:pPr algn="ctr"/>
                      <a:r>
                        <a:rPr lang="iu-Cans-CA" sz="1600" dirty="0">
                          <a:latin typeface="+mn-lt"/>
                          <a:cs typeface="Times New Roman" panose="02020603050405020304" pitchFamily="18" charset="0"/>
                        </a:rPr>
                        <a:t>ᑕᓯᖅ</a:t>
                      </a:r>
                      <a:r>
                        <a:rPr lang="en-CA" sz="1600" dirty="0">
                          <a:latin typeface="Euphemia" panose="020B0503040102020104" pitchFamily="34" charset="0"/>
                          <a:cs typeface="Times New Roman" panose="02020603050405020304" pitchFamily="18" charset="0"/>
                        </a:rPr>
                        <a:t> </a:t>
                      </a:r>
                      <a:r>
                        <a:rPr lang="iu-Cans-CA" sz="1600" dirty="0">
                          <a:latin typeface="+mn-lt"/>
                          <a:cs typeface="Times New Roman" panose="02020603050405020304" pitchFamily="18" charset="0"/>
                        </a:rPr>
                        <a:t>ᕿᑭᖅᑕᓕᒃ</a:t>
                      </a:r>
                      <a:endParaRPr lang="en-CA" sz="1600" dirty="0">
                        <a:latin typeface="Euphemia" panose="020B0503040102020104" pitchFamily="34"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u-Cans-CA" sz="1600" dirty="0">
                          <a:latin typeface="+mn-lt"/>
                          <a:cs typeface="Times New Roman" panose="02020603050405020304" pitchFamily="18" charset="0"/>
                        </a:rPr>
                        <a:t>ᐊᑐᐃᓇᖃᖏᑦᑐᑦ ᒪᓇ</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1,300,000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1731237689"/>
                  </a:ext>
                </a:extLst>
              </a:tr>
              <a:tr h="732448">
                <a:tc>
                  <a:txBody>
                    <a:bodyPr/>
                    <a:lstStyle/>
                    <a:p>
                      <a:pPr algn="ctr"/>
                      <a:r>
                        <a:rPr lang="iu-Cans-CA" sz="1600" dirty="0">
                          <a:latin typeface="+mn-lt"/>
                          <a:cs typeface="Times New Roman" panose="02020603050405020304" pitchFamily="18" charset="0"/>
                        </a:rPr>
                        <a:t>ᐃᒥᖅᑕᕐᕕᕕᓂᖅ (ᑕᓯᖅ)</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2,500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300 m</a:t>
                      </a:r>
                      <a:r>
                        <a:rPr lang="en-CA" sz="1600" baseline="30000" dirty="0">
                          <a:latin typeface="Euphemia" panose="020B0503040102020104" pitchFamily="34" charset="0"/>
                          <a:cs typeface="Times New Roman" panose="02020603050405020304" pitchFamily="18" charset="0"/>
                        </a:rPr>
                        <a:t>3</a:t>
                      </a:r>
                      <a:r>
                        <a:rPr lang="en-CA" sz="1600" dirty="0">
                          <a:latin typeface="Euphemia" panose="020B0503040102020104" pitchFamily="34" charset="0"/>
                          <a:cs typeface="Times New Roman" panose="02020603050405020304" pitchFamily="18" charset="0"/>
                        </a:rPr>
                        <a:t>/</a:t>
                      </a:r>
                      <a:r>
                        <a:rPr lang="iu-Cans-CA" sz="1600" dirty="0">
                          <a:latin typeface="+mn-lt"/>
                          <a:cs typeface="Times New Roman" panose="02020603050405020304" pitchFamily="18" charset="0"/>
                        </a:rPr>
                        <a:t>ᐅᓪᓗᖅ</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3314588354"/>
                  </a:ext>
                </a:extLst>
              </a:tr>
              <a:tr h="379703">
                <a:tc>
                  <a:txBody>
                    <a:bodyPr/>
                    <a:lstStyle/>
                    <a:p>
                      <a:pPr algn="ctr"/>
                      <a:r>
                        <a:rPr lang="iu-Cans-CA" sz="1600" dirty="0">
                          <a:latin typeface="+mn-lt"/>
                          <a:cs typeface="Times New Roman" panose="02020603050405020304" pitchFamily="18" charset="0"/>
                        </a:rPr>
                        <a:t>ᓄᑖᖅ ᐃᒥᖅᑕᕐᕕᒃ</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iu-Cans-CA" sz="1600" dirty="0">
                          <a:latin typeface="Euphemia" panose="020B0503040102020104" pitchFamily="34" charset="0"/>
                          <a:cs typeface="Times New Roman" panose="02020603050405020304" pitchFamily="18" charset="0"/>
                        </a:rPr>
                        <a:t>ᐊᑐᐃᓇᖃᖏᑦᑐᑦ ᒪᓇ</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2,900,000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t>
                      </a:r>
                      <a:r>
                        <a:rPr lang="iu-Cans-CA" sz="1600" baseline="0" dirty="0">
                          <a:latin typeface="+mn-lt"/>
                          <a:cs typeface="Times New Roman" panose="02020603050405020304" pitchFamily="18" charset="0"/>
                        </a:rPr>
                        <a:t>ᐊᕐᕌᒍ</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413521725"/>
                  </a:ext>
                </a:extLst>
              </a:tr>
            </a:tbl>
          </a:graphicData>
        </a:graphic>
      </p:graphicFrame>
    </p:spTree>
    <p:extLst>
      <p:ext uri="{BB962C8B-B14F-4D97-AF65-F5344CB8AC3E}">
        <p14:creationId xmlns:p14="http://schemas.microsoft.com/office/powerpoint/2010/main" val="152169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2" y="331707"/>
            <a:ext cx="8684028" cy="792088"/>
          </a:xfrm>
        </p:spPr>
        <p:txBody>
          <a:bodyPr>
            <a:normAutofit/>
          </a:bodyPr>
          <a:lstStyle/>
          <a:p>
            <a:pPr algn="ctr"/>
            <a:r>
              <a:rPr lang="en-US" sz="2400" b="1" dirty="0">
                <a:latin typeface="Times New Roman" pitchFamily="18" charset="0"/>
                <a:cs typeface="Times New Roman" pitchFamily="18" charset="0"/>
              </a:rPr>
              <a:t>Application Procedural History</a:t>
            </a:r>
            <a:endParaRPr lang="en-US" sz="2400" dirty="0"/>
          </a:p>
        </p:txBody>
      </p:sp>
      <p:graphicFrame>
        <p:nvGraphicFramePr>
          <p:cNvPr id="9" name="Table 8">
            <a:extLst>
              <a:ext uri="{FF2B5EF4-FFF2-40B4-BE49-F238E27FC236}">
                <a16:creationId xmlns:a16="http://schemas.microsoft.com/office/drawing/2014/main" id="{5518312D-9C65-4E74-9AF8-E22123AC31EB}"/>
              </a:ext>
            </a:extLst>
          </p:cNvPr>
          <p:cNvGraphicFramePr>
            <a:graphicFrameLocks noGrp="1"/>
          </p:cNvGraphicFramePr>
          <p:nvPr>
            <p:extLst>
              <p:ext uri="{D42A27DB-BD31-4B8C-83A1-F6EECF244321}">
                <p14:modId xmlns:p14="http://schemas.microsoft.com/office/powerpoint/2010/main" val="824733379"/>
              </p:ext>
            </p:extLst>
          </p:nvPr>
        </p:nvGraphicFramePr>
        <p:xfrm>
          <a:off x="287524" y="1305713"/>
          <a:ext cx="8416072" cy="5256963"/>
        </p:xfrm>
        <a:graphic>
          <a:graphicData uri="http://schemas.openxmlformats.org/drawingml/2006/table">
            <a:tbl>
              <a:tblPr firstRow="1" firstCol="1" bandRow="1">
                <a:tableStyleId>{0660B408-B3CF-4A94-85FC-2B1E0A45F4A2}</a:tableStyleId>
              </a:tblPr>
              <a:tblGrid>
                <a:gridCol w="1827340">
                  <a:extLst>
                    <a:ext uri="{9D8B030D-6E8A-4147-A177-3AD203B41FA5}">
                      <a16:colId xmlns:a16="http://schemas.microsoft.com/office/drawing/2014/main" val="2878028459"/>
                    </a:ext>
                  </a:extLst>
                </a:gridCol>
                <a:gridCol w="6588732">
                  <a:extLst>
                    <a:ext uri="{9D8B030D-6E8A-4147-A177-3AD203B41FA5}">
                      <a16:colId xmlns:a16="http://schemas.microsoft.com/office/drawing/2014/main" val="2176844150"/>
                    </a:ext>
                  </a:extLst>
                </a:gridCol>
              </a:tblGrid>
              <a:tr h="360040">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Date</a:t>
                      </a:r>
                    </a:p>
                  </a:txBody>
                  <a:tcPr marL="68580" marR="68580" marT="0" marB="0" anchor="ctr"/>
                </a:tc>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Activity</a:t>
                      </a:r>
                    </a:p>
                  </a:txBody>
                  <a:tcPr marL="68580" marR="68580" marT="0" marB="0" anchor="ctr"/>
                </a:tc>
                <a:extLst>
                  <a:ext uri="{0D108BD9-81ED-4DB2-BD59-A6C34878D82A}">
                    <a16:rowId xmlns:a16="http://schemas.microsoft.com/office/drawing/2014/main" val="2884375440"/>
                  </a:ext>
                </a:extLst>
              </a:tr>
              <a:tr h="61377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December 31,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1600" dirty="0">
                          <a:effectLst/>
                          <a:latin typeface="Times New Roman" panose="02020603050405020304" pitchFamily="18" charset="0"/>
                          <a:cs typeface="Times New Roman" panose="02020603050405020304" pitchFamily="18" charset="0"/>
                        </a:rPr>
                        <a:t>NWB received the Renewal and Amendment Application and supporting documentation from the City of Iqaluit (City)</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99273338"/>
                  </a:ext>
                </a:extLst>
              </a:tr>
              <a:tr h="88249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January 08,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After initial review, the NWB commenced the Completeness Check where parties were invited to review the Application for completeness and provide Information Requests (IRs) by February 06,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0365859"/>
                  </a:ext>
                </a:extLst>
              </a:tr>
              <a:tr h="915049">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February 06,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Submissions and Information Requests (IRs) were received from Crown Indigenous Relations and Northern Affairs Canada (CIRNAC), and Fisheries and Oceans Canada (DFO)</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7735153"/>
                  </a:ext>
                </a:extLst>
              </a:tr>
              <a:tr h="304367">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March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The City requested an extension to respond to the Information Requests</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4082931"/>
                  </a:ext>
                </a:extLst>
              </a:tr>
              <a:tr h="85311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April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City provided responses to Interveners’ Information Requests</a:t>
                      </a:r>
                    </a:p>
                  </a:txBody>
                  <a:tcPr marL="68580" marR="68580" marT="0" marB="0" anchor="ctr"/>
                </a:tc>
                <a:extLst>
                  <a:ext uri="{0D108BD9-81ED-4DB2-BD59-A6C34878D82A}">
                    <a16:rowId xmlns:a16="http://schemas.microsoft.com/office/drawing/2014/main" val="3805162366"/>
                  </a:ext>
                </a:extLst>
              </a:tr>
              <a:tr h="664061">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May 05,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CIRNAC requested for an extension to respond to City’s response on first round of submissions. NWB granted extension till May 15, 2026</a:t>
                      </a:r>
                      <a:endParaRPr lang="en-CA"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21860170"/>
                  </a:ext>
                </a:extLst>
              </a:tr>
              <a:tr h="664061">
                <a:tc>
                  <a:txBody>
                    <a:bodyPr/>
                    <a:lstStyle/>
                    <a:p>
                      <a:pPr marL="0" algn="l" rtl="0" eaLnBrk="1" latinLnBrk="0" hangingPunct="1">
                        <a:lnSpc>
                          <a:spcPct val="115000"/>
                        </a:lnSpc>
                        <a:spcAft>
                          <a:spcPts val="1000"/>
                        </a:spcAft>
                      </a:pPr>
                      <a:r>
                        <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rPr>
                        <a:t>May 13-15, 2026</a:t>
                      </a:r>
                    </a:p>
                  </a:txBody>
                  <a:tcPr marL="68580" marR="68580" marT="0" marB="0" anchor="ctr"/>
                </a:tc>
                <a:tc>
                  <a:txBody>
                    <a:bodyPr/>
                    <a:lstStyle/>
                    <a:p>
                      <a:pPr marL="0" algn="l" rtl="0" eaLnBrk="1" latinLnBrk="0" hangingPunct="1">
                        <a:lnSpc>
                          <a:spcPct val="115000"/>
                        </a:lnSpc>
                        <a:spcAft>
                          <a:spcPts val="1000"/>
                        </a:spcAft>
                      </a:pPr>
                      <a:r>
                        <a:rPr kumimoji="0" lang="en-CA" sz="1600" b="0" u="none" kern="1200" dirty="0">
                          <a:solidFill>
                            <a:schemeClr val="dk1"/>
                          </a:solidFill>
                          <a:effectLst/>
                          <a:latin typeface="Times New Roman" panose="02020603050405020304" pitchFamily="18" charset="0"/>
                          <a:ea typeface="+mn-ea"/>
                          <a:cs typeface="Times New Roman" panose="02020603050405020304" pitchFamily="18" charset="0"/>
                        </a:rPr>
                        <a:t>The NWB received second round of submissions from DFO and CIRNAC on May 13 and May 15, 2026 respectively</a:t>
                      </a:r>
                    </a:p>
                  </a:txBody>
                  <a:tcPr marL="68580" marR="68580" marT="0" marB="0" anchor="ctr"/>
                </a:tc>
                <a:extLst>
                  <a:ext uri="{0D108BD9-81ED-4DB2-BD59-A6C34878D82A}">
                    <a16:rowId xmlns:a16="http://schemas.microsoft.com/office/drawing/2014/main" val="3751506526"/>
                  </a:ext>
                </a:extLst>
              </a:tr>
            </a:tbl>
          </a:graphicData>
        </a:graphic>
      </p:graphicFrame>
    </p:spTree>
    <p:extLst>
      <p:ext uri="{BB962C8B-B14F-4D97-AF65-F5344CB8AC3E}">
        <p14:creationId xmlns:p14="http://schemas.microsoft.com/office/powerpoint/2010/main" val="2131801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579296" cy="1007163"/>
          </a:xfrm>
        </p:spPr>
        <p:txBody>
          <a:bodyPr>
            <a:normAutofit/>
          </a:bodyPr>
          <a:lstStyle/>
          <a:p>
            <a:pPr algn="ctr"/>
            <a:r>
              <a:rPr lang="iu-Cans-CA" sz="2400" b="1" dirty="0">
                <a:cs typeface="Times New Roman" pitchFamily="18" charset="0"/>
              </a:rPr>
              <a:t>ᐱᓇᔫᑦ ᐱᓕᕆᔾᔪᓯᐅᖃᑦᑕᖅᓯᒪᔪᑦ</a:t>
            </a:r>
            <a:endParaRPr lang="en-US" sz="2400" dirty="0"/>
          </a:p>
        </p:txBody>
      </p:sp>
      <p:graphicFrame>
        <p:nvGraphicFramePr>
          <p:cNvPr id="9" name="Table 8">
            <a:extLst>
              <a:ext uri="{FF2B5EF4-FFF2-40B4-BE49-F238E27FC236}">
                <a16:creationId xmlns:a16="http://schemas.microsoft.com/office/drawing/2014/main" id="{5518312D-9C65-4E74-9AF8-E22123AC31EB}"/>
              </a:ext>
            </a:extLst>
          </p:cNvPr>
          <p:cNvGraphicFramePr>
            <a:graphicFrameLocks noGrp="1"/>
          </p:cNvGraphicFramePr>
          <p:nvPr>
            <p:extLst>
              <p:ext uri="{D42A27DB-BD31-4B8C-83A1-F6EECF244321}">
                <p14:modId xmlns:p14="http://schemas.microsoft.com/office/powerpoint/2010/main" val="3762514297"/>
              </p:ext>
            </p:extLst>
          </p:nvPr>
        </p:nvGraphicFramePr>
        <p:xfrm>
          <a:off x="395536" y="1123795"/>
          <a:ext cx="8438866" cy="5664747"/>
        </p:xfrm>
        <a:graphic>
          <a:graphicData uri="http://schemas.openxmlformats.org/drawingml/2006/table">
            <a:tbl>
              <a:tblPr firstRow="1" firstCol="1" bandRow="1">
                <a:tableStyleId>{0660B408-B3CF-4A94-85FC-2B1E0A45F4A2}</a:tableStyleId>
              </a:tblPr>
              <a:tblGrid>
                <a:gridCol w="1933639">
                  <a:extLst>
                    <a:ext uri="{9D8B030D-6E8A-4147-A177-3AD203B41FA5}">
                      <a16:colId xmlns:a16="http://schemas.microsoft.com/office/drawing/2014/main" val="2878028459"/>
                    </a:ext>
                  </a:extLst>
                </a:gridCol>
                <a:gridCol w="6505227">
                  <a:extLst>
                    <a:ext uri="{9D8B030D-6E8A-4147-A177-3AD203B41FA5}">
                      <a16:colId xmlns:a16="http://schemas.microsoft.com/office/drawing/2014/main" val="2176844150"/>
                    </a:ext>
                  </a:extLst>
                </a:gridCol>
              </a:tblGrid>
              <a:tr h="288981">
                <a:tc>
                  <a:txBody>
                    <a:bodyPr/>
                    <a:lstStyle/>
                    <a:p>
                      <a:pPr algn="ctr">
                        <a:lnSpc>
                          <a:spcPct val="115000"/>
                        </a:lnSpc>
                        <a:spcAft>
                          <a:spcPts val="1000"/>
                        </a:spcAft>
                      </a:pPr>
                      <a:r>
                        <a:rPr lang="iu-Cans-CA" sz="1400" dirty="0">
                          <a:effectLst/>
                          <a:latin typeface="+mn-lt"/>
                          <a:ea typeface="Calibri" panose="020F0502020204030204" pitchFamily="34" charset="0"/>
                          <a:cs typeface="Times New Roman" panose="02020603050405020304" pitchFamily="18" charset="0"/>
                        </a:rPr>
                        <a:t>ᐅᓪᓗᖓ</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iu-Cans-CA" sz="1400" dirty="0">
                          <a:effectLst/>
                          <a:latin typeface="+mn-lt"/>
                          <a:ea typeface="Calibri" panose="020F0502020204030204" pitchFamily="34" charset="0"/>
                          <a:cs typeface="Times New Roman" panose="02020603050405020304" pitchFamily="18" charset="0"/>
                        </a:rPr>
                        <a:t>ᐱᓕᕆᐊᖑᔪᖅ</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4375440"/>
                  </a:ext>
                </a:extLst>
              </a:tr>
              <a:tr h="702032">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ᑎᓯᐱᕆ</a:t>
                      </a:r>
                      <a:r>
                        <a:rPr lang="en-US" sz="1400" u="sng" dirty="0">
                          <a:effectLst/>
                          <a:latin typeface="Times New Roman" panose="02020603050405020304" pitchFamily="18" charset="0"/>
                          <a:cs typeface="Times New Roman" panose="02020603050405020304" pitchFamily="18" charset="0"/>
                        </a:rPr>
                        <a:t> 31, 2026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iu-Cans-CA" sz="1400" dirty="0">
                          <a:effectLst/>
                          <a:latin typeface="+mn-lt"/>
                          <a:cs typeface="Times New Roman" panose="02020603050405020304" pitchFamily="18" charset="0"/>
                        </a:rPr>
                        <a:t>ᓄᓇᕗᑦ ᐃᒪᓕᕆᔨᑦ ᑲᑎᒪᔨᖏᑦ ᐱᓚᐅᖅᑐᑦ ᓄᑖᙳᕆᐊᖅᑎᑦᑎᓂᕐᒧᑦ ᐋᖅᑭᒋᐊᖅᓯᓂᕐᒧᓪᓗ ᑐᒃᓯᕋᐅᑎᒥᒃ ᐃᑲᔪᖅᓱᐃᔪᓂᒡᓗ ᑎᑎᖅᑲᓂᒃ ᓄᓇᓕᐸᐅᔭᒃᑯᓐᓂ ᐃᖃᓗᖕᓂ (ᓄᓇᓕᐸᐅᔭᖅ)</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99273338"/>
                  </a:ext>
                </a:extLst>
              </a:tr>
              <a:tr h="1089508">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ᔭᓄᐊᕆ</a:t>
                      </a:r>
                      <a:r>
                        <a:rPr lang="en-US" sz="1400" u="sng" dirty="0">
                          <a:effectLst/>
                          <a:latin typeface="Times New Roman" panose="02020603050405020304" pitchFamily="18" charset="0"/>
                          <a:cs typeface="Times New Roman" panose="02020603050405020304" pitchFamily="18" charset="0"/>
                        </a:rPr>
                        <a:t> 08, 2026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iu-Cans-CA" sz="1400" dirty="0">
                          <a:effectLst/>
                          <a:latin typeface="+mn-lt"/>
                          <a:cs typeface="Times New Roman" panose="02020603050405020304" pitchFamily="18" charset="0"/>
                        </a:rPr>
                        <a:t>ᕿᒥᕐᕈᔭᐅᕌᓪᓚᓚᐅᖅᑎᓪᓗᒍ, ᓄᓇᕗᒻᒥ ᐃᒪᓕᕆᔩᑦ ᑲᑎᒪᔨᖏᑦ ᐱᐊᓂᒃᓯᕙᓪᓕᐊᓕᓚᐅᖅᐳᑦᖃᐅᔨᒋᐊᕐᓗᒋᑦ ᓇᓂ ᖃᐃᖁᔭᐅᓯᒪᖕᒪᖔᑕᕿᒥᕐᕈᓗᒍ ᐱᓇᔫᑦ ᐱᐊᓂᒃᓯᒪᑦᑎᐊᕋᓗᐊᕐᒪᖔᑦ ᐱᑎᑦᑎᓗᓂᓗ ᓇᓗᓇᐃᔭᐅᑎᓂᒃ ᑐᒃᓯᕋᐅᑎᓂᒃ (</a:t>
                      </a:r>
                      <a:r>
                        <a:rPr lang="en-US" sz="1400" dirty="0">
                          <a:effectLst/>
                          <a:latin typeface="Times New Roman" panose="02020603050405020304" pitchFamily="18" charset="0"/>
                          <a:cs typeface="Times New Roman" panose="02020603050405020304" pitchFamily="18" charset="0"/>
                        </a:rPr>
                        <a:t>IRs) </a:t>
                      </a:r>
                      <a:r>
                        <a:rPr lang="iu-Cans-CA" sz="1400" dirty="0">
                          <a:effectLst/>
                          <a:latin typeface="+mn-lt"/>
                          <a:cs typeface="Times New Roman" panose="02020603050405020304" pitchFamily="18" charset="0"/>
                        </a:rPr>
                        <a:t>ᕕᕗᐊᕆ 06, 2026 ᑐᖔᓂ</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0365859"/>
                  </a:ext>
                </a:extLst>
              </a:tr>
              <a:tr h="936104">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ᕕᕝᕗᐊᓕ</a:t>
                      </a:r>
                      <a:r>
                        <a:rPr lang="en-US" sz="1400" u="sng" dirty="0">
                          <a:effectLst/>
                          <a:latin typeface="Times New Roman" panose="02020603050405020304" pitchFamily="18" charset="0"/>
                          <a:cs typeface="Times New Roman" panose="02020603050405020304" pitchFamily="18" charset="0"/>
                        </a:rPr>
                        <a:t> 06, 2026</a:t>
                      </a:r>
                    </a:p>
                  </a:txBody>
                  <a:tcPr marL="68580" marR="68580" marT="0" marB="0" anchor="ctr"/>
                </a:tc>
                <a:tc>
                  <a:txBody>
                    <a:bodyPr/>
                    <a:lstStyle/>
                    <a:p>
                      <a:pPr algn="just">
                        <a:lnSpc>
                          <a:spcPct val="115000"/>
                        </a:lnSpc>
                        <a:spcAft>
                          <a:spcPts val="1000"/>
                        </a:spcAft>
                      </a:pPr>
                      <a:r>
                        <a:rPr lang="iu-Cans-CA" sz="1400" dirty="0">
                          <a:effectLst/>
                          <a:latin typeface="+mn-lt"/>
                          <a:cs typeface="Times New Roman" panose="02020603050405020304" pitchFamily="18" charset="0"/>
                        </a:rPr>
                        <a:t>ᑐᓐᓂᖅᑯᑕᐅᔪᑦ ᑐᓴᖅᑕᐅᔪᒃᓴᓄᓪᓗ ᐱᔪᒪᔾᔪᑕᐅᔪᑦ (</a:t>
                      </a:r>
                      <a:r>
                        <a:rPr lang="en-US" sz="1400" dirty="0">
                          <a:effectLst/>
                          <a:latin typeface="Times New Roman" panose="02020603050405020304" pitchFamily="18" charset="0"/>
                          <a:cs typeface="Times New Roman" panose="02020603050405020304" pitchFamily="18" charset="0"/>
                        </a:rPr>
                        <a:t>IRs) </a:t>
                      </a:r>
                      <a:r>
                        <a:rPr lang="iu-Cans-CA" sz="1400" dirty="0">
                          <a:effectLst/>
                          <a:latin typeface="+mn-lt"/>
                          <a:cs typeface="Times New Roman" panose="02020603050405020304" pitchFamily="18" charset="0"/>
                        </a:rPr>
                        <a:t>ᐱᔭᐅᓚᐅᖅᐳᑦ ᑯᐃᓐ ᑭᒡᒐᖅᑐᖅᑎᖏᓐᓂᒃ ᓄᓇᖃᖅᑳᖅᑐᓕᕆᔨᒃᑯᓐᓂᑦ ᐅᑭᐅᖅᑕᖅᑐᒥᓗ ᐃᓄᓕᕆᔨᑐᖃᒃᑯᓐᓂᑦ ᑲᓇᑕᒥᑦ (</a:t>
                      </a:r>
                      <a:r>
                        <a:rPr lang="en-US" sz="1400" dirty="0">
                          <a:effectLst/>
                          <a:latin typeface="Times New Roman" panose="02020603050405020304" pitchFamily="18" charset="0"/>
                          <a:cs typeface="Times New Roman" panose="02020603050405020304" pitchFamily="18" charset="0"/>
                        </a:rPr>
                        <a:t>CIRNAC), </a:t>
                      </a:r>
                      <a:r>
                        <a:rPr lang="iu-Cans-CA" sz="1400" dirty="0">
                          <a:effectLst/>
                          <a:latin typeface="+mn-lt"/>
                          <a:cs typeface="Times New Roman" panose="02020603050405020304" pitchFamily="18" charset="0"/>
                        </a:rPr>
                        <a:t>ᐃᒪᕐᒥᐅᑕᓕᕆᔨᒃᑯᓐᓂᓪᓗ ᑲᓇᑕᒥᑦ (</a:t>
                      </a:r>
                      <a:r>
                        <a:rPr lang="en-US" sz="1400" dirty="0">
                          <a:effectLst/>
                          <a:latin typeface="Times New Roman" panose="02020603050405020304" pitchFamily="18" charset="0"/>
                          <a:cs typeface="Times New Roman" panose="02020603050405020304" pitchFamily="18" charset="0"/>
                        </a:rPr>
                        <a:t>DFO)</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7735153"/>
                  </a:ext>
                </a:extLst>
              </a:tr>
              <a:tr h="546531">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ᒪᔾᔨ</a:t>
                      </a:r>
                      <a:r>
                        <a:rPr lang="en-US" sz="1400" u="sng" dirty="0">
                          <a:effectLst/>
                          <a:latin typeface="Times New Roman" panose="02020603050405020304" pitchFamily="18" charset="0"/>
                          <a:cs typeface="Times New Roman" panose="02020603050405020304" pitchFamily="18" charset="0"/>
                        </a:rPr>
                        <a:t>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iu-Cans-CA" sz="1400" dirty="0">
                          <a:effectLst/>
                          <a:latin typeface="+mn-lt"/>
                          <a:cs typeface="Times New Roman" panose="02020603050405020304" pitchFamily="18" charset="0"/>
                        </a:rPr>
                        <a:t>ᓄᓇᓕᐸᐅᔭᒃᑯᑦ ᑐᒃᓯᕋᓚᐅᖅᐳᑦ ᐅᖓᕙᕆᐊᖅᑕᐅᖁᔨᓪᓗᑎᒃ ᑭᐅᔪᒪᓪᓗᑎᒃ ᑐᑭᓯᒋᐊᒐᒃᓴᓂᒃ ᑐᒃᓯᕋᐅᑕᐅᔪᓂᒃ</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4082931"/>
                  </a:ext>
                </a:extLst>
              </a:tr>
              <a:tr h="418818">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ᐊᐃᑉᐳᕈ</a:t>
                      </a:r>
                      <a:r>
                        <a:rPr lang="en-US" sz="1400" u="sng" dirty="0">
                          <a:effectLst/>
                          <a:latin typeface="Times New Roman" panose="02020603050405020304" pitchFamily="18" charset="0"/>
                          <a:cs typeface="Times New Roman" panose="02020603050405020304" pitchFamily="18" charset="0"/>
                        </a:rPr>
                        <a:t>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iu-Cans-CA" sz="1400" dirty="0">
                          <a:effectLst/>
                          <a:latin typeface="+mn-lt"/>
                          <a:ea typeface="Times New Roman" panose="02020603050405020304" pitchFamily="18" charset="0"/>
                          <a:cs typeface="Times New Roman" panose="02020603050405020304" pitchFamily="18" charset="0"/>
                        </a:rPr>
                        <a:t>ᓄᓇᓕᐸᐅᔭᒃᑯᑦ ᑭᐅᓚᐅᖅᐳᑦ ᐱᓕᕆᖃᑕᐅᔪᑦ ᑐᑭᓯᒋᐊᒐᒃᓴᓂᒃ ᑐᒃᓯᕋᖅᑕᖏᓐᓂᒃ</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5162366"/>
                  </a:ext>
                </a:extLst>
              </a:tr>
              <a:tr h="834707">
                <a:tc>
                  <a:txBody>
                    <a:bodyPr/>
                    <a:lstStyle/>
                    <a:p>
                      <a:pPr>
                        <a:lnSpc>
                          <a:spcPct val="115000"/>
                        </a:lnSpc>
                        <a:spcAft>
                          <a:spcPts val="1000"/>
                        </a:spcAft>
                      </a:pPr>
                      <a:r>
                        <a:rPr lang="iu-Cans-CA" sz="1400" u="sng" dirty="0">
                          <a:effectLst/>
                          <a:latin typeface="Euphemia" panose="020B0503040102020104" pitchFamily="34" charset="0"/>
                          <a:cs typeface="Times New Roman" panose="02020603050405020304" pitchFamily="18" charset="0"/>
                        </a:rPr>
                        <a:t>ᒪᐃ</a:t>
                      </a:r>
                      <a:r>
                        <a:rPr lang="en-US" sz="1400" u="sng" dirty="0">
                          <a:effectLst/>
                          <a:latin typeface="Times New Roman" panose="02020603050405020304" pitchFamily="18" charset="0"/>
                          <a:cs typeface="Times New Roman" panose="02020603050405020304" pitchFamily="18" charset="0"/>
                        </a:rPr>
                        <a:t> 05, 2026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CIRNAC−</a:t>
                      </a:r>
                      <a:r>
                        <a:rPr lang="iu-Cans-CA" sz="1400" dirty="0">
                          <a:effectLst/>
                          <a:latin typeface="+mn-lt"/>
                          <a:ea typeface="Times New Roman" panose="02020603050405020304" pitchFamily="18" charset="0"/>
                          <a:cs typeface="Times New Roman" panose="02020603050405020304" pitchFamily="18" charset="0"/>
                        </a:rPr>
                        <a:t>ᑯᑦ</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u-Cans-CA" sz="1400" dirty="0">
                          <a:effectLst/>
                          <a:latin typeface="+mn-lt"/>
                          <a:ea typeface="Times New Roman" panose="02020603050405020304" pitchFamily="18" charset="0"/>
                          <a:cs typeface="Times New Roman" panose="02020603050405020304" pitchFamily="18" charset="0"/>
                        </a:rPr>
                        <a:t>ᑐᒃᓯᕋᖅᑐᐃᑦ ᐅᙵᕙᕆᐊᕆᓗᒍ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u-Cans-CA" sz="1400" dirty="0">
                          <a:effectLst/>
                          <a:latin typeface="+mn-lt"/>
                          <a:ea typeface="Times New Roman" panose="02020603050405020304" pitchFamily="18" charset="0"/>
                          <a:cs typeface="Times New Roman" panose="02020603050405020304" pitchFamily="18" charset="0"/>
                        </a:rPr>
                        <a:t>ᑭᐅᓗᑎᒃ ᓄᓇᓕᐸᐅᔭᐃᑦ ᑭᐅᔾᔪᑎᖏᓐᓂᒃ ᓯᕗᓪᓕᕐᒥ ᑐᓂᔭᐅᓚᐅᖅᑐᓂᒃ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ᓄᓇᕗᑦ ᐃᒪᓕᕆᔨᑦ ᑲᑎᒪᔨᖏᑦ</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ᐊᖏᖅᓱᑎᒃ ᐊᒻᒪ </a:t>
                      </a:r>
                      <a:r>
                        <a:rPr lang="iu-Cans-CA" sz="1400" dirty="0">
                          <a:effectLst/>
                          <a:latin typeface="+mn-lt"/>
                          <a:ea typeface="Times New Roman" panose="02020603050405020304" pitchFamily="18" charset="0"/>
                          <a:cs typeface="Times New Roman" panose="02020603050405020304" pitchFamily="18" charset="0"/>
                        </a:rPr>
                        <a:t>ᐅᖓᕙᕆᐊᖅᑕᐅᔪᖅ ᒪᐃ 15, 2026−ᒧᑦ ᑎᑭᓪᓗᒍ</a:t>
                      </a:r>
                      <a:endParaRPr lang="en-C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21860170"/>
                  </a:ext>
                </a:extLst>
              </a:tr>
              <a:tr h="834707">
                <a:tc>
                  <a:txBody>
                    <a:bodyPr/>
                    <a:lstStyle/>
                    <a:p>
                      <a:pPr marL="0" algn="l" rtl="0" eaLnBrk="1" latinLnBrk="0" hangingPunct="1">
                        <a:lnSpc>
                          <a:spcPct val="115000"/>
                        </a:lnSpc>
                        <a:spcAft>
                          <a:spcPts val="1000"/>
                        </a:spcAft>
                      </a:pPr>
                      <a:r>
                        <a:rPr kumimoji="0" lang="iu-Cans-CA" sz="1400" b="1" u="sng" kern="1200" dirty="0">
                          <a:solidFill>
                            <a:schemeClr val="dk1"/>
                          </a:solidFill>
                          <a:effectLst/>
                          <a:latin typeface="Euphemia" panose="020B0503040102020104" pitchFamily="34" charset="0"/>
                          <a:ea typeface="+mn-ea"/>
                          <a:cs typeface="Times New Roman" panose="02020603050405020304" pitchFamily="18" charset="0"/>
                        </a:rPr>
                        <a:t>ᒪᐃ</a:t>
                      </a:r>
                      <a:r>
                        <a:rPr kumimoji="0" lang="en-CA" sz="1400" b="1" u="sng" kern="1200" dirty="0">
                          <a:solidFill>
                            <a:schemeClr val="dk1"/>
                          </a:solidFill>
                          <a:effectLst/>
                          <a:latin typeface="Times New Roman" panose="02020603050405020304" pitchFamily="18" charset="0"/>
                          <a:ea typeface="+mn-ea"/>
                          <a:cs typeface="Times New Roman" panose="02020603050405020304" pitchFamily="18" charset="0"/>
                        </a:rPr>
                        <a:t> 13-15, 2026</a:t>
                      </a:r>
                    </a:p>
                  </a:txBody>
                  <a:tcPr marL="68580" marR="68580" marT="0" marB="0" anchor="ctr"/>
                </a:tc>
                <a:tc>
                  <a:txBody>
                    <a:bodyPr/>
                    <a:lstStyle/>
                    <a:p>
                      <a:pPr marL="0" algn="l" rtl="0" eaLnBrk="1" latinLnBrk="0" hangingPunct="1">
                        <a:lnSpc>
                          <a:spcPct val="115000"/>
                        </a:lnSpc>
                        <a:spcAft>
                          <a:spcPts val="1000"/>
                        </a:spcAft>
                      </a:pPr>
                      <a:r>
                        <a:rPr kumimoji="0" lang="iu-Cans-CA" sz="1400" b="0" u="none" kern="1200" dirty="0">
                          <a:solidFill>
                            <a:schemeClr val="dk1"/>
                          </a:solidFill>
                          <a:effectLst/>
                          <a:latin typeface="Euphemia" panose="020B0503040102020104" pitchFamily="34" charset="0"/>
                          <a:ea typeface="+mn-ea"/>
                          <a:cs typeface="Times New Roman" panose="02020603050405020304" pitchFamily="18" charset="0"/>
                        </a:rPr>
                        <a:t>ᐅᑯᐊ</a:t>
                      </a:r>
                      <a:r>
                        <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rPr>
                        <a:t> </a:t>
                      </a:r>
                      <a:r>
                        <a:rPr kumimoji="0" lang="iu-Cans-CA" sz="1400" b="0" u="none" kern="1200" dirty="0">
                          <a:solidFill>
                            <a:schemeClr val="dk1"/>
                          </a:solidFill>
                          <a:effectLst/>
                          <a:latin typeface="+mn-lt"/>
                          <a:ea typeface="+mn-ea"/>
                          <a:cs typeface="Times New Roman" panose="02020603050405020304" pitchFamily="18" charset="0"/>
                        </a:rPr>
                        <a:t>ᓄᓇᕗᑦ ᐃᒪᓕᕆᔨᑦ ᑲᑎᒪᔨᖏᑦ</a:t>
                      </a:r>
                      <a:r>
                        <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rPr>
                        <a:t> </a:t>
                      </a:r>
                      <a:r>
                        <a:rPr kumimoji="0" lang="iu-Cans-CA" sz="1400" b="0" u="none" kern="1200" dirty="0">
                          <a:solidFill>
                            <a:schemeClr val="dk1"/>
                          </a:solidFill>
                          <a:effectLst/>
                          <a:latin typeface="+mn-lt"/>
                          <a:ea typeface="+mn-ea"/>
                          <a:cs typeface="Times New Roman" panose="02020603050405020304" pitchFamily="18" charset="0"/>
                        </a:rPr>
                        <a:t>ᐱᔭᐅᔪᑦ</a:t>
                      </a:r>
                      <a:r>
                        <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rPr>
                        <a:t> </a:t>
                      </a:r>
                      <a:r>
                        <a:rPr kumimoji="0" lang="iu-Cans-CA" sz="1400" b="0" u="none" kern="1200" dirty="0">
                          <a:solidFill>
                            <a:schemeClr val="dk1"/>
                          </a:solidFill>
                          <a:effectLst/>
                          <a:latin typeface="+mn-lt"/>
                          <a:ea typeface="+mn-ea"/>
                          <a:cs typeface="Times New Roman" panose="02020603050405020304" pitchFamily="18" charset="0"/>
                        </a:rPr>
                        <a:t>ᐊᐃᑉᐸᖓᓂ ᑐᓂᔭᐅᔪᑦᐃᒪᕐᒥᐅᑕᓕᕆᔨᒃᑯᓐᓂᑦ ᐊᒻᒪ </a:t>
                      </a:r>
                      <a:r>
                        <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rPr>
                        <a:t>CIRNAC−</a:t>
                      </a:r>
                      <a:r>
                        <a:rPr kumimoji="0" lang="iu-Cans-CA" sz="1400" b="0" u="none" kern="1200" dirty="0">
                          <a:solidFill>
                            <a:schemeClr val="dk1"/>
                          </a:solidFill>
                          <a:effectLst/>
                          <a:latin typeface="+mn-lt"/>
                          <a:ea typeface="+mn-ea"/>
                          <a:cs typeface="Times New Roman" panose="02020603050405020304" pitchFamily="18" charset="0"/>
                        </a:rPr>
                        <a:t>ᑯᓐᓂᑦ</a:t>
                      </a:r>
                      <a:r>
                        <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rPr>
                        <a:t> </a:t>
                      </a:r>
                      <a:r>
                        <a:rPr kumimoji="0" lang="iu-Cans-CA" sz="1400" b="0" u="none" kern="1200" dirty="0">
                          <a:solidFill>
                            <a:schemeClr val="dk1"/>
                          </a:solidFill>
                          <a:effectLst/>
                          <a:latin typeface="+mn-lt"/>
                          <a:ea typeface="+mn-ea"/>
                          <a:cs typeface="Times New Roman" panose="02020603050405020304" pitchFamily="18" charset="0"/>
                        </a:rPr>
                        <a:t>ᒪᐃ 13−ᒥ ᐊᒻᒪ ᒪᐃ 15, 2026−ᒥ</a:t>
                      </a:r>
                      <a:endParaRPr kumimoji="0" lang="en-CA" sz="1400" b="0" u="none"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751506526"/>
                  </a:ext>
                </a:extLst>
              </a:tr>
            </a:tbl>
          </a:graphicData>
        </a:graphic>
      </p:graphicFrame>
    </p:spTree>
    <p:extLst>
      <p:ext uri="{BB962C8B-B14F-4D97-AF65-F5344CB8AC3E}">
        <p14:creationId xmlns:p14="http://schemas.microsoft.com/office/powerpoint/2010/main" val="1942528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B52A6D6-09FD-4DF7-B6F1-8738B6F9632C}"/>
              </a:ext>
            </a:extLst>
          </p:cNvPr>
          <p:cNvGraphicFramePr>
            <a:graphicFrameLocks noGrp="1"/>
          </p:cNvGraphicFramePr>
          <p:nvPr>
            <p:extLst>
              <p:ext uri="{D42A27DB-BD31-4B8C-83A1-F6EECF244321}">
                <p14:modId xmlns:p14="http://schemas.microsoft.com/office/powerpoint/2010/main" val="4089534369"/>
              </p:ext>
            </p:extLst>
          </p:nvPr>
        </p:nvGraphicFramePr>
        <p:xfrm>
          <a:off x="287524" y="620688"/>
          <a:ext cx="8568952" cy="6148160"/>
        </p:xfrm>
        <a:graphic>
          <a:graphicData uri="http://schemas.openxmlformats.org/drawingml/2006/table">
            <a:tbl>
              <a:tblPr firstRow="1" firstCol="1" bandRow="1">
                <a:tableStyleId>{0660B408-B3CF-4A94-85FC-2B1E0A45F4A2}</a:tableStyleId>
              </a:tblPr>
              <a:tblGrid>
                <a:gridCol w="1860492">
                  <a:extLst>
                    <a:ext uri="{9D8B030D-6E8A-4147-A177-3AD203B41FA5}">
                      <a16:colId xmlns:a16="http://schemas.microsoft.com/office/drawing/2014/main" val="4052989091"/>
                    </a:ext>
                  </a:extLst>
                </a:gridCol>
                <a:gridCol w="6708460">
                  <a:extLst>
                    <a:ext uri="{9D8B030D-6E8A-4147-A177-3AD203B41FA5}">
                      <a16:colId xmlns:a16="http://schemas.microsoft.com/office/drawing/2014/main" val="1973924101"/>
                    </a:ext>
                  </a:extLst>
                </a:gridCol>
              </a:tblGrid>
              <a:tr h="432048">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Date</a:t>
                      </a:r>
                    </a:p>
                  </a:txBody>
                  <a:tcPr marL="68580" marR="68580" marT="0" marB="0" anchor="ctr"/>
                </a:tc>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Activity</a:t>
                      </a:r>
                    </a:p>
                  </a:txBody>
                  <a:tcPr marL="68580" marR="68580" marT="0" marB="0" anchor="ctr"/>
                </a:tc>
                <a:extLst>
                  <a:ext uri="{0D108BD9-81ED-4DB2-BD59-A6C34878D82A}">
                    <a16:rowId xmlns:a16="http://schemas.microsoft.com/office/drawing/2014/main" val="3747182692"/>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May 28,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NWB gave Notice of Application and invited parties to conduct a full technical review and provide their comments/recommendations by June 30, 2026. This correspondence also included tentative timelines for the TM/PHC.</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9841285"/>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May 29,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NWB advised that the outstanding Information Requests are of technical nature and can be discussed at the technical review stage.</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958644"/>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June 09,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City provided response to the second round of submissions from CIRNAC.</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6231647"/>
                  </a:ext>
                </a:extLst>
              </a:tr>
              <a:tr h="864096">
                <a:tc>
                  <a:txBody>
                    <a:bodyPr/>
                    <a:lstStyle/>
                    <a:p>
                      <a:pPr algn="l">
                        <a:lnSpc>
                          <a:spcPct val="115000"/>
                        </a:lnSpc>
                        <a:spcAft>
                          <a:spcPts val="1000"/>
                        </a:spcAft>
                      </a:pP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June 30,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Submissions were received from Crown-Indigenous Relations and Northern Affairs Canada (CIRNAC), Fisheries and Oceans Canada (DFO) and Government of Nunavut (GN).</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3774053"/>
                  </a:ext>
                </a:extLst>
              </a:tr>
              <a:tr h="453466">
                <a:tc>
                  <a:txBody>
                    <a:bodyPr/>
                    <a:lstStyle/>
                    <a:p>
                      <a:pPr algn="l">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July 22,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The City responded to Interveners’ comments.</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0364066"/>
                  </a:ext>
                </a:extLst>
              </a:tr>
              <a:tr h="400403">
                <a:tc>
                  <a:txBody>
                    <a:bodyPr/>
                    <a:lstStyle/>
                    <a:p>
                      <a:pPr algn="l">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July 24,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just" rtl="0" eaLnBrk="1" latinLnBrk="0" hangingPunct="1">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The NWB distributed the draft agenda for the TM/PHC, including the Community Session along with the updated timelines for the next steps in the process.</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640312232"/>
                  </a:ext>
                </a:extLst>
              </a:tr>
              <a:tr h="612823">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July 31,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The NWB received confirmation of participation in the meetings and presentation documents from CIRNAC, DFO, and the City.</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912661611"/>
                  </a:ext>
                </a:extLst>
              </a:tr>
              <a:tr h="576064">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August 06,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NWB provided the Final Agendas for the TM/PHC and Community Session.</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496701641"/>
                  </a:ext>
                </a:extLst>
              </a:tr>
              <a:tr h="465009">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August 11-12,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CA" sz="1600" kern="1200" dirty="0">
                          <a:solidFill>
                            <a:schemeClr val="dk1"/>
                          </a:solidFill>
                          <a:effectLst/>
                          <a:latin typeface="Times New Roman" panose="02020603050405020304" pitchFamily="18" charset="0"/>
                          <a:ea typeface="+mn-ea"/>
                          <a:cs typeface="Times New Roman" panose="02020603050405020304" pitchFamily="18" charset="0"/>
                        </a:rPr>
                        <a:t>NWB hosts the Technical Meeting and Pre-hearing Conference in Iqaluit, followed by a Community Session held on the evening of August 11, 2024</a:t>
                      </a:r>
                    </a:p>
                  </a:txBody>
                  <a:tcPr marL="68580" marR="68580" marT="0" marB="0" anchor="ctr"/>
                </a:tc>
                <a:extLst>
                  <a:ext uri="{0D108BD9-81ED-4DB2-BD59-A6C34878D82A}">
                    <a16:rowId xmlns:a16="http://schemas.microsoft.com/office/drawing/2014/main" val="2018650006"/>
                  </a:ext>
                </a:extLst>
              </a:tr>
            </a:tbl>
          </a:graphicData>
        </a:graphic>
      </p:graphicFrame>
    </p:spTree>
    <p:extLst>
      <p:ext uri="{BB962C8B-B14F-4D97-AF65-F5344CB8AC3E}">
        <p14:creationId xmlns:p14="http://schemas.microsoft.com/office/powerpoint/2010/main" val="2813076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011468"/>
            <a:ext cx="7931224" cy="648072"/>
          </a:xfrm>
        </p:spPr>
        <p:txBody>
          <a:bodyPr>
            <a:normAutofit/>
          </a:bodyPr>
          <a:lstStyle/>
          <a:p>
            <a:r>
              <a:rPr lang="en-CA" sz="3200" b="1" dirty="0">
                <a:solidFill>
                  <a:schemeClr val="accent1">
                    <a:lumMod val="75000"/>
                  </a:schemeClr>
                </a:solidFill>
                <a:latin typeface="Times New Roman" panose="02020603050405020304" pitchFamily="18" charset="0"/>
                <a:cs typeface="Times New Roman" panose="02020603050405020304" pitchFamily="18" charset="0"/>
              </a:rPr>
              <a:t>Topics				</a:t>
            </a:r>
            <a:r>
              <a:rPr lang="iu-Cans-CA" sz="3200" b="1" dirty="0">
                <a:solidFill>
                  <a:schemeClr val="accent1">
                    <a:lumMod val="75000"/>
                  </a:schemeClr>
                </a:solidFill>
                <a:latin typeface="Times New Roman" panose="02020603050405020304" pitchFamily="18" charset="0"/>
                <a:cs typeface="Times New Roman" panose="02020603050405020304" pitchFamily="18" charset="0"/>
              </a:rPr>
              <a:t>ᐱᔾᔪᑕᐅᔪᑦ</a:t>
            </a:r>
            <a:endParaRPr lang="en-US" sz="3200" dirty="0">
              <a:latin typeface="ProSyl" panose="020B0500000000000000" pitchFamily="34" charset="0"/>
            </a:endParaRPr>
          </a:p>
        </p:txBody>
      </p:sp>
      <p:sp>
        <p:nvSpPr>
          <p:cNvPr id="3" name="Content Placeholder 2"/>
          <p:cNvSpPr>
            <a:spLocks noGrp="1"/>
          </p:cNvSpPr>
          <p:nvPr>
            <p:ph idx="1"/>
          </p:nvPr>
        </p:nvSpPr>
        <p:spPr>
          <a:xfrm>
            <a:off x="457200" y="1945195"/>
            <a:ext cx="8229600" cy="4389120"/>
          </a:xfrm>
        </p:spPr>
        <p:txBody>
          <a:bodyPr/>
          <a:lstStyle/>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Background</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Types of Authorizations</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The NWB’s Licensing Process</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Scope of the Application</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Application Procedural History</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Next Steps in the Application</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Questions and/or Comments</a:t>
            </a:r>
          </a:p>
          <a:p>
            <a:pPr marL="0" indent="0">
              <a:buNone/>
            </a:pPr>
            <a:endParaRPr lang="en-US" dirty="0"/>
          </a:p>
        </p:txBody>
      </p:sp>
      <p:sp>
        <p:nvSpPr>
          <p:cNvPr id="4" name="TextBox 3">
            <a:extLst>
              <a:ext uri="{FF2B5EF4-FFF2-40B4-BE49-F238E27FC236}">
                <a16:creationId xmlns:a16="http://schemas.microsoft.com/office/drawing/2014/main" id="{579417F0-FF4F-4765-92B8-1D79716C069A}"/>
              </a:ext>
            </a:extLst>
          </p:cNvPr>
          <p:cNvSpPr txBox="1"/>
          <p:nvPr/>
        </p:nvSpPr>
        <p:spPr>
          <a:xfrm>
            <a:off x="4499992" y="1916395"/>
            <a:ext cx="4392488" cy="3693319"/>
          </a:xfrm>
          <a:prstGeom prst="rect">
            <a:avLst/>
          </a:prstGeom>
          <a:noFill/>
        </p:spPr>
        <p:txBody>
          <a:bodyPr wrap="square" rtlCol="0">
            <a:spAutoFit/>
          </a:bodyPr>
          <a:lstStyle/>
          <a:p>
            <a:pPr marL="522288" indent="-285750">
              <a:lnSpc>
                <a:spcPct val="150000"/>
              </a:lnSpc>
              <a:buFont typeface="Wingdings" panose="05000000000000000000" pitchFamily="2" charset="2"/>
              <a:buChar char="§"/>
            </a:pPr>
            <a:r>
              <a:rPr lang="iu-Cans-CA" sz="1800" b="0" i="0" u="none" strike="noStrike" baseline="0" dirty="0">
                <a:solidFill>
                  <a:srgbClr val="000000"/>
                </a:solidFill>
                <a:latin typeface="Euphemia" panose="020B0503040102020104" pitchFamily="34" charset="0"/>
              </a:rPr>
              <a:t>ᐱᓕᕆᐊᖑᓯᒪᔫᑦ</a:t>
            </a:r>
            <a:endParaRPr lang="en-US" sz="1800" b="0" i="0" u="none" strike="noStrike" baseline="0" dirty="0">
              <a:solidFill>
                <a:srgbClr val="000000"/>
              </a:solidFill>
              <a:latin typeface="Euphemia" panose="020B0503040102020104" pitchFamily="34" charset="0"/>
            </a:endParaRPr>
          </a:p>
          <a:p>
            <a:pPr marL="522288" indent="-285750">
              <a:lnSpc>
                <a:spcPct val="150000"/>
              </a:lnSpc>
              <a:buFont typeface="Wingdings" panose="05000000000000000000" pitchFamily="2" charset="2"/>
              <a:buChar char="§"/>
            </a:pPr>
            <a:r>
              <a:rPr lang="iu-Cans-CA" dirty="0">
                <a:latin typeface="Euphemia" panose="020B0503040102020104" pitchFamily="34" charset="0"/>
                <a:cs typeface="Times New Roman" panose="02020603050405020304" pitchFamily="18" charset="0"/>
              </a:rPr>
              <a:t>ᖃᓄᐃᑦᑑᓂᖏᑦ ᐱᔪᓐᓇᖅᑎᑕᐅᔪᑦ </a:t>
            </a:r>
            <a:r>
              <a:rPr lang="en-CA" dirty="0">
                <a:latin typeface="Euphemia" panose="020B0503040102020104" pitchFamily="34" charset="0"/>
                <a:cs typeface="Times New Roman" panose="02020603050405020304" pitchFamily="18" charset="0"/>
              </a:rPr>
              <a:t> </a:t>
            </a:r>
            <a:endParaRPr lang="iu-Cans-CA" sz="1800" b="0" i="0" u="none" strike="noStrike" baseline="0" dirty="0">
              <a:solidFill>
                <a:srgbClr val="000000"/>
              </a:solidFill>
              <a:latin typeface="Euphemia" panose="020B0503040102020104" pitchFamily="34" charset="0"/>
            </a:endParaRPr>
          </a:p>
          <a:p>
            <a:pPr marL="522288" indent="-285750">
              <a:lnSpc>
                <a:spcPct val="150000"/>
              </a:lnSpc>
              <a:buFont typeface="Wingdings" panose="05000000000000000000" pitchFamily="2" charset="2"/>
              <a:buChar char="§"/>
            </a:pPr>
            <a:r>
              <a:rPr lang="iu-Cans-CA" dirty="0">
                <a:solidFill>
                  <a:srgbClr val="000000"/>
                </a:solidFill>
                <a:latin typeface="Euphemia" panose="020B0503040102020104" pitchFamily="34" charset="0"/>
              </a:rPr>
              <a:t>ᓄᓇᕗᑦ ᐃᒪᓕᕆᔨᑦ ᐱᔪᓐᓇᐅᑎᑖᖅᑎᑦᑎᔾᔪᑎᓯᖏᑦ</a:t>
            </a:r>
            <a:endParaRPr lang="en-US" sz="1800" b="0" i="0" u="none" strike="noStrike" baseline="0" dirty="0">
              <a:solidFill>
                <a:srgbClr val="000000"/>
              </a:solidFill>
              <a:latin typeface="Euphemia" panose="020B0503040102020104" pitchFamily="34" charset="0"/>
            </a:endParaRPr>
          </a:p>
          <a:p>
            <a:pPr marL="522288" indent="-285750">
              <a:lnSpc>
                <a:spcPct val="150000"/>
              </a:lnSpc>
              <a:buFont typeface="Wingdings" panose="05000000000000000000" pitchFamily="2" charset="2"/>
              <a:buChar char="§"/>
            </a:pPr>
            <a:r>
              <a:rPr lang="iu-Cans-CA" dirty="0">
                <a:solidFill>
                  <a:srgbClr val="000000"/>
                </a:solidFill>
                <a:latin typeface="Euphemia" panose="020B0503040102020104" pitchFamily="34" charset="0"/>
              </a:rPr>
              <a:t>ᐃᓗᓕᖏᑦ ᐱᓇᔫᑦᑐᑉ ᑐᒃᓯᕋᖅᑕᐃᑦ</a:t>
            </a:r>
            <a:endParaRPr lang="iu-Cans-CA" sz="1800" b="0" i="0" u="none" strike="noStrike" baseline="0" dirty="0">
              <a:solidFill>
                <a:srgbClr val="000000"/>
              </a:solidFill>
              <a:latin typeface="Euphemia" panose="020B0503040102020104" pitchFamily="34" charset="0"/>
            </a:endParaRPr>
          </a:p>
          <a:p>
            <a:pPr marL="522288" indent="-285750">
              <a:lnSpc>
                <a:spcPct val="150000"/>
              </a:lnSpc>
              <a:buFont typeface="Wingdings" panose="05000000000000000000" pitchFamily="2" charset="2"/>
              <a:buChar char="§"/>
            </a:pPr>
            <a:r>
              <a:rPr lang="iu-Cans-CA" dirty="0">
                <a:solidFill>
                  <a:srgbClr val="000000"/>
                </a:solidFill>
                <a:latin typeface="Euphemia" panose="020B0503040102020104" pitchFamily="34" charset="0"/>
              </a:rPr>
              <a:t>ᐱᓇᔫᑦᑐᑉ ᐱᓕᕆᔾᔪᓯᐅᖃᑕᖅᓯᒪᔪᑦ </a:t>
            </a:r>
          </a:p>
          <a:p>
            <a:pPr marL="522288" indent="-285750">
              <a:lnSpc>
                <a:spcPct val="150000"/>
              </a:lnSpc>
              <a:buFont typeface="Wingdings" panose="05000000000000000000" pitchFamily="2" charset="2"/>
              <a:buChar char="§"/>
            </a:pPr>
            <a:r>
              <a:rPr lang="iu-Cans-CA" dirty="0">
                <a:solidFill>
                  <a:srgbClr val="000000"/>
                </a:solidFill>
                <a:latin typeface="Euphemia" panose="020B0503040102020104" pitchFamily="34" charset="0"/>
              </a:rPr>
              <a:t>ᑭᖑᓪᓕᕐᒥᒃ ᐱᓕᕆᐊᖑᔪᒃᓴᑦ ᐱᓇᔫᑎᒥ</a:t>
            </a:r>
          </a:p>
          <a:p>
            <a:pPr marL="522288" indent="-285750">
              <a:lnSpc>
                <a:spcPct val="150000"/>
              </a:lnSpc>
              <a:buFont typeface="Wingdings" panose="05000000000000000000" pitchFamily="2" charset="2"/>
              <a:buChar char="§"/>
            </a:pPr>
            <a:r>
              <a:rPr lang="iu-Cans-CA" sz="1800" b="0" i="0" u="none" strike="noStrike" baseline="0" dirty="0">
                <a:solidFill>
                  <a:srgbClr val="000000"/>
                </a:solidFill>
                <a:latin typeface="Euphemia" panose="020B0503040102020104" pitchFamily="34" charset="0"/>
              </a:rPr>
              <a:t>ᐊᐱᖁᑎᑦ </a:t>
            </a:r>
            <a:r>
              <a:rPr lang="en-US" dirty="0" err="1"/>
              <a:t>ᐊᒻᒪᓗ</a:t>
            </a:r>
            <a:r>
              <a:rPr lang="en-US" dirty="0"/>
              <a:t>/</a:t>
            </a:r>
            <a:r>
              <a:rPr lang="en-US" dirty="0" err="1"/>
              <a:t>ᐅᕝᕙᓗᓃᑦ</a:t>
            </a:r>
            <a:r>
              <a:rPr lang="iu-Cans-CA" dirty="0"/>
              <a:t> </a:t>
            </a:r>
            <a:r>
              <a:rPr lang="iu-Cans-CA" sz="1800" b="0" i="0" u="none" strike="noStrike" baseline="0" dirty="0">
                <a:solidFill>
                  <a:srgbClr val="000000"/>
                </a:solidFill>
                <a:latin typeface="Euphemia" panose="020B0503040102020104" pitchFamily="34" charset="0"/>
              </a:rPr>
              <a:t>ᐅᖃᐅᓯᒃᓴᑦ</a:t>
            </a:r>
            <a:endParaRPr lang="en-US" sz="1800" b="0" i="0" u="none" strike="noStrike" baseline="0" dirty="0">
              <a:solidFill>
                <a:srgbClr val="000000"/>
              </a:solidFill>
              <a:latin typeface="Euphemia" panose="020B0503040102020104" pitchFamily="34" charset="0"/>
            </a:endParaRP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1642898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D29D3-78BF-4D69-B3CD-E7D500EF832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07EA26A-2346-4094-88FD-A102F6F26912}"/>
              </a:ext>
            </a:extLst>
          </p:cNvPr>
          <p:cNvGraphicFramePr>
            <a:graphicFrameLocks noGrp="1"/>
          </p:cNvGraphicFramePr>
          <p:nvPr>
            <p:extLst>
              <p:ext uri="{D42A27DB-BD31-4B8C-83A1-F6EECF244321}">
                <p14:modId xmlns:p14="http://schemas.microsoft.com/office/powerpoint/2010/main" val="1894046524"/>
              </p:ext>
            </p:extLst>
          </p:nvPr>
        </p:nvGraphicFramePr>
        <p:xfrm>
          <a:off x="251520" y="212313"/>
          <a:ext cx="8640960" cy="6645687"/>
        </p:xfrm>
        <a:graphic>
          <a:graphicData uri="http://schemas.openxmlformats.org/drawingml/2006/table">
            <a:tbl>
              <a:tblPr firstRow="1" firstCol="1" bandRow="1">
                <a:tableStyleId>{0660B408-B3CF-4A94-85FC-2B1E0A45F4A2}</a:tableStyleId>
              </a:tblPr>
              <a:tblGrid>
                <a:gridCol w="1592178">
                  <a:extLst>
                    <a:ext uri="{9D8B030D-6E8A-4147-A177-3AD203B41FA5}">
                      <a16:colId xmlns:a16="http://schemas.microsoft.com/office/drawing/2014/main" val="4052989091"/>
                    </a:ext>
                  </a:extLst>
                </a:gridCol>
                <a:gridCol w="7048782">
                  <a:extLst>
                    <a:ext uri="{9D8B030D-6E8A-4147-A177-3AD203B41FA5}">
                      <a16:colId xmlns:a16="http://schemas.microsoft.com/office/drawing/2014/main" val="1973924101"/>
                    </a:ext>
                  </a:extLst>
                </a:gridCol>
              </a:tblGrid>
              <a:tr h="432048">
                <a:tc>
                  <a:txBody>
                    <a:bodyPr/>
                    <a:lstStyle/>
                    <a:p>
                      <a:pPr algn="ctr">
                        <a:lnSpc>
                          <a:spcPct val="115000"/>
                        </a:lnSpc>
                        <a:spcAft>
                          <a:spcPts val="1000"/>
                        </a:spcAft>
                      </a:pPr>
                      <a:r>
                        <a:rPr lang="iu-Cans-CA" sz="2000" dirty="0">
                          <a:effectLst/>
                          <a:latin typeface="Euphemia" panose="020B0503040102020104" pitchFamily="34" charset="0"/>
                          <a:ea typeface="Calibri" panose="020F0502020204030204" pitchFamily="34" charset="0"/>
                          <a:cs typeface="Times New Roman" panose="02020603050405020304" pitchFamily="18" charset="0"/>
                        </a:rPr>
                        <a:t>ᐅᓪᓗᖓ</a:t>
                      </a:r>
                      <a:endParaRPr lang="en-CA" sz="20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iu-Cans-CA" sz="2000" dirty="0">
                          <a:effectLst/>
                          <a:latin typeface="Euphemia" panose="020B0503040102020104" pitchFamily="34" charset="0"/>
                          <a:ea typeface="Calibri" panose="020F0502020204030204" pitchFamily="34" charset="0"/>
                          <a:cs typeface="Times New Roman" panose="02020603050405020304" pitchFamily="18" charset="0"/>
                        </a:rPr>
                        <a:t>ᐱᓕᕆᐊᖑᔪᖅ</a:t>
                      </a:r>
                      <a:endParaRPr lang="en-CA" sz="20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7182692"/>
                  </a:ext>
                </a:extLst>
              </a:tr>
              <a:tr h="1296144">
                <a:tc>
                  <a:txBody>
                    <a:bodyPr/>
                    <a:lstStyle/>
                    <a:p>
                      <a:pPr>
                        <a:lnSpc>
                          <a:spcPct val="115000"/>
                        </a:lnSpc>
                        <a:spcAft>
                          <a:spcPts val="1000"/>
                        </a:spcAft>
                      </a:pPr>
                      <a:r>
                        <a:rPr lang="iu-Cans-CA" sz="1600" u="sng" dirty="0">
                          <a:effectLst/>
                          <a:latin typeface="Euphemia" panose="020B0503040102020104" pitchFamily="34" charset="0"/>
                          <a:ea typeface="Calibri" panose="020F0502020204030204" pitchFamily="34" charset="0"/>
                          <a:cs typeface="Times New Roman" panose="02020603050405020304" pitchFamily="18" charset="0"/>
                        </a:rPr>
                        <a:t>ᒪᐃ</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 28, 2026</a:t>
                      </a:r>
                    </a:p>
                  </a:txBody>
                  <a:tcPr marL="68580" marR="68580" marT="0" marB="0" anchor="ctr"/>
                </a:tc>
                <a:tc>
                  <a:txBody>
                    <a:bodyPr/>
                    <a:lstStyle/>
                    <a:p>
                      <a:pPr algn="l">
                        <a:lnSpc>
                          <a:spcPct val="115000"/>
                        </a:lnSpc>
                        <a:spcAft>
                          <a:spcPts val="1000"/>
                        </a:spcAft>
                      </a:pP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ᓄᓇᕗᑦ ᐃᒪᓕᕆᔨᑦ ᑲᑎᒪᔨᖏᑦ ᑐᓂᓯᓚᐅᖅᐳᑦ ᖃᐅᔨᒃᑲᐃᔾᔪᑎᒥᒃ ᐱᓇᔫᑎᒋᔭᐅᔪᒥᒃ ᑐᙵᓱᒃᑎᑦᑎᓪᓗᑎᒡᓗ ᐱᓕᕆᖃᑎᒌᒃᑐᓂᒃ ᐱᓕᕆᐊᖃᖁᓪᓗᒋᑦ ᐊᑕᖐᑦᑎᐊᖅᑐᒥᒃ ᐱᓕᕆᔾᔪᑎᓄᑦ ᕿᒥᕐᕈᐊᖅᓯᒃᑲᓐᓂᕐᓂᕐᒥᒃ ᐱᑎᑦᑎᓗᑎᒡᓗ ᐅᖃᐅᓯᒃᓴᒥᓂᒃ/ᖃᓄᐃᓕᐅᖁᔨᓂᕐᒥᓂᒃ ᔫᓂ 30, 2026−ᖑᓚᐅᙱᓐᓂᖓᓂ. ᑖᓐᓇ ᑎᑎᖅᑲᖅ ᐃᓚᖃᓚᐅᕆᕗᖅ ᖃᖓᒃᑰᕋᔭᕐᓂᖏᓐᓂᒃ </a:t>
                      </a:r>
                      <a:r>
                        <a:rPr lang="en-US" sz="1400" dirty="0">
                          <a:effectLst/>
                          <a:latin typeface="Euphemia" panose="020B0503040102020104" pitchFamily="34" charset="0"/>
                          <a:ea typeface="Times New Roman" panose="02020603050405020304" pitchFamily="18" charset="0"/>
                          <a:cs typeface="Times New Roman" panose="02020603050405020304" pitchFamily="18" charset="0"/>
                        </a:rPr>
                        <a:t>TM/PHC-</a:t>
                      </a: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ᒧᑦ.</a:t>
                      </a:r>
                      <a:endParaRPr lang="en-CA" sz="1400" dirty="0">
                        <a:effectLst/>
                        <a:latin typeface="Euphemia" panose="020B05030401020201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9841285"/>
                  </a:ext>
                </a:extLst>
              </a:tr>
              <a:tr h="792088">
                <a:tc>
                  <a:txBody>
                    <a:bodyPr/>
                    <a:lstStyle/>
                    <a:p>
                      <a:pPr>
                        <a:lnSpc>
                          <a:spcPct val="115000"/>
                        </a:lnSpc>
                        <a:spcAft>
                          <a:spcPts val="1000"/>
                        </a:spcAft>
                      </a:pPr>
                      <a:r>
                        <a:rPr lang="iu-Cans-CA" sz="1600" u="sng" dirty="0">
                          <a:effectLst/>
                          <a:latin typeface="Euphemia" panose="020B0503040102020104" pitchFamily="34" charset="0"/>
                          <a:ea typeface="Calibri" panose="020F0502020204030204" pitchFamily="34" charset="0"/>
                          <a:cs typeface="Times New Roman" panose="02020603050405020304" pitchFamily="18" charset="0"/>
                        </a:rPr>
                        <a:t>ᒪᐃ</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 29, 2026</a:t>
                      </a:r>
                    </a:p>
                  </a:txBody>
                  <a:tcPr marL="68580" marR="68580" marT="0" marB="0" anchor="ctr"/>
                </a:tc>
                <a:tc>
                  <a:txBody>
                    <a:bodyPr/>
                    <a:lstStyle/>
                    <a:p>
                      <a:pPr algn="l">
                        <a:lnSpc>
                          <a:spcPct val="115000"/>
                        </a:lnSpc>
                        <a:spcAft>
                          <a:spcPts val="1000"/>
                        </a:spcAft>
                      </a:pP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ᓄᓇᕗᑦ ᐃᒪᓕᕆᔨᑦ ᑲᑎᒪᔨᖏᑦ ᐅᖃᐅᔾᔨᓚᐅᖅᑐᑦ ᐱᔭᕇᖅᑕᐅᓯᒪᙱᑦᑐᑦ ᑐᓴᐅᒪᔾᔪᑎᒃᓴᓄᑦ ᑐᒃᓯᕋᐅᑎᑦ ᐱᑐᐃᓐᓇᐅᙱᓐᓂᖏᓐᓂᒃ ᐅᖃᐅᓯᐅᔪᓐᓇᖅᖢᑎᒡᓗ ᐱᓕᕆᔾᔪᑎᓄᑦ ᕿᒥᕐᕈᔭᐅᓕᖅᐸᑕ.</a:t>
                      </a:r>
                      <a:endParaRPr lang="en-CA" sz="1400" dirty="0">
                        <a:effectLst/>
                        <a:latin typeface="Euphemia" panose="020B05030401020201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958644"/>
                  </a:ext>
                </a:extLst>
              </a:tr>
              <a:tr h="360040">
                <a:tc>
                  <a:txBody>
                    <a:bodyPr/>
                    <a:lstStyle/>
                    <a:p>
                      <a:pPr>
                        <a:lnSpc>
                          <a:spcPct val="115000"/>
                        </a:lnSpc>
                        <a:spcAft>
                          <a:spcPts val="1000"/>
                        </a:spcAft>
                      </a:pPr>
                      <a:r>
                        <a:rPr lang="iu-Cans-CA" sz="1600" u="sng" dirty="0">
                          <a:effectLst/>
                          <a:latin typeface="Euphemia" panose="020B0503040102020104" pitchFamily="34" charset="0"/>
                          <a:ea typeface="Calibri" panose="020F0502020204030204" pitchFamily="34" charset="0"/>
                          <a:cs typeface="Times New Roman" panose="02020603050405020304" pitchFamily="18" charset="0"/>
                        </a:rPr>
                        <a:t>ᔫᓐ</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 09, 2026</a:t>
                      </a:r>
                    </a:p>
                  </a:txBody>
                  <a:tcPr marL="68580" marR="68580" marT="0" marB="0" anchor="ctr"/>
                </a:tc>
                <a:tc>
                  <a:txBody>
                    <a:bodyPr/>
                    <a:lstStyle/>
                    <a:p>
                      <a:pPr algn="just">
                        <a:lnSpc>
                          <a:spcPct val="115000"/>
                        </a:lnSpc>
                        <a:spcAft>
                          <a:spcPts val="1000"/>
                        </a:spcAft>
                      </a:pP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ᓄᓇᓕᐸᐅᔭᒃᑯᑦ ᑭᐅᓚᐅᖅᐳᑦ ᐊᐃᑉᐸᖓᓂ ᑐᓐᓂᖅᑯᑕᐅᓚᐅᖅᑐᓂᒃ </a:t>
                      </a:r>
                      <a:r>
                        <a:rPr lang="en-US" sz="1400" dirty="0">
                          <a:effectLst/>
                          <a:latin typeface="Euphemia" panose="020B0503040102020104" pitchFamily="34" charset="0"/>
                          <a:ea typeface="Times New Roman" panose="02020603050405020304" pitchFamily="18" charset="0"/>
                          <a:cs typeface="Times New Roman" panose="02020603050405020304" pitchFamily="18" charset="0"/>
                        </a:rPr>
                        <a:t>CIRNAC−</a:t>
                      </a:r>
                      <a:r>
                        <a:rPr lang="iu-Cans-CA" sz="1400" dirty="0">
                          <a:effectLst/>
                          <a:latin typeface="Euphemia" panose="020B0503040102020104" pitchFamily="34" charset="0"/>
                          <a:ea typeface="Times New Roman" panose="02020603050405020304" pitchFamily="18" charset="0"/>
                          <a:cs typeface="Times New Roman" panose="02020603050405020304" pitchFamily="18" charset="0"/>
                        </a:rPr>
                        <a:t>ᑯᓐᓂ.</a:t>
                      </a:r>
                      <a:endParaRPr lang="en-CA" sz="1400" dirty="0">
                        <a:effectLst/>
                        <a:latin typeface="Euphemia" panose="020B05030401020201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6231647"/>
                  </a:ext>
                </a:extLst>
              </a:tr>
              <a:tr h="576064">
                <a:tc>
                  <a:txBody>
                    <a:bodyPr/>
                    <a:lstStyle/>
                    <a:p>
                      <a:pPr algn="l">
                        <a:lnSpc>
                          <a:spcPct val="115000"/>
                        </a:lnSpc>
                        <a:spcAft>
                          <a:spcPts val="1000"/>
                        </a:spcAft>
                      </a:pPr>
                      <a:r>
                        <a:rPr lang="iu-Cans-CA" sz="1600" u="sng" dirty="0">
                          <a:effectLst/>
                          <a:latin typeface="Euphemia" panose="020B0503040102020104" pitchFamily="34" charset="0"/>
                          <a:ea typeface="Calibri" panose="020F0502020204030204" pitchFamily="34" charset="0"/>
                          <a:cs typeface="Times New Roman" panose="02020603050405020304" pitchFamily="18" charset="0"/>
                        </a:rPr>
                        <a:t>ᔫᓐ</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30, 2026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iu-Cans-CA" sz="1400" dirty="0">
                          <a:effectLst/>
                          <a:latin typeface="Euphemia" panose="020B0503040102020104" pitchFamily="34" charset="0"/>
                          <a:ea typeface="Calibri" panose="020F0502020204030204" pitchFamily="34" charset="0"/>
                          <a:cs typeface="Times New Roman" panose="02020603050405020304" pitchFamily="18" charset="0"/>
                        </a:rPr>
                        <a:t>ᑐᓂᔭᐅᔪᑦ ᐱᔭᐅᓚᐅᖅᑐᑦ ᑯᐃᓐ ᑭᒡᒐᖅᑐᖅᑎᖓ−ᓄᓇᖃᖅᑳᖅᑐᓕᕆᔨᒃᑯᑦ ᐊᒻᒪ ᐃᓄᓕᕆᔨᑐᖃᒃᑯᑦ ᑲᓇᑕᒥ(CIRNAC), ᐃᒪᖅᒥᐅᑕᓕᕆᔩᒃᑯᑦ ᑲᓇᑕᒥ (DFO) ᐊᒻᒪ ᓄᓇᕗᑦ ᒐᕙᒪᖓᓂ (GN).</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3774053"/>
                  </a:ext>
                </a:extLst>
              </a:tr>
              <a:tr h="378330">
                <a:tc>
                  <a:txBody>
                    <a:bodyPr/>
                    <a:lstStyle/>
                    <a:p>
                      <a:pPr algn="l">
                        <a:lnSpc>
                          <a:spcPct val="115000"/>
                        </a:lnSpc>
                        <a:spcAft>
                          <a:spcPts val="1000"/>
                        </a:spcAft>
                      </a:pPr>
                      <a:r>
                        <a:rPr lang="iu-Cans-CA" sz="1600" u="sng" dirty="0">
                          <a:effectLst/>
                          <a:latin typeface="Euphemia" panose="020B0503040102020104" pitchFamily="34" charset="0"/>
                          <a:cs typeface="Times New Roman" panose="02020603050405020304" pitchFamily="18" charset="0"/>
                        </a:rPr>
                        <a:t>ᔪᓚ</a:t>
                      </a:r>
                      <a:r>
                        <a:rPr lang="en-US" sz="1600" u="sng" dirty="0">
                          <a:effectLst/>
                          <a:latin typeface="Times New Roman" panose="02020603050405020304" pitchFamily="18" charset="0"/>
                          <a:cs typeface="Times New Roman" panose="02020603050405020304" pitchFamily="18" charset="0"/>
                        </a:rPr>
                        <a:t> 22, 2026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iu-Cans-CA" sz="1400" dirty="0">
                          <a:effectLst/>
                          <a:latin typeface="Euphemia" panose="020B0503040102020104" pitchFamily="34" charset="0"/>
                          <a:cs typeface="Times New Roman" panose="02020603050405020304" pitchFamily="18" charset="0"/>
                        </a:rPr>
                        <a:t>ᓄᓇᓕᐸᐅᔭᒃᑯᑦ ᑭᐅᓚᐅᖅᐳᑦ ᐱᓕᕆᖃᑕᐅᔪᑦ ᐅᖃᐅᓯᖏᓐᓂᒃ</a:t>
                      </a:r>
                      <a:r>
                        <a:rPr lang="en-US" sz="1400" dirty="0">
                          <a:effectLst/>
                          <a:latin typeface="Euphemia" panose="020B0503040102020104" pitchFamily="34" charset="0"/>
                          <a:cs typeface="Times New Roman" panose="02020603050405020304" pitchFamily="18" charset="0"/>
                        </a:rPr>
                        <a:t>.</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0364066"/>
                  </a:ext>
                </a:extLst>
              </a:tr>
              <a:tr h="840292">
                <a:tc>
                  <a:txBody>
                    <a:bodyPr/>
                    <a:lstStyle/>
                    <a:p>
                      <a:pPr algn="l">
                        <a:lnSpc>
                          <a:spcPct val="115000"/>
                        </a:lnSpc>
                        <a:spcAft>
                          <a:spcPts val="1000"/>
                        </a:spcAft>
                      </a:pPr>
                      <a:r>
                        <a:rPr lang="iu-Cans-CA" sz="1600" u="sng" dirty="0">
                          <a:effectLst/>
                          <a:latin typeface="Euphemia" panose="020B0503040102020104" pitchFamily="34" charset="0"/>
                          <a:cs typeface="Times New Roman" panose="02020603050405020304" pitchFamily="18" charset="0"/>
                        </a:rPr>
                        <a:t>ᔪᓚᐃ</a:t>
                      </a:r>
                      <a:r>
                        <a:rPr lang="en-US" sz="1600" u="sng" dirty="0">
                          <a:effectLst/>
                          <a:latin typeface="Times New Roman" panose="02020603050405020304" pitchFamily="18" charset="0"/>
                          <a:cs typeface="Times New Roman" panose="02020603050405020304" pitchFamily="18" charset="0"/>
                        </a:rPr>
                        <a:t> 24, 2026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just" rtl="0" eaLnBrk="1" latinLnBrk="0" hangingPunct="1">
                        <a:lnSpc>
                          <a:spcPct val="115000"/>
                        </a:lnSpc>
                        <a:spcAft>
                          <a:spcPts val="1000"/>
                        </a:spcAft>
                      </a:pP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ᓄᓇᕗᑦ ᐃᒪᓕᕆᔨᑦ ᑲᑎᒪᔨᖏᑦ ᑐᓂᓯᓚᐅᖅᐳᐃᑦ ᑎᑎᕋᖅᑕᐅᒋᐊᕐᖓᖅᑐᒥᒃ ᑲᑎᒪᔾᔪᑎᒃᓴᓂᒃ </a:t>
                      </a:r>
                      <a:r>
                        <a:rPr kumimoji="0" lang="en-US" sz="1400" kern="1200" dirty="0">
                          <a:solidFill>
                            <a:schemeClr val="dk1"/>
                          </a:solidFill>
                          <a:effectLst/>
                          <a:latin typeface="Euphemia" panose="020B0503040102020104" pitchFamily="34" charset="0"/>
                          <a:ea typeface="+mn-ea"/>
                          <a:cs typeface="Times New Roman" panose="02020603050405020304" pitchFamily="18" charset="0"/>
                        </a:rPr>
                        <a:t>TM/PHC-</a:t>
                      </a: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ᑯᓐᓄᑦ, ᐃᓚᒋᔭᐅᓪᓗᓂ ᓄᓇᓕᖕᓂ ᑲᑎᒪᕕᒡᔪᐊᕐᓇᖅ ᐃᓚᖃᖅᖢᓂ ᓄᑖᙳᕆᐊᖅᓯᒪᔪᓂᒃ ᖃᖓᒃᑰᕋᔭᕐᓂᖏᓐᓂᒃ ᑭᖑᓪᓕᕐᒥ ᐱᓕᕆᐊᖑᔪᒃᓴᓂᒃ ᐱᓕᕆᕙᓪᓕᐊᑎᓪᓗᒋᑦ.</a:t>
                      </a:r>
                      <a:endParaRPr kumimoji="0" lang="en-CA" sz="1400" kern="1200" dirty="0">
                        <a:solidFill>
                          <a:schemeClr val="dk1"/>
                        </a:solidFill>
                        <a:effectLst/>
                        <a:latin typeface="Euphemia" panose="020B05030401020201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640312232"/>
                  </a:ext>
                </a:extLst>
              </a:tr>
              <a:tr h="676324">
                <a:tc>
                  <a:txBody>
                    <a:bodyPr/>
                    <a:lstStyle/>
                    <a:p>
                      <a:pPr>
                        <a:lnSpc>
                          <a:spcPct val="115000"/>
                        </a:lnSpc>
                        <a:spcAft>
                          <a:spcPts val="1000"/>
                        </a:spcAft>
                      </a:pPr>
                      <a:r>
                        <a:rPr kumimoji="0" lang="iu-Cans-CA" sz="1600" b="1" u="sng" kern="1200" dirty="0">
                          <a:solidFill>
                            <a:schemeClr val="dk1"/>
                          </a:solidFill>
                          <a:effectLst/>
                          <a:latin typeface="Euphemia" panose="020B0503040102020104" pitchFamily="34" charset="0"/>
                          <a:ea typeface="+mn-ea"/>
                          <a:cs typeface="Times New Roman" panose="02020603050405020304" pitchFamily="18" charset="0"/>
                        </a:rPr>
                        <a:t>ᔪᓚᐃ</a:t>
                      </a: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 31, 2026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ᐅᑯᐊ</a:t>
                      </a:r>
                      <a:r>
                        <a:rPr kumimoji="0" lang="en-US" sz="1400" kern="1200" dirty="0">
                          <a:solidFill>
                            <a:schemeClr val="dk1"/>
                          </a:solidFill>
                          <a:effectLst/>
                          <a:latin typeface="Euphemia" panose="020B0503040102020104" pitchFamily="34" charset="0"/>
                          <a:ea typeface="+mn-ea"/>
                          <a:cs typeface="Times New Roman" panose="02020603050405020304" pitchFamily="18" charset="0"/>
                        </a:rPr>
                        <a:t> NWB </a:t>
                      </a: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ᐱᓪᓗᓂ ᓇᓗᓇᐃᖅᓯᔾᔪᑎᒥᒃ ᐃᓚᐅᓂᐊᕐᓂᕐᒥᓂᒃ ᑲᑎᒪᓂᕐᓂᐊᒻᒪ ᐅᓂᒃᑲᐅᓯᐅᔪᑦ ᑎᑎᖅᑲᑦ </a:t>
                      </a:r>
                      <a:r>
                        <a:rPr kumimoji="0" lang="en-US" sz="1400" kern="1200" dirty="0">
                          <a:solidFill>
                            <a:schemeClr val="dk1"/>
                          </a:solidFill>
                          <a:effectLst/>
                          <a:latin typeface="Euphemia" panose="020B0503040102020104" pitchFamily="34" charset="0"/>
                          <a:ea typeface="+mn-ea"/>
                          <a:cs typeface="Times New Roman" panose="02020603050405020304" pitchFamily="18" charset="0"/>
                        </a:rPr>
                        <a:t>CIRNAC-</a:t>
                      </a: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ᑯᓐᓂ, ᐃᒪᕐᒥᐅᑕᓕᕆᔨᒃᑯᓐᓂ, ᐊᒻᒪ ᓄᓇᓕᐸᐅᔭᒃᑯᓐᓂ.</a:t>
                      </a:r>
                      <a:endParaRPr kumimoji="0" lang="en-CA" sz="1400" kern="1200" dirty="0">
                        <a:solidFill>
                          <a:schemeClr val="dk1"/>
                        </a:solidFill>
                        <a:effectLst/>
                        <a:latin typeface="Euphemia" panose="020B05030401020201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912661611"/>
                  </a:ext>
                </a:extLst>
              </a:tr>
              <a:tr h="467901">
                <a:tc>
                  <a:txBody>
                    <a:bodyPr/>
                    <a:lstStyle/>
                    <a:p>
                      <a:pPr>
                        <a:lnSpc>
                          <a:spcPct val="115000"/>
                        </a:lnSpc>
                        <a:spcAft>
                          <a:spcPts val="1000"/>
                        </a:spcAft>
                      </a:pPr>
                      <a:r>
                        <a:rPr kumimoji="0" lang="iu-Cans-CA" sz="1600" b="1" u="sng" kern="1200" dirty="0">
                          <a:solidFill>
                            <a:schemeClr val="dk1"/>
                          </a:solidFill>
                          <a:effectLst/>
                          <a:latin typeface="Euphemia" panose="020B0503040102020104" pitchFamily="34" charset="0"/>
                          <a:ea typeface="+mn-ea"/>
                          <a:cs typeface="Times New Roman" panose="02020603050405020304" pitchFamily="18" charset="0"/>
                        </a:rPr>
                        <a:t>ᐊᐅᒍᔅᑎ</a:t>
                      </a: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 06, 2026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ᓄᓇᕗᑦ ᐃᒪᓕᕆᔨᑦ ᑲᑎᒪᔨᖏᑦ ᐊᑐᐃᓐᓇᕈᖅᑎᑦᑎᓚᐅᖅᐳᑦ ᑭᖑᓪᓕᖅᐹᖅᓯᐅᑎᓂᒃ ᑲᑎᒪᔾᔪᑎᒃᓴᓂᒃ </a:t>
                      </a:r>
                      <a:r>
                        <a:rPr kumimoji="0" lang="en-US" sz="1400" kern="1200" dirty="0">
                          <a:solidFill>
                            <a:schemeClr val="dk1"/>
                          </a:solidFill>
                          <a:effectLst/>
                          <a:latin typeface="Euphemia" panose="020B0503040102020104" pitchFamily="34" charset="0"/>
                          <a:ea typeface="+mn-ea"/>
                          <a:cs typeface="Times New Roman" panose="02020603050405020304" pitchFamily="18" charset="0"/>
                        </a:rPr>
                        <a:t>TM/PHC−</a:t>
                      </a: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ᒧᑦ ᐊᒻᒪ ᓄᓇᓕᖕᓂ ᑲᑎᒪᕕᒡᔪᐊᕐᓇᒧᑦ.</a:t>
                      </a:r>
                      <a:endParaRPr kumimoji="0" lang="en-CA" sz="1400" kern="1200" dirty="0">
                        <a:solidFill>
                          <a:schemeClr val="dk1"/>
                        </a:solidFill>
                        <a:effectLst/>
                        <a:latin typeface="Euphemia" panose="020B05030401020201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496701641"/>
                  </a:ext>
                </a:extLst>
              </a:tr>
              <a:tr h="685683">
                <a:tc>
                  <a:txBody>
                    <a:bodyPr/>
                    <a:lstStyle/>
                    <a:p>
                      <a:pPr>
                        <a:lnSpc>
                          <a:spcPct val="115000"/>
                        </a:lnSpc>
                        <a:spcAft>
                          <a:spcPts val="1000"/>
                        </a:spcAft>
                      </a:pPr>
                      <a:r>
                        <a:rPr kumimoji="0" lang="iu-Cans-CA" sz="1600" b="1" u="sng" kern="1200" dirty="0">
                          <a:solidFill>
                            <a:schemeClr val="dk1"/>
                          </a:solidFill>
                          <a:effectLst/>
                          <a:latin typeface="Euphemia" panose="020B0503040102020104" pitchFamily="34" charset="0"/>
                          <a:ea typeface="+mn-ea"/>
                          <a:cs typeface="Times New Roman" panose="02020603050405020304" pitchFamily="18" charset="0"/>
                        </a:rPr>
                        <a:t>ᐊᐅᒍᔅᑎ</a:t>
                      </a: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 11-12,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iu-Cans-CA" sz="1400" kern="1200" dirty="0">
                          <a:solidFill>
                            <a:schemeClr val="dk1"/>
                          </a:solidFill>
                          <a:effectLst/>
                          <a:latin typeface="Euphemia" panose="020B0503040102020104" pitchFamily="34" charset="0"/>
                          <a:ea typeface="+mn-ea"/>
                          <a:cs typeface="Times New Roman" panose="02020603050405020304" pitchFamily="18" charset="0"/>
                        </a:rPr>
                        <a:t>ᓄᓇᕗᑦ ᐃᒪᓕᕆᔨᑦ ᑲᑎᒪᔨᖏᑦ ᑲᑎᒪᑎᑦᑎᓂᐊᖅᑐᑦ ᐊᒻᒪ ᓈᓚᖕᓂᖃᓚᐅᖅᑳᕋᑎᒃ ᑲᑎᒪᕕᒡᔪᐊᖅᑎᑦᑎᓗᑎᒃ ᐃᖃᓗᖕᓂ, ᑭᖑᓂᐊᒍᓪᓗ ᓄᓇᓕᖕᓂ ᑲᑎᒪᑎᑦᑎᓗᑎᒃ ᐅᓐᓄᒃᑯᑦ ᐋᒡᒌᓯ 11, 2024−ᒥ</a:t>
                      </a:r>
                      <a:endParaRPr kumimoji="0" lang="en-CA" sz="1400" kern="1200" dirty="0">
                        <a:solidFill>
                          <a:schemeClr val="dk1"/>
                        </a:solidFill>
                        <a:effectLst/>
                        <a:latin typeface="Euphemia" panose="020B05030401020201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018650006"/>
                  </a:ext>
                </a:extLst>
              </a:tr>
            </a:tbl>
          </a:graphicData>
        </a:graphic>
      </p:graphicFrame>
    </p:spTree>
    <p:extLst>
      <p:ext uri="{BB962C8B-B14F-4D97-AF65-F5344CB8AC3E}">
        <p14:creationId xmlns:p14="http://schemas.microsoft.com/office/powerpoint/2010/main" val="962157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Next steps in the Application Process</a:t>
            </a:r>
            <a:endParaRPr lang="en-US" sz="2400" dirty="0"/>
          </a:p>
        </p:txBody>
      </p:sp>
      <p:sp>
        <p:nvSpPr>
          <p:cNvPr id="3" name="Content Placeholder 2"/>
          <p:cNvSpPr>
            <a:spLocks noGrp="1"/>
          </p:cNvSpPr>
          <p:nvPr>
            <p:ph idx="1"/>
          </p:nvPr>
        </p:nvSpPr>
        <p:spPr>
          <a:xfrm>
            <a:off x="359532" y="1772816"/>
            <a:ext cx="8424936" cy="4176464"/>
          </a:xfrm>
        </p:spPr>
        <p:txBody>
          <a:bodyPr>
            <a:normAutofit/>
          </a:bodyPr>
          <a:lstStyle/>
          <a:p>
            <a:pPr algn="just">
              <a:buClrTx/>
              <a:buFont typeface="Wingdings" panose="05000000000000000000" pitchFamily="2" charset="2"/>
              <a:buChar char="§"/>
            </a:pPr>
            <a:r>
              <a:rPr lang="en-CA" sz="1600" dirty="0">
                <a:latin typeface="Times New Roman" pitchFamily="18" charset="0"/>
                <a:cs typeface="Times New Roman" pitchFamily="18" charset="0"/>
              </a:rPr>
              <a:t>The Pre-Hearing Conference (PHC) is scheduled for tomorrow, August 12, 2026;</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b="0" dirty="0">
                <a:solidFill>
                  <a:schemeClr val="tx1"/>
                </a:solidFill>
                <a:latin typeface="Times New Roman" pitchFamily="18" charset="0"/>
                <a:cs typeface="Times New Roman" pitchFamily="18" charset="0"/>
              </a:rPr>
              <a:t>Information provided during this TM will assist the Board in determining whether all issues are sufficiently addressed at this stage</a:t>
            </a:r>
            <a:r>
              <a:rPr lang="en-CA" sz="1600" b="0" baseline="0" dirty="0">
                <a:solidFill>
                  <a:schemeClr val="tx1"/>
                </a:solidFill>
                <a:latin typeface="Times New Roman" pitchFamily="18" charset="0"/>
                <a:cs typeface="Times New Roman" pitchFamily="18" charset="0"/>
              </a:rPr>
              <a:t> in the process;</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Technical Meeting and Pre-Hearing Conference is facilitated by the Board’s staff, however, </a:t>
            </a:r>
            <a:r>
              <a:rPr lang="en-US" sz="1600" b="0" baseline="0" dirty="0">
                <a:solidFill>
                  <a:schemeClr val="tx1"/>
                </a:solidFill>
                <a:latin typeface="Times New Roman" pitchFamily="18" charset="0"/>
                <a:cs typeface="Times New Roman" pitchFamily="18" charset="0"/>
              </a:rPr>
              <a:t>the decision on the Application will be made by a </a:t>
            </a:r>
            <a:r>
              <a:rPr lang="en-US" sz="1600" b="0" dirty="0">
                <a:solidFill>
                  <a:schemeClr val="tx1"/>
                </a:solidFill>
                <a:latin typeface="Times New Roman" pitchFamily="18" charset="0"/>
                <a:cs typeface="Times New Roman" pitchFamily="18" charset="0"/>
              </a:rPr>
              <a:t>Board Panel, led by the Board's Chair;</a:t>
            </a:r>
            <a:endParaRPr lang="en-US" sz="1600" dirty="0">
              <a:solidFill>
                <a:schemeClr val="tx1"/>
              </a:solidFill>
              <a:latin typeface="Times New Roman" pitchFamily="18" charset="0"/>
              <a:cs typeface="Times New Roman" pitchFamily="18" charset="0"/>
            </a:endParaRP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Board Panel </a:t>
            </a:r>
            <a:r>
              <a:rPr lang="en-US" sz="1600" b="0" i="0" dirty="0">
                <a:solidFill>
                  <a:schemeClr val="tx1"/>
                </a:solidFill>
                <a:latin typeface="Times New Roman" pitchFamily="18" charset="0"/>
                <a:cs typeface="Times New Roman" pitchFamily="18" charset="0"/>
              </a:rPr>
              <a:t>will take some time (up to a few weeks) to consider all the submissions received and will issue a </a:t>
            </a:r>
            <a:r>
              <a:rPr lang="en-CA" sz="1600" dirty="0">
                <a:latin typeface="Times New Roman" pitchFamily="18" charset="0"/>
                <a:cs typeface="Times New Roman" pitchFamily="18" charset="0"/>
              </a:rPr>
              <a:t>Pre-Hearing Conference Decision Report</a:t>
            </a:r>
            <a:r>
              <a:rPr lang="en-US" sz="1600" b="0" i="0" dirty="0">
                <a:solidFill>
                  <a:schemeClr val="tx1"/>
                </a:solidFill>
                <a:latin typeface="Times New Roman" pitchFamily="18" charset="0"/>
                <a:cs typeface="Times New Roman" pitchFamily="18" charset="0"/>
              </a:rPr>
              <a:t>;</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NWB will issue a Notice of Public Hearing informing stakeholders about tentative dates and format of the Public Hearing</a:t>
            </a:r>
          </a:p>
          <a:p>
            <a:pPr marL="342900" indent="-342900">
              <a:buClrTx/>
              <a:buFont typeface="Arial" panose="020B0604020202020204" pitchFamily="34" charset="0"/>
              <a:buChar char="•"/>
            </a:pPr>
            <a:endParaRPr lang="en-CA" sz="2000" dirty="0">
              <a:latin typeface="Times New Roman" pitchFamily="18" charset="0"/>
              <a:cs typeface="Times New Roman" pitchFamily="18" charset="0"/>
            </a:endParaRPr>
          </a:p>
        </p:txBody>
      </p:sp>
    </p:spTree>
    <p:extLst>
      <p:ext uri="{BB962C8B-B14F-4D97-AF65-F5344CB8AC3E}">
        <p14:creationId xmlns:p14="http://schemas.microsoft.com/office/powerpoint/2010/main" val="4249914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00460" cy="792088"/>
          </a:xfrm>
        </p:spPr>
        <p:txBody>
          <a:bodyPr>
            <a:normAutofit fontScale="90000"/>
          </a:bodyPr>
          <a:lstStyle/>
          <a:p>
            <a:pPr algn="ct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endParaRPr lang="iu-Cans-CA" sz="2400" b="1" dirty="0">
              <a:latin typeface="+mn-lt"/>
              <a:cs typeface="Times New Roman" pitchFamily="18" charset="0"/>
            </a:endParaRPr>
          </a:p>
        </p:txBody>
      </p:sp>
      <p:sp>
        <p:nvSpPr>
          <p:cNvPr id="3" name="Content Placeholder 2"/>
          <p:cNvSpPr>
            <a:spLocks noGrp="1"/>
          </p:cNvSpPr>
          <p:nvPr>
            <p:ph idx="1"/>
          </p:nvPr>
        </p:nvSpPr>
        <p:spPr>
          <a:xfrm>
            <a:off x="315956" y="1412776"/>
            <a:ext cx="8000460" cy="4824536"/>
          </a:xfrm>
        </p:spPr>
        <p:txBody>
          <a:bodyPr>
            <a:noAutofit/>
          </a:bodyPr>
          <a:lstStyle/>
          <a:p>
            <a:pPr>
              <a:buClrTx/>
              <a:buFont typeface="Wingdings" panose="05000000000000000000" pitchFamily="2" charset="2"/>
              <a:buChar char="§"/>
            </a:pPr>
            <a:r>
              <a:rPr lang="iu-Cans-CA" sz="1900" dirty="0">
                <a:cs typeface="Times New Roman" pitchFamily="18" charset="0"/>
              </a:rPr>
              <a:t>ᓈᓚᖕᓂᖃᓚᐅᖅᑳᕋᑎᒃ ᑲᑎᒪᕕᒡᔪᐊᕐᓂᖅ ᐋᖅᑭᒃᑕᐅᓯᒪᕗᖅ ᖃᐅᒃᐸᑦ, ᐋᒡᒌᓯ 12, 2026−ᒥ;</a:t>
            </a:r>
            <a:endParaRPr lang="en-CA" sz="1900" dirty="0">
              <a:cs typeface="Times New Roman" pitchFamily="18" charset="0"/>
            </a:endParaRPr>
          </a:p>
          <a:p>
            <a:pPr>
              <a:buClrTx/>
              <a:buFont typeface="Wingdings" panose="05000000000000000000" pitchFamily="2" charset="2"/>
              <a:buChar char="§"/>
            </a:pPr>
            <a:r>
              <a:rPr lang="iu-Cans-CA" sz="1900" dirty="0">
                <a:cs typeface="Times New Roman" pitchFamily="18" charset="0"/>
              </a:rPr>
              <a:t>ᑐᑭᓯᒋᐊᒐᒃᓴᑦ ᐊᑐᐃᓐᓇᕈᖅᑎᑕᐅᔪᑦ ᑲᑎᒪᑎᓪᓗᒋᑦ ᐃᑲᔫᑕᐅᓂᐊᖅᐳᑦ ᑲᑎᒪᔨᓄᑦ ᖃᐅᔨᒪᓕᕐᓗᑎᒃ ᐱᔾᔪᑕᐅᔪᓕᒫᑦ ᑲᒪᒋᔭᐅᑦᑎᐊᕋᓗᐊᕐᒪᖔᑕ </a:t>
            </a:r>
          </a:p>
          <a:p>
            <a:pPr>
              <a:buClrTx/>
              <a:buFont typeface="Wingdings" panose="05000000000000000000" pitchFamily="2" charset="2"/>
              <a:buChar char="§"/>
            </a:pPr>
            <a:r>
              <a:rPr lang="iu-Cans-CA" sz="1900" dirty="0">
                <a:cs typeface="Times New Roman" pitchFamily="18" charset="0"/>
              </a:rPr>
              <a:t>ᒫᓐᓇ ᐱᓕᕆᐊᖑᑎᓪᓗᒍ; ᐱᓕᕆᔾᔪᑎᓄᑦ ᑲᑎᒪᓂᖅ ᓈᓚᖕᓂᖃᓚᐅᖅᑳᕋᓂᓗ ᑲᑎᒪᓂᖅ ᐊᐅᓚᑕᐅᔪᖅ ᑲᑎᒪᔩᑦ ᐃᖅᑲᓇᐃᔭᖅᑎᖏᓐᓄᑦ, ᑭᓯᐊᓂ, ᐃᓱᒪᓕᐊᕆᔭᐅᔪᖅ ᐱᓇᔫᑎᒧᑦ ᐋᖅᑭᒃᑕᐅᓇᔭᖅᑐᖅ ᑲᑎᒪᔨᓄᑦ, ᓯᕗᒃᑲᖅᑕᖅᑕᐅᓗᓂ ᑲᑎᒪᔩᑦ ᐃᒃᓯᕙᐅᑕᖓᓄᑦ;</a:t>
            </a:r>
            <a:endParaRPr lang="en-CA" sz="1900" dirty="0">
              <a:cs typeface="Times New Roman" pitchFamily="18" charset="0"/>
            </a:endParaRPr>
          </a:p>
          <a:p>
            <a:pPr>
              <a:buClrTx/>
              <a:buFont typeface="Wingdings" panose="05000000000000000000" pitchFamily="2" charset="2"/>
              <a:buChar char="§"/>
            </a:pPr>
            <a:r>
              <a:rPr lang="iu-Cans-CA" sz="1900" dirty="0">
                <a:cs typeface="Times New Roman" pitchFamily="18" charset="0"/>
              </a:rPr>
              <a:t>ᑲᑎᒪᔩᑦ ᐱᕕᖃᕐᓂᐊᖅᑐᑦ (ᐱᓇᓱᐊᕈᓯᕐᓄᑦ ᖃᔅᓯᐊᕐᔪᖕᓄᑦ) ᐃᓱᒪᒃᓴᖅᓯᐅᕈᑎᖃᕐᓗᑎᒃ ᑕᒪᐃᓐᓂᒃ ᑐᓐᓂᖅᑯᑕᐅᔪᓂᒃ ᑐᓂᓯᓂᐊᖅᖢᑎᒡᓗ ᓈᓚᖕᓂᖃᓚᐅᖅᑳᕋᑎᒃ ᑲᑎᒪᕕᒡᔪᐊᕐᓂᕐᒧᑦ ᐃᓱᒪᓕᐊᕆᔭᐅᔪᒥᒃ ᐅᓂᒃᑳᒥᒃ;</a:t>
            </a:r>
            <a:endParaRPr lang="en-CA" sz="1900" dirty="0">
              <a:cs typeface="Times New Roman" pitchFamily="18" charset="0"/>
            </a:endParaRPr>
          </a:p>
          <a:p>
            <a:pPr>
              <a:buClrTx/>
              <a:buFont typeface="Wingdings" panose="05000000000000000000" pitchFamily="2" charset="2"/>
              <a:buChar char="§"/>
            </a:pPr>
            <a:r>
              <a:rPr lang="iu-Cans-CA" sz="1900" dirty="0">
                <a:cs typeface="Times New Roman" pitchFamily="18" charset="0"/>
              </a:rPr>
              <a:t>ᓄᓇᕗᑦ ᐃᒪᓕᕆᔨᑦ ᑲᑎᒪᔨᖏᑦ ᓴᖅᑭᑎᑦᑎᓂᐊᖅᐳᑦ ᖃᐅᔨᒃᑲᐃᔾᔪᑎᒥᒃ ᑭᒃᑯᑐᐃᓐᓇᓂᒃ ᓈᓚᒃᑎᑦᑎᓂᐊᕐᓂᕐᒥᒃ ᑐᓴᖅᑎᑦᑎᓗᑎᒃ ᐱᖃᖃᑕᐅᔪᓂᒃ ᐅᓪᓗᖏᓐᓂᒃ ᐋᖅᑭᒃᓯᒪᓂᕆᓂᐊᖅᑕᖓᓂᒡᓗ ᑭᒃᑯᑐᐃᓐᓇᓂᒃ ᓈᓚᒃᑎᑦᑎᓂᐅᓇᔭᖅᑐᖅ</a:t>
            </a:r>
            <a:endParaRPr lang="en-CA" sz="1900" dirty="0">
              <a:cs typeface="Times New Roman" pitchFamily="18" charset="0"/>
            </a:endParaRPr>
          </a:p>
        </p:txBody>
      </p:sp>
      <p:sp>
        <p:nvSpPr>
          <p:cNvPr id="5" name="TextBox 4">
            <a:extLst>
              <a:ext uri="{FF2B5EF4-FFF2-40B4-BE49-F238E27FC236}">
                <a16:creationId xmlns:a16="http://schemas.microsoft.com/office/drawing/2014/main" id="{161A11EA-73F5-E56E-A179-07F532A7A4C2}"/>
              </a:ext>
            </a:extLst>
          </p:cNvPr>
          <p:cNvSpPr txBox="1"/>
          <p:nvPr/>
        </p:nvSpPr>
        <p:spPr>
          <a:xfrm>
            <a:off x="1871700" y="800708"/>
            <a:ext cx="5400600" cy="461665"/>
          </a:xfrm>
          <a:prstGeom prst="rect">
            <a:avLst/>
          </a:prstGeom>
          <a:noFill/>
        </p:spPr>
        <p:txBody>
          <a:bodyPr wrap="square">
            <a:spAutoFit/>
          </a:bodyPr>
          <a:lstStyle/>
          <a:p>
            <a:pPr algn="ctr"/>
            <a:r>
              <a:rPr lang="iu-Cans-CA" sz="2400" b="1" dirty="0">
                <a:solidFill>
                  <a:srgbClr val="3887B8"/>
                </a:solidFill>
              </a:rPr>
              <a:t>ᑭᖑᓪᓕᕐᒥᒃ ᐱᓕᕆᐊᖑᔪᒃᓴᑦ ᐱᓇᔫᑎᒥ</a:t>
            </a:r>
            <a:endParaRPr lang="en-US" sz="2400" b="1" dirty="0">
              <a:solidFill>
                <a:srgbClr val="3887B8"/>
              </a:solidFill>
            </a:endParaRPr>
          </a:p>
        </p:txBody>
      </p:sp>
    </p:spTree>
    <p:extLst>
      <p:ext uri="{BB962C8B-B14F-4D97-AF65-F5344CB8AC3E}">
        <p14:creationId xmlns:p14="http://schemas.microsoft.com/office/powerpoint/2010/main" val="4269545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C1358A-8A1D-4B8C-B965-E3C4702BF211}"/>
              </a:ext>
            </a:extLst>
          </p:cNvPr>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Intervener Participation</a:t>
            </a:r>
            <a:endParaRPr lang="en-US" sz="2400" dirty="0"/>
          </a:p>
        </p:txBody>
      </p:sp>
      <p:sp>
        <p:nvSpPr>
          <p:cNvPr id="7" name="Content Placeholder 2">
            <a:extLst>
              <a:ext uri="{FF2B5EF4-FFF2-40B4-BE49-F238E27FC236}">
                <a16:creationId xmlns:a16="http://schemas.microsoft.com/office/drawing/2014/main" id="{5AE348CC-5962-41CA-A4F7-2501D5329159}"/>
              </a:ext>
            </a:extLst>
          </p:cNvPr>
          <p:cNvSpPr>
            <a:spLocks noGrp="1"/>
          </p:cNvSpPr>
          <p:nvPr>
            <p:ph idx="1"/>
          </p:nvPr>
        </p:nvSpPr>
        <p:spPr>
          <a:xfrm>
            <a:off x="483940" y="1700808"/>
            <a:ext cx="8424936" cy="4235002"/>
          </a:xfrm>
        </p:spPr>
        <p:txBody>
          <a:bodyPr>
            <a:normAutofit/>
          </a:bodyPr>
          <a:lstStyle/>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Participate in the licensing process for the Application from the onset</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Provide the Board and the Applicant with valuable technical information (questions and concerns) on relevant issues</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Participate in formal and informal discussions aimed at resolving relevant issues</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CA" sz="2000" b="0" baseline="0" dirty="0">
                <a:solidFill>
                  <a:schemeClr val="tx1"/>
                </a:solidFill>
                <a:latin typeface="Times New Roman" pitchFamily="18" charset="0"/>
                <a:cs typeface="Times New Roman" pitchFamily="18" charset="0"/>
              </a:rPr>
              <a:t>Everyone is encouraged to participate in this community session and the PHC;</a:t>
            </a:r>
          </a:p>
          <a:p>
            <a:pPr>
              <a:buClrTx/>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Interested persons can also contact NWB staff to provide written comments or to review the documents filed for the application</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All documents received have been posted on the NWB’s Public Registry</a:t>
            </a:r>
            <a:endParaRPr lang="en-CA" sz="2000" b="0" baseline="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65001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C1358A-8A1D-4B8C-B965-E3C4702BF211}"/>
              </a:ext>
            </a:extLst>
          </p:cNvPr>
          <p:cNvSpPr>
            <a:spLocks noGrp="1"/>
          </p:cNvSpPr>
          <p:nvPr>
            <p:ph type="title"/>
          </p:nvPr>
        </p:nvSpPr>
        <p:spPr>
          <a:xfrm>
            <a:off x="0" y="476672"/>
            <a:ext cx="8684028" cy="792088"/>
          </a:xfrm>
        </p:spPr>
        <p:txBody>
          <a:bodyPr>
            <a:normAutofit/>
          </a:bodyPr>
          <a:lstStyle/>
          <a:p>
            <a:pPr algn="ctr"/>
            <a:r>
              <a:rPr lang="iu-Cans-CA" sz="2400" b="1" dirty="0">
                <a:latin typeface="ProSyl" panose="020B0500000000000000" pitchFamily="34" charset="0"/>
                <a:cs typeface="Times New Roman" pitchFamily="18" charset="0"/>
              </a:rPr>
              <a:t>ᐱᓕᕆᖃᑕᐅᔪᑦ ᐃᓚᐅᓂᖏᑦ</a:t>
            </a:r>
            <a:endParaRPr lang="en-US" sz="2400" dirty="0">
              <a:latin typeface="ProSyl" panose="020B0500000000000000" pitchFamily="34" charset="0"/>
            </a:endParaRPr>
          </a:p>
        </p:txBody>
      </p:sp>
      <p:sp>
        <p:nvSpPr>
          <p:cNvPr id="7" name="Content Placeholder 2">
            <a:extLst>
              <a:ext uri="{FF2B5EF4-FFF2-40B4-BE49-F238E27FC236}">
                <a16:creationId xmlns:a16="http://schemas.microsoft.com/office/drawing/2014/main" id="{5AE348CC-5962-41CA-A4F7-2501D5329159}"/>
              </a:ext>
            </a:extLst>
          </p:cNvPr>
          <p:cNvSpPr>
            <a:spLocks noGrp="1"/>
          </p:cNvSpPr>
          <p:nvPr>
            <p:ph idx="1"/>
          </p:nvPr>
        </p:nvSpPr>
        <p:spPr>
          <a:xfrm>
            <a:off x="483940" y="1700808"/>
            <a:ext cx="8424936" cy="4235002"/>
          </a:xfrm>
        </p:spPr>
        <p:txBody>
          <a:bodyPr>
            <a:normAutofit lnSpcReduction="10000"/>
          </a:bodyPr>
          <a:lstStyle/>
          <a:p>
            <a:pPr>
              <a:buClrTx/>
              <a:buFont typeface="Wingdings" panose="05000000000000000000" pitchFamily="2" charset="2"/>
              <a:buChar char="§"/>
            </a:pPr>
            <a:r>
              <a:rPr lang="iu-Cans-CA" sz="2000" dirty="0">
                <a:latin typeface="Times New Roman" pitchFamily="18" charset="0"/>
                <a:cs typeface="Times New Roman" pitchFamily="18" charset="0"/>
              </a:rPr>
              <a:t>ᐃᓚᐅᕙᒡᓗᓂ ᓚᐃᓴᓐᓯᑖᖅᑎᑦᑎᕙᓪᓕᐊᓂᕐᒥᒃ ᐱᓇᔫᒃᑐᖅ ᐃᓚᐅᖏᓐᓇᕐᓗᓐᓂ ᐱᒋᐊᕐᓂᖓᓂ</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iu-Cans-CA" sz="2000" dirty="0">
                <a:latin typeface="Times New Roman" pitchFamily="18" charset="0"/>
                <a:cs typeface="Times New Roman" pitchFamily="18" charset="0"/>
              </a:rPr>
              <a:t>ᐱᑎᓪᓗᒋᑦ ᑲᑎᒪᔩᑦ ᑐᒃᓯᕋᖅᑐᕐᓗ ᐱᒻᒪᕆᐅᔪᓂᒃ ᐱᓕᕆᔾᔪᑎᓄᑦ ᓇᓗᓇᐃᔭᐅᑎᓂᒃ</a:t>
            </a:r>
            <a:r>
              <a:rPr lang="en-US" sz="2000" dirty="0">
                <a:latin typeface="Times New Roman" pitchFamily="18" charset="0"/>
                <a:cs typeface="Times New Roman" pitchFamily="18" charset="0"/>
              </a:rPr>
              <a:t> (</a:t>
            </a:r>
            <a:r>
              <a:rPr lang="iu-Cans-CA" sz="2000" dirty="0">
                <a:latin typeface="Times New Roman" pitchFamily="18" charset="0"/>
                <a:cs typeface="Times New Roman" pitchFamily="18" charset="0"/>
              </a:rPr>
              <a:t>ᐊᐱᖅᑯᑎᒃᓴᑦ ᐃᓱᒫᓘᑕᐅᔪᓪᓗ</a:t>
            </a:r>
            <a:r>
              <a:rPr lang="en-US" sz="2000" dirty="0">
                <a:latin typeface="Times New Roman" pitchFamily="18" charset="0"/>
                <a:cs typeface="Times New Roman" pitchFamily="18" charset="0"/>
              </a:rPr>
              <a:t>) </a:t>
            </a:r>
            <a:r>
              <a:rPr lang="iu-Cans-CA" sz="2000" dirty="0">
                <a:latin typeface="Times New Roman" pitchFamily="18" charset="0"/>
                <a:cs typeface="Times New Roman" pitchFamily="18" charset="0"/>
              </a:rPr>
              <a:t>ᐊᒃᑐᐊᓂᓕᖕᓂᒃ ᐃᓱᒪᒋᔭᒃᓴᓂᒃ</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iu-Cans-CA" sz="2000" dirty="0">
                <a:latin typeface="Times New Roman" pitchFamily="18" charset="0"/>
                <a:cs typeface="Times New Roman" pitchFamily="18" charset="0"/>
              </a:rPr>
              <a:t>ᐃᓚᐅᕙᒡᓗᓂ ᐅᖃᖃᑎᒌᖕᓂᕆᔭᐅᔪᓂᒃ ᐊᒃᑐᐊᓂᓕᖕᓂᒃ ᐃᓱᒪᒋᔭᒃᓴᓂᒃ ᐋᖅᑭᒃᓯᓇᓱᒃᐸᒃᑐᓂᒃ</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iu-Cans-CA" sz="2000" dirty="0">
                <a:latin typeface="Times New Roman" pitchFamily="18" charset="0"/>
                <a:cs typeface="Times New Roman" pitchFamily="18" charset="0"/>
              </a:rPr>
              <a:t>ᑭᒃᑯᑐᐃᓐᓇᑦᑎᐊᑦ ᑎᓕᐅᖅᑕᐅᕗᑦ ᐃᓚᐅᖁᔭᐅᓪᓗᑎᒃ ᑕᒪᑐᒪᓂ ᓄᓇᓕᖕᓂ ᐱᓕᕆᖃᑎᒌᖕᓂᕆᔭᐅᔪᒥ ᐊᒻᒪᓗ </a:t>
            </a:r>
            <a:r>
              <a:rPr lang="en-CA" sz="2000" dirty="0">
                <a:latin typeface="Times New Roman" pitchFamily="18" charset="0"/>
                <a:cs typeface="Times New Roman" pitchFamily="18" charset="0"/>
              </a:rPr>
              <a:t>PHC;</a:t>
            </a:r>
          </a:p>
          <a:p>
            <a:pPr>
              <a:buClrTx/>
              <a:buFont typeface="Wingdings" panose="05000000000000000000" pitchFamily="2" charset="2"/>
              <a:buChar char="§"/>
            </a:pPr>
            <a:r>
              <a:rPr lang="iu-Cans-CA" sz="2000" dirty="0">
                <a:latin typeface="Times New Roman" pitchFamily="18" charset="0"/>
                <a:cs typeface="Times New Roman" pitchFamily="18" charset="0"/>
              </a:rPr>
              <a:t>ᐱᔪᒪᔪᑦ ᖃᐅᔨᒋᐊᕈᓐᓇᕐᒥᔪᑦ ᓄᓇᕗᑦ ᐃᒪᓕᕆᔨᑦ ᑲᑎᒪᔨᖏᓐᓄ ᐃᖅᑲᓇᐃᔭᖅᑎᖓᓐᓂᒃ  ᑎᑎᕋᖅᓯᒪᔪᒥᒃ  ᐅᖃᐅᓯᒃᓴᐃᑦ ᒥᑦᓴᓄ  ᑐᓂᓯᓗᑎᒃ ᐅᕝᕙᓘᓐᓃᑦ ᕿᒥᕐᕈᓗᒋᑦ ᑎᑎᖅᑲᐃᑦ ᑐᖅᑯᖅᑕᐅᓯᒪᔪᑦ ᐱᓇᔫᑎᒧᑦ; </a:t>
            </a:r>
          </a:p>
          <a:p>
            <a:pPr>
              <a:buClrTx/>
              <a:buFont typeface="Wingdings" panose="05000000000000000000" pitchFamily="2" charset="2"/>
              <a:buChar char="§"/>
            </a:pPr>
            <a:r>
              <a:rPr lang="iu-Cans-CA" sz="2000" dirty="0">
                <a:latin typeface="Times New Roman" pitchFamily="18" charset="0"/>
                <a:cs typeface="Times New Roman" pitchFamily="18" charset="0"/>
              </a:rPr>
              <a:t>ᑎᑎᖅᑲᓕᒫᑦ ᐱᔭᐅᔪᑦ ᐃᓕᔭᐅᓯᒪᔪᑦ ᓄᓇᕗᒻᒥ ᐃᒪᓕᕆᔩᑦ ᑲᑎᒪᔨᖏᑕ ᑭᒃᑯᑐᐃᓐᓇᕐᓄᑦ ᐊᑎᓕᐅᕐᕕᖓᓄᑦ</a:t>
            </a:r>
            <a:endParaRPr lang="en-CA" sz="2000" dirty="0">
              <a:latin typeface="Times New Roman" pitchFamily="18" charset="0"/>
              <a:cs typeface="Times New Roman" pitchFamily="18" charset="0"/>
            </a:endParaRPr>
          </a:p>
          <a:p>
            <a:pPr marL="0" indent="0">
              <a:buClrTx/>
              <a:buNone/>
            </a:pPr>
            <a:endParaRPr lang="en-CA" sz="2000" b="0" baseline="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26212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9AD439-FBB6-40CC-B001-0BFD85EB4F04}"/>
              </a:ext>
            </a:extLst>
          </p:cNvPr>
          <p:cNvSpPr>
            <a:spLocks noGrp="1"/>
          </p:cNvSpPr>
          <p:nvPr>
            <p:ph type="title"/>
          </p:nvPr>
        </p:nvSpPr>
        <p:spPr>
          <a:xfrm>
            <a:off x="229986" y="980728"/>
            <a:ext cx="8684028" cy="792088"/>
          </a:xfrm>
        </p:spPr>
        <p:txBody>
          <a:bodyPr>
            <a:normAutofit/>
          </a:bodyPr>
          <a:lstStyle/>
          <a:p>
            <a:pPr algn="ctr"/>
            <a:r>
              <a:rPr lang="en-US" sz="2400" b="1" dirty="0">
                <a:latin typeface="Times New Roman" pitchFamily="18" charset="0"/>
                <a:cs typeface="Times New Roman" pitchFamily="18" charset="0"/>
              </a:rPr>
              <a:t>NWB Staff Contact Information</a:t>
            </a:r>
            <a:endParaRPr lang="en-US" sz="2400" dirty="0"/>
          </a:p>
        </p:txBody>
      </p:sp>
      <p:graphicFrame>
        <p:nvGraphicFramePr>
          <p:cNvPr id="7" name="Table 6">
            <a:extLst>
              <a:ext uri="{FF2B5EF4-FFF2-40B4-BE49-F238E27FC236}">
                <a16:creationId xmlns:a16="http://schemas.microsoft.com/office/drawing/2014/main" id="{140E6759-B1CC-47EC-A94D-1EE855F61C65}"/>
              </a:ext>
            </a:extLst>
          </p:cNvPr>
          <p:cNvGraphicFramePr>
            <a:graphicFrameLocks noGrp="1"/>
          </p:cNvGraphicFramePr>
          <p:nvPr>
            <p:extLst>
              <p:ext uri="{D42A27DB-BD31-4B8C-83A1-F6EECF244321}">
                <p14:modId xmlns:p14="http://schemas.microsoft.com/office/powerpoint/2010/main" val="3028636111"/>
              </p:ext>
            </p:extLst>
          </p:nvPr>
        </p:nvGraphicFramePr>
        <p:xfrm>
          <a:off x="649711" y="2132856"/>
          <a:ext cx="7384606" cy="3209729"/>
        </p:xfrm>
        <a:graphic>
          <a:graphicData uri="http://schemas.openxmlformats.org/drawingml/2006/table">
            <a:tbl>
              <a:tblPr firstRow="1" bandRow="1">
                <a:tableStyleId>{5C22544A-7EE6-4342-B048-85BDC9FD1C3A}</a:tableStyleId>
              </a:tblPr>
              <a:tblGrid>
                <a:gridCol w="7384606">
                  <a:extLst>
                    <a:ext uri="{9D8B030D-6E8A-4147-A177-3AD203B41FA5}">
                      <a16:colId xmlns:a16="http://schemas.microsoft.com/office/drawing/2014/main" val="20000"/>
                    </a:ext>
                  </a:extLst>
                </a:gridCol>
              </a:tblGrid>
              <a:tr h="1534192">
                <a:tc>
                  <a:txBody>
                    <a:bodyPr/>
                    <a:lstStyle/>
                    <a:p>
                      <a:pPr marL="342900" indent="-342900" algn="l">
                        <a:lnSpc>
                          <a:spcPct val="150000"/>
                        </a:lnSpc>
                        <a:spcBef>
                          <a:spcPts val="375"/>
                        </a:spcBef>
                        <a:buFont typeface="Wingdings" panose="05000000000000000000" pitchFamily="2" charset="2"/>
                        <a:buChar char="§"/>
                      </a:pPr>
                      <a:r>
                        <a:rPr lang="en-US" sz="1600" b="0" baseline="0" dirty="0">
                          <a:solidFill>
                            <a:schemeClr val="tx1"/>
                          </a:solidFill>
                          <a:latin typeface="Times New Roman" pitchFamily="18" charset="0"/>
                          <a:cs typeface="Times New Roman" pitchFamily="18" charset="0"/>
                        </a:rPr>
                        <a:t>Stephanie Autut, </a:t>
                      </a:r>
                      <a:r>
                        <a:rPr lang="en-US" sz="1600" b="0" baseline="0" dirty="0">
                          <a:solidFill>
                            <a:schemeClr val="accent1"/>
                          </a:solidFill>
                          <a:latin typeface="Times New Roman" pitchFamily="18" charset="0"/>
                          <a:cs typeface="Times New Roman" pitchFamily="18" charset="0"/>
                        </a:rPr>
                        <a:t>Executive Director                          </a:t>
                      </a:r>
                      <a:r>
                        <a:rPr lang="en-US" sz="1600" b="0" baseline="0" dirty="0">
                          <a:solidFill>
                            <a:srgbClr val="0070C0"/>
                          </a:solidFill>
                          <a:latin typeface="Times New Roman" pitchFamily="18" charset="0"/>
                          <a:cs typeface="Times New Roman" pitchFamily="18" charset="0"/>
                          <a:hlinkClick r:id="rId2"/>
                        </a:rPr>
                        <a:t>stephanie.autut@nwb-oen.ca</a:t>
                      </a:r>
                      <a:endParaRPr lang="en-US" sz="1600" b="0" baseline="0" dirty="0">
                        <a:solidFill>
                          <a:srgbClr val="0070C0"/>
                        </a:solidFill>
                        <a:latin typeface="Times New Roman" pitchFamily="18" charset="0"/>
                        <a:cs typeface="Times New Roman" pitchFamily="18" charset="0"/>
                      </a:endParaRPr>
                    </a:p>
                    <a:p>
                      <a:pPr marL="342900" indent="-342900" algn="l">
                        <a:lnSpc>
                          <a:spcPct val="150000"/>
                        </a:lnSpc>
                        <a:spcBef>
                          <a:spcPts val="375"/>
                        </a:spcBef>
                        <a:buFont typeface="Wingdings" panose="05000000000000000000" pitchFamily="2" charset="2"/>
                        <a:buChar char="§"/>
                      </a:pPr>
                      <a:r>
                        <a:rPr lang="en-US" sz="1600" b="0" baseline="0" dirty="0">
                          <a:solidFill>
                            <a:schemeClr val="tx1"/>
                          </a:solidFill>
                          <a:latin typeface="Times New Roman" pitchFamily="18" charset="0"/>
                          <a:cs typeface="Times New Roman" pitchFamily="18" charset="0"/>
                        </a:rPr>
                        <a:t>Karén Kharatyan, </a:t>
                      </a:r>
                      <a:r>
                        <a:rPr lang="en-US" sz="1600" b="0" baseline="0" dirty="0">
                          <a:solidFill>
                            <a:schemeClr val="accent1"/>
                          </a:solidFill>
                          <a:latin typeface="Times New Roman" pitchFamily="18" charset="0"/>
                          <a:cs typeface="Times New Roman" pitchFamily="18" charset="0"/>
                        </a:rPr>
                        <a:t>Director of Technical Services      </a:t>
                      </a:r>
                      <a:r>
                        <a:rPr lang="en-US" sz="1600" b="0" baseline="0" dirty="0">
                          <a:solidFill>
                            <a:schemeClr val="tx1"/>
                          </a:solidFill>
                          <a:latin typeface="Times New Roman" pitchFamily="18" charset="0"/>
                          <a:cs typeface="Times New Roman" pitchFamily="18" charset="0"/>
                          <a:hlinkClick r:id="rId3"/>
                        </a:rPr>
                        <a:t>karen.kharatyan@nwb-oen.ca</a:t>
                      </a:r>
                      <a:endParaRPr lang="en-US" sz="1600" b="0" baseline="0" dirty="0">
                        <a:solidFill>
                          <a:schemeClr val="tx1"/>
                        </a:solidFill>
                        <a:latin typeface="Times New Roman" pitchFamily="18" charset="0"/>
                        <a:cs typeface="Times New Roman" pitchFamily="18" charset="0"/>
                      </a:endParaRPr>
                    </a:p>
                    <a:p>
                      <a:pPr marL="342900" indent="-342900" algn="l">
                        <a:lnSpc>
                          <a:spcPct val="150000"/>
                        </a:lnSpc>
                        <a:spcBef>
                          <a:spcPts val="375"/>
                        </a:spcBef>
                        <a:buFont typeface="Wingdings" panose="05000000000000000000" pitchFamily="2" charset="2"/>
                        <a:buChar char="§"/>
                      </a:pPr>
                      <a:r>
                        <a:rPr lang="pt-BR" sz="1600" b="0" baseline="0" dirty="0">
                          <a:solidFill>
                            <a:schemeClr val="tx1"/>
                          </a:solidFill>
                          <a:latin typeface="Times New Roman" pitchFamily="18" charset="0"/>
                          <a:cs typeface="Times New Roman" pitchFamily="18" charset="0"/>
                        </a:rPr>
                        <a:t>Richard Dwyer, </a:t>
                      </a:r>
                      <a:r>
                        <a:rPr lang="pt-BR" sz="1600" b="0" baseline="0" dirty="0">
                          <a:solidFill>
                            <a:schemeClr val="accent1"/>
                          </a:solidFill>
                          <a:latin typeface="Times New Roman" pitchFamily="18" charset="0"/>
                          <a:cs typeface="Times New Roman" pitchFamily="18" charset="0"/>
                        </a:rPr>
                        <a:t>Manager of Licensing                      </a:t>
                      </a:r>
                      <a:r>
                        <a:rPr lang="en-US" sz="1600" b="0" baseline="0" dirty="0">
                          <a:solidFill>
                            <a:schemeClr val="tx1"/>
                          </a:solidFill>
                          <a:latin typeface="Times New Roman" pitchFamily="18" charset="0"/>
                          <a:cs typeface="Times New Roman" pitchFamily="18" charset="0"/>
                          <a:hlinkClick r:id="rId4"/>
                        </a:rPr>
                        <a:t>richard.dwyer@nwb-oen.ca</a:t>
                      </a:r>
                      <a:endParaRPr lang="en-US" sz="1600" b="0" baseline="0" dirty="0">
                        <a:solidFill>
                          <a:schemeClr val="tx1"/>
                        </a:solidFill>
                        <a:latin typeface="Times New Roman" pitchFamily="18" charset="0"/>
                        <a:cs typeface="Times New Roman" pitchFamily="18" charset="0"/>
                      </a:endParaRPr>
                    </a:p>
                    <a:p>
                      <a:pPr marL="3429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en-US" sz="1600" b="0" baseline="0" dirty="0">
                          <a:solidFill>
                            <a:schemeClr val="tx1"/>
                          </a:solidFill>
                          <a:latin typeface="Times New Roman" pitchFamily="18" charset="0"/>
                          <a:cs typeface="Times New Roman" pitchFamily="18" charset="0"/>
                        </a:rPr>
                        <a:t>Ben Kogvik, </a:t>
                      </a:r>
                      <a:r>
                        <a:rPr lang="en-US" sz="1600" b="0" baseline="0" dirty="0">
                          <a:solidFill>
                            <a:schemeClr val="accent1"/>
                          </a:solidFill>
                          <a:latin typeface="Times New Roman" pitchFamily="18" charset="0"/>
                          <a:cs typeface="Times New Roman" pitchFamily="18" charset="0"/>
                        </a:rPr>
                        <a:t>Director of Board Administration         </a:t>
                      </a:r>
                      <a:r>
                        <a:rPr lang="en-US" sz="1600" b="0" baseline="0" dirty="0">
                          <a:solidFill>
                            <a:schemeClr val="tx1"/>
                          </a:solidFill>
                          <a:latin typeface="Times New Roman" pitchFamily="18" charset="0"/>
                          <a:cs typeface="Times New Roman" pitchFamily="18" charset="0"/>
                          <a:hlinkClick r:id="rId5"/>
                        </a:rPr>
                        <a:t>ben.kogvik@nwb-oen.ca</a:t>
                      </a:r>
                      <a:endParaRPr lang="en-US" sz="1600" b="0" baseline="0" dirty="0">
                        <a:solidFill>
                          <a:schemeClr val="tx1"/>
                        </a:solidFill>
                        <a:latin typeface="Times New Roman" pitchFamily="18" charset="0"/>
                        <a:cs typeface="Times New Roman" pitchFamily="18" charset="0"/>
                      </a:endParaRPr>
                    </a:p>
                    <a:p>
                      <a:pPr marL="3429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Nidhi Singh, </a:t>
                      </a:r>
                      <a:r>
                        <a:rPr kumimoji="0" lang="en-US" sz="1600" b="0" i="0" u="none" strike="noStrike" kern="1200" cap="none" spc="0" normalizeH="0" baseline="0" noProof="0" dirty="0">
                          <a:ln>
                            <a:noFill/>
                          </a:ln>
                          <a:solidFill>
                            <a:schemeClr val="accent1"/>
                          </a:solidFill>
                          <a:effectLst/>
                          <a:uLnTx/>
                          <a:uFillTx/>
                          <a:latin typeface="Times New Roman" pitchFamily="18" charset="0"/>
                          <a:ea typeface="+mn-ea"/>
                          <a:cs typeface="Times New Roman" pitchFamily="18" charset="0"/>
                        </a:rPr>
                        <a:t>Technical Advisor                                 </a:t>
                      </a: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6"/>
                        </a:rPr>
                        <a:t>nidhi.singh@nwb-oen.ca</a:t>
                      </a:r>
                      <a:endPar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noFill/>
                  </a:tcPr>
                </a:tc>
                <a:extLst>
                  <a:ext uri="{0D108BD9-81ED-4DB2-BD59-A6C34878D82A}">
                    <a16:rowId xmlns:a16="http://schemas.microsoft.com/office/drawing/2014/main" val="10000"/>
                  </a:ext>
                </a:extLst>
              </a:tr>
              <a:tr h="113010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3"/>
                      </a:endParaRPr>
                    </a:p>
                  </a:txBody>
                  <a:tcPr>
                    <a:noFill/>
                  </a:tcPr>
                </a:tc>
                <a:extLst>
                  <a:ext uri="{0D108BD9-81ED-4DB2-BD59-A6C34878D82A}">
                    <a16:rowId xmlns:a16="http://schemas.microsoft.com/office/drawing/2014/main" val="326441310"/>
                  </a:ext>
                </a:extLst>
              </a:tr>
            </a:tbl>
          </a:graphicData>
        </a:graphic>
      </p:graphicFrame>
    </p:spTree>
    <p:extLst>
      <p:ext uri="{BB962C8B-B14F-4D97-AF65-F5344CB8AC3E}">
        <p14:creationId xmlns:p14="http://schemas.microsoft.com/office/powerpoint/2010/main" val="3681392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9AD439-FBB6-40CC-B001-0BFD85EB4F04}"/>
              </a:ext>
            </a:extLst>
          </p:cNvPr>
          <p:cNvSpPr>
            <a:spLocks noGrp="1"/>
          </p:cNvSpPr>
          <p:nvPr>
            <p:ph type="title"/>
          </p:nvPr>
        </p:nvSpPr>
        <p:spPr>
          <a:xfrm>
            <a:off x="229986" y="980728"/>
            <a:ext cx="8684028" cy="792088"/>
          </a:xfrm>
        </p:spPr>
        <p:txBody>
          <a:bodyPr>
            <a:normAutofit/>
          </a:bodyPr>
          <a:lstStyle/>
          <a:p>
            <a:pPr algn="ctr"/>
            <a:r>
              <a:rPr lang="iu-Cans-CA" sz="2400" b="1" dirty="0">
                <a:latin typeface="Times New Roman" pitchFamily="18" charset="0"/>
                <a:cs typeface="Times New Roman" pitchFamily="18" charset="0"/>
              </a:rPr>
              <a:t>ᓄᓇᕗᑦ ᐃᒪᓕᕆᔨᑦ ᑲᑎᒪᔨᖏᑦ ᐃᖃᓇᐃᔭᖅᑎᖏᑦ ᑐᕋᕈᑎᖏᑦ </a:t>
            </a:r>
            <a:endParaRPr lang="en-US" sz="2400" dirty="0"/>
          </a:p>
        </p:txBody>
      </p:sp>
      <p:graphicFrame>
        <p:nvGraphicFramePr>
          <p:cNvPr id="7" name="Table 6">
            <a:extLst>
              <a:ext uri="{FF2B5EF4-FFF2-40B4-BE49-F238E27FC236}">
                <a16:creationId xmlns:a16="http://schemas.microsoft.com/office/drawing/2014/main" id="{140E6759-B1CC-47EC-A94D-1EE855F61C65}"/>
              </a:ext>
            </a:extLst>
          </p:cNvPr>
          <p:cNvGraphicFramePr>
            <a:graphicFrameLocks noGrp="1"/>
          </p:cNvGraphicFramePr>
          <p:nvPr>
            <p:extLst>
              <p:ext uri="{D42A27DB-BD31-4B8C-83A1-F6EECF244321}">
                <p14:modId xmlns:p14="http://schemas.microsoft.com/office/powerpoint/2010/main" val="23134846"/>
              </p:ext>
            </p:extLst>
          </p:nvPr>
        </p:nvGraphicFramePr>
        <p:xfrm>
          <a:off x="107504" y="2051299"/>
          <a:ext cx="8928992" cy="3825973"/>
        </p:xfrm>
        <a:graphic>
          <a:graphicData uri="http://schemas.openxmlformats.org/drawingml/2006/table">
            <a:tbl>
              <a:tblPr firstRow="1" bandRow="1">
                <a:tableStyleId>{5C22544A-7EE6-4342-B048-85BDC9FD1C3A}</a:tableStyleId>
              </a:tblPr>
              <a:tblGrid>
                <a:gridCol w="8928992">
                  <a:extLst>
                    <a:ext uri="{9D8B030D-6E8A-4147-A177-3AD203B41FA5}">
                      <a16:colId xmlns:a16="http://schemas.microsoft.com/office/drawing/2014/main" val="20000"/>
                    </a:ext>
                  </a:extLst>
                </a:gridCol>
              </a:tblGrid>
              <a:tr h="1641394">
                <a:tc>
                  <a:txBody>
                    <a:bodyPr/>
                    <a:lstStyle/>
                    <a:p>
                      <a:pPr marL="800100" lvl="1" indent="-342900" algn="l">
                        <a:lnSpc>
                          <a:spcPct val="150000"/>
                        </a:lnSpc>
                        <a:spcBef>
                          <a:spcPts val="375"/>
                        </a:spcBef>
                        <a:buFont typeface="Wingdings" panose="05000000000000000000" pitchFamily="2" charset="2"/>
                        <a:buChar char="§"/>
                      </a:pPr>
                      <a:r>
                        <a:rPr lang="iu-Cans-CA" sz="1600" b="0" baseline="0" dirty="0">
                          <a:solidFill>
                            <a:schemeClr val="tx1"/>
                          </a:solidFill>
                          <a:latin typeface="+mn-lt"/>
                          <a:cs typeface="Times New Roman" pitchFamily="18" charset="0"/>
                        </a:rPr>
                        <a:t>ᓯᑎᕙᓂ ᐊᐅᑐᑦ</a:t>
                      </a:r>
                      <a:r>
                        <a:rPr lang="en-US" sz="1600" b="0" baseline="0" dirty="0">
                          <a:solidFill>
                            <a:schemeClr val="tx1"/>
                          </a:solidFill>
                          <a:latin typeface="+mn-lt"/>
                          <a:cs typeface="Times New Roman" pitchFamily="18" charset="0"/>
                        </a:rPr>
                        <a:t>, </a:t>
                      </a:r>
                      <a:r>
                        <a:rPr lang="iu-Cans-CA" sz="1600" b="0" baseline="0" dirty="0">
                          <a:solidFill>
                            <a:schemeClr val="accent1"/>
                          </a:solidFill>
                          <a:latin typeface="+mn-lt"/>
                          <a:cs typeface="Times New Roman" pitchFamily="18" charset="0"/>
                        </a:rPr>
                        <a:t>ᐊᖓᔪᖃᖅ ᑐᑭᒧᐊᒃᑎᑦᑎᔨ</a:t>
                      </a:r>
                      <a:r>
                        <a:rPr lang="en-US" sz="1600" b="0" baseline="0" dirty="0">
                          <a:solidFill>
                            <a:schemeClr val="accent1"/>
                          </a:solidFill>
                          <a:latin typeface="+mn-lt"/>
                          <a:cs typeface="Times New Roman" pitchFamily="18" charset="0"/>
                        </a:rPr>
                        <a:t> </a:t>
                      </a:r>
                      <a:r>
                        <a:rPr lang="iu-Cans-CA" sz="1600" b="0" baseline="0" dirty="0">
                          <a:solidFill>
                            <a:schemeClr val="accent1"/>
                          </a:solidFill>
                          <a:latin typeface="+mn-lt"/>
                          <a:cs typeface="Times New Roman" pitchFamily="18" charset="0"/>
                        </a:rPr>
                        <a:t>                </a:t>
                      </a:r>
                      <a:r>
                        <a:rPr lang="en-US" sz="1600" b="0" baseline="0" dirty="0">
                          <a:solidFill>
                            <a:srgbClr val="0070C0"/>
                          </a:solidFill>
                          <a:latin typeface="+mn-lt"/>
                          <a:cs typeface="Times New Roman" pitchFamily="18" charset="0"/>
                          <a:hlinkClick r:id="rId2"/>
                        </a:rPr>
                        <a:t>stephanie.autut@nwb-oen.ca</a:t>
                      </a:r>
                      <a:endParaRPr lang="en-US" sz="1600" b="0" baseline="0" dirty="0">
                        <a:solidFill>
                          <a:srgbClr val="0070C0"/>
                        </a:solidFill>
                        <a:latin typeface="+mn-lt"/>
                        <a:cs typeface="Times New Roman" pitchFamily="18" charset="0"/>
                      </a:endParaRP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iu-Cans-CA" sz="1600" b="0" baseline="0" dirty="0">
                          <a:solidFill>
                            <a:schemeClr val="tx1"/>
                          </a:solidFill>
                          <a:latin typeface="+mn-lt"/>
                          <a:cs typeface="Times New Roman" pitchFamily="18" charset="0"/>
                        </a:rPr>
                        <a:t>ᑲᕆᓐ ᑲᕋᑦᔭᓐ</a:t>
                      </a:r>
                      <a:r>
                        <a:rPr lang="en-US" sz="1600" b="0" baseline="0" dirty="0">
                          <a:solidFill>
                            <a:schemeClr val="tx1"/>
                          </a:solidFill>
                          <a:latin typeface="+mn-lt"/>
                          <a:cs typeface="Times New Roman" pitchFamily="18" charset="0"/>
                        </a:rPr>
                        <a:t>, </a:t>
                      </a:r>
                      <a:r>
                        <a:rPr lang="iu-Cans-CA" sz="1600" b="0" baseline="0" dirty="0">
                          <a:solidFill>
                            <a:schemeClr val="accent1"/>
                          </a:solidFill>
                          <a:latin typeface="+mn-lt"/>
                          <a:cs typeface="Times New Roman" pitchFamily="18" charset="0"/>
                        </a:rPr>
                        <a:t>ᑐᑭᒧᐊᑦᑎᑦᓯᔨ ᐱᓕᕆᔾᔪᑎᓄᑦ ᐱᔨᑦᑎᕋᖅᑎᓄᑦ   </a:t>
                      </a:r>
                      <a:r>
                        <a:rPr lang="en-US" sz="1600" b="0" baseline="0" dirty="0">
                          <a:solidFill>
                            <a:schemeClr val="tx1"/>
                          </a:solidFill>
                          <a:latin typeface="+mn-lt"/>
                          <a:cs typeface="Times New Roman" pitchFamily="18" charset="0"/>
                          <a:hlinkClick r:id="rId3"/>
                        </a:rPr>
                        <a:t>karen.kharatyan@nwb-oen.ca</a:t>
                      </a:r>
                      <a:endParaRPr lang="en-US" sz="1600" b="0" baseline="0" dirty="0">
                        <a:solidFill>
                          <a:schemeClr val="tx1"/>
                        </a:solidFill>
                        <a:latin typeface="+mn-lt"/>
                        <a:cs typeface="Times New Roman" pitchFamily="18" charset="0"/>
                      </a:endParaRP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iu-Cans-CA" sz="1600" b="0" baseline="0" dirty="0">
                          <a:solidFill>
                            <a:schemeClr val="tx1"/>
                          </a:solidFill>
                          <a:latin typeface="+mn-lt"/>
                          <a:cs typeface="Times New Roman" pitchFamily="18" charset="0"/>
                        </a:rPr>
                        <a:t>ᕆᑦᓱᕐᑦ ᑐᐊᐃᔪᕐ</a:t>
                      </a:r>
                      <a:r>
                        <a:rPr lang="pt-BR" sz="1600" b="0" baseline="0" dirty="0">
                          <a:solidFill>
                            <a:schemeClr val="tx1"/>
                          </a:solidFill>
                          <a:latin typeface="+mn-lt"/>
                          <a:cs typeface="Times New Roman" pitchFamily="18" charset="0"/>
                        </a:rPr>
                        <a:t>, </a:t>
                      </a:r>
                      <a:r>
                        <a:rPr lang="iu-Cans-CA" sz="1600" b="0" baseline="0" dirty="0">
                          <a:solidFill>
                            <a:schemeClr val="accent1"/>
                          </a:solidFill>
                          <a:latin typeface="+mn-lt"/>
                          <a:cs typeface="Times New Roman" pitchFamily="18" charset="0"/>
                        </a:rPr>
                        <a:t>ᐊᐅᓚᑦᑎᔨ ᓚᐃᓴᓕᖁᑎᑦ</a:t>
                      </a:r>
                      <a:r>
                        <a:rPr lang="pt-BR" sz="1600" b="0" baseline="0" dirty="0">
                          <a:solidFill>
                            <a:schemeClr val="accent1"/>
                          </a:solidFill>
                          <a:latin typeface="+mn-lt"/>
                          <a:cs typeface="Times New Roman" pitchFamily="18" charset="0"/>
                        </a:rPr>
                        <a:t>     </a:t>
                      </a:r>
                      <a:r>
                        <a:rPr lang="iu-Cans-CA" sz="1600" b="0" baseline="0" dirty="0">
                          <a:solidFill>
                            <a:schemeClr val="accent1"/>
                          </a:solidFill>
                          <a:latin typeface="+mn-lt"/>
                          <a:cs typeface="Times New Roman" pitchFamily="18" charset="0"/>
                        </a:rPr>
                        <a:t>               </a:t>
                      </a:r>
                      <a:r>
                        <a:rPr lang="en-US" sz="1600" b="0" baseline="0" dirty="0">
                          <a:solidFill>
                            <a:schemeClr val="tx1"/>
                          </a:solidFill>
                          <a:latin typeface="+mn-lt"/>
                          <a:cs typeface="Times New Roman" pitchFamily="18" charset="0"/>
                          <a:hlinkClick r:id="rId4"/>
                        </a:rPr>
                        <a:t>richard.dwyer@nwb-oen.ca</a:t>
                      </a:r>
                      <a:r>
                        <a:rPr lang="iu-Cans-CA" sz="1600" b="0" baseline="0" dirty="0">
                          <a:solidFill>
                            <a:schemeClr val="tx1"/>
                          </a:solidFill>
                          <a:latin typeface="+mn-lt"/>
                          <a:cs typeface="Times New Roman" pitchFamily="18" charset="0"/>
                        </a:rPr>
                        <a:t> </a:t>
                      </a:r>
                      <a:r>
                        <a:rPr lang="pt-BR" sz="1600" b="0" baseline="0" dirty="0">
                          <a:solidFill>
                            <a:schemeClr val="accent1"/>
                          </a:solidFill>
                          <a:latin typeface="+mn-lt"/>
                          <a:cs typeface="Times New Roman" pitchFamily="18" charset="0"/>
                        </a:rPr>
                        <a:t>             </a:t>
                      </a:r>
                      <a:r>
                        <a:rPr lang="iu-Cans-CA" sz="1600" b="0" baseline="0" dirty="0">
                          <a:solidFill>
                            <a:schemeClr val="accent1"/>
                          </a:solidFill>
                          <a:latin typeface="+mn-lt"/>
                          <a:cs typeface="Times New Roman" pitchFamily="18" charset="0"/>
                        </a:rPr>
                        <a:t>    </a:t>
                      </a:r>
                    </a:p>
                    <a:p>
                      <a:pPr marL="800100" marR="0" lvl="2"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iu-Cans-CA" sz="1600" b="0" baseline="0" dirty="0">
                          <a:solidFill>
                            <a:schemeClr val="tx1"/>
                          </a:solidFill>
                          <a:latin typeface="+mn-lt"/>
                          <a:cs typeface="Times New Roman" pitchFamily="18" charset="0"/>
                        </a:rPr>
                        <a:t>ᐱᐊᓐ ᖁᒡᕕᒃ</a:t>
                      </a:r>
                      <a:r>
                        <a:rPr lang="en-US" sz="1600" b="0" baseline="0" dirty="0">
                          <a:solidFill>
                            <a:schemeClr val="tx1"/>
                          </a:solidFill>
                          <a:latin typeface="+mn-lt"/>
                          <a:cs typeface="Times New Roman" pitchFamily="18" charset="0"/>
                        </a:rPr>
                        <a:t>,</a:t>
                      </a:r>
                      <a:r>
                        <a:rPr lang="iu-Cans-CA" sz="1600" b="0" baseline="0" dirty="0">
                          <a:solidFill>
                            <a:schemeClr val="tx1"/>
                          </a:solidFill>
                          <a:latin typeface="+mn-lt"/>
                          <a:cs typeface="Times New Roman" pitchFamily="18" charset="0"/>
                        </a:rPr>
                        <a:t> </a:t>
                      </a:r>
                      <a:r>
                        <a:rPr lang="iu-Cans-CA" sz="1600" b="0" baseline="0" dirty="0">
                          <a:solidFill>
                            <a:schemeClr val="accent2"/>
                          </a:solidFill>
                          <a:latin typeface="+mn-lt"/>
                          <a:cs typeface="Times New Roman" pitchFamily="18" charset="0"/>
                        </a:rPr>
                        <a:t>ᑐᑭᒧᐊᑦᑎᑦᓯᔨ ᑲᑎᒪᔨᓄᑦ ᐊᐅᓚᑦᓯᓂᕐᒧᑦ</a:t>
                      </a:r>
                      <a:r>
                        <a:rPr lang="en-US" sz="1600" b="0" baseline="0" dirty="0">
                          <a:solidFill>
                            <a:schemeClr val="accent2"/>
                          </a:solidFill>
                          <a:latin typeface="+mn-lt"/>
                          <a:cs typeface="Times New Roman" pitchFamily="18" charset="0"/>
                        </a:rPr>
                        <a:t> </a:t>
                      </a:r>
                      <a:r>
                        <a:rPr lang="iu-Cans-CA" sz="1600" b="0" baseline="0" dirty="0">
                          <a:solidFill>
                            <a:schemeClr val="accent2"/>
                          </a:solidFill>
                          <a:latin typeface="+mn-lt"/>
                          <a:cs typeface="Times New Roman" pitchFamily="18" charset="0"/>
                        </a:rPr>
                        <a:t>       </a:t>
                      </a:r>
                      <a:r>
                        <a:rPr lang="en-US" sz="1600" b="0" baseline="0" dirty="0">
                          <a:solidFill>
                            <a:schemeClr val="tx1"/>
                          </a:solidFill>
                          <a:latin typeface="+mn-lt"/>
                          <a:cs typeface="Times New Roman" pitchFamily="18" charset="0"/>
                          <a:hlinkClick r:id="rId5"/>
                        </a:rPr>
                        <a:t>ben.kogvik@nwb-oen.ca</a:t>
                      </a:r>
                      <a:endParaRPr kumimoji="0" lang="iu-Cans-CA" sz="1600" b="0" i="0" u="none" strike="noStrike" kern="1200" cap="none" spc="0" normalizeH="0" baseline="0" dirty="0">
                        <a:ln>
                          <a:noFill/>
                        </a:ln>
                        <a:solidFill>
                          <a:schemeClr val="tx1"/>
                        </a:solidFill>
                        <a:effectLst/>
                        <a:uLnTx/>
                        <a:uFillTx/>
                        <a:latin typeface="+mn-lt"/>
                        <a:ea typeface="+mn-ea"/>
                        <a:cs typeface="Times New Roman" pitchFamily="18" charset="0"/>
                      </a:endParaRPr>
                    </a:p>
                    <a:p>
                      <a:pPr marL="800100" marR="0" lvl="2"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kumimoji="0" lang="iu-Cans-CA" sz="1600" b="0" i="0" u="none" strike="noStrike" kern="1200" cap="none" spc="0" normalizeH="0" baseline="0" noProof="0" dirty="0">
                          <a:ln>
                            <a:noFill/>
                          </a:ln>
                          <a:solidFill>
                            <a:prstClr val="black"/>
                          </a:solidFill>
                          <a:effectLst/>
                          <a:uLnTx/>
                          <a:uFillTx/>
                          <a:latin typeface="+mn-lt"/>
                          <a:ea typeface="+mn-ea"/>
                          <a:cs typeface="Times New Roman" pitchFamily="18" charset="0"/>
                        </a:rPr>
                        <a:t>ᓂᕼᐃ ᓯᖕ, </a:t>
                      </a:r>
                      <a:r>
                        <a:rPr kumimoji="0" lang="iu-Cans-CA" sz="1600" b="0" i="0" u="none" strike="noStrike" kern="1200" cap="none" spc="0" normalizeH="0" baseline="0" noProof="0" dirty="0">
                          <a:ln>
                            <a:noFill/>
                          </a:ln>
                          <a:solidFill>
                            <a:schemeClr val="accent2"/>
                          </a:solidFill>
                          <a:effectLst/>
                          <a:uLnTx/>
                          <a:uFillTx/>
                          <a:latin typeface="+mn-lt"/>
                          <a:ea typeface="+mn-ea"/>
                          <a:cs typeface="Times New Roman" pitchFamily="18" charset="0"/>
                        </a:rPr>
                        <a:t>ᐱᓕᕆᔾᔪᑎᓄᑦ ᐃᖃᓇᐃᔭᖅᑎᖓᑦ               </a:t>
                      </a:r>
                      <a:r>
                        <a:rPr kumimoji="0" lang="en-US" sz="1600" b="0" i="0" u="none" strike="noStrike" kern="1200" cap="none" spc="0" normalizeH="0" baseline="0" noProof="0" dirty="0">
                          <a:ln>
                            <a:noFill/>
                          </a:ln>
                          <a:solidFill>
                            <a:prstClr val="black"/>
                          </a:solidFill>
                          <a:effectLst/>
                          <a:uLnTx/>
                          <a:uFillTx/>
                          <a:latin typeface="+mn-lt"/>
                          <a:ea typeface="+mn-ea"/>
                          <a:cs typeface="Times New Roman" pitchFamily="18" charset="0"/>
                          <a:hlinkClick r:id="rId6"/>
                        </a:rPr>
                        <a:t>nidhi.singh@nwb-oen.ca</a:t>
                      </a:r>
                      <a:r>
                        <a:rPr kumimoji="0" lang="iu-Cans-CA" sz="1600" b="0" i="0" u="none" strike="noStrike" kern="1200" cap="none" spc="0" normalizeH="0" baseline="0" noProof="0" dirty="0">
                          <a:ln>
                            <a:noFill/>
                          </a:ln>
                          <a:solidFill>
                            <a:schemeClr val="accent2"/>
                          </a:solidFill>
                          <a:effectLst/>
                          <a:uLnTx/>
                          <a:uFillTx/>
                          <a:latin typeface="+mn-lt"/>
                          <a:ea typeface="+mn-ea"/>
                          <a:cs typeface="Times New Roman" pitchFamily="18" charset="0"/>
                        </a:rPr>
                        <a:t>                      </a:t>
                      </a:r>
                    </a:p>
                  </a:txBody>
                  <a:tcPr>
                    <a:noFill/>
                  </a:tcPr>
                </a:tc>
                <a:extLst>
                  <a:ext uri="{0D108BD9-81ED-4DB2-BD59-A6C34878D82A}">
                    <a16:rowId xmlns:a16="http://schemas.microsoft.com/office/drawing/2014/main" val="10000"/>
                  </a:ext>
                </a:extLst>
              </a:tr>
              <a:tr h="580994">
                <a:tc>
                  <a:txBody>
                    <a:bodyPr/>
                    <a:lstStyle/>
                    <a:p>
                      <a:pPr marL="0" indent="0" algn="l">
                        <a:spcBef>
                          <a:spcPts val="375"/>
                        </a:spcBef>
                        <a:buFont typeface="Wingdings" panose="05000000000000000000" pitchFamily="2" charset="2"/>
                        <a:buNone/>
                      </a:pPr>
                      <a:r>
                        <a:rPr kumimoji="0" lang="iu-Cans-CA"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3"/>
                        </a:rPr>
                        <a:t>  </a:t>
                      </a: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3"/>
                      </a:endParaRPr>
                    </a:p>
                  </a:txBody>
                  <a:tcPr>
                    <a:noFill/>
                  </a:tcPr>
                </a:tc>
                <a:extLst>
                  <a:ext uri="{0D108BD9-81ED-4DB2-BD59-A6C34878D82A}">
                    <a16:rowId xmlns:a16="http://schemas.microsoft.com/office/drawing/2014/main" val="326441310"/>
                  </a:ext>
                </a:extLst>
              </a:tr>
              <a:tr h="58099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3"/>
                      </a:endParaRPr>
                    </a:p>
                  </a:txBody>
                  <a:tcPr>
                    <a:noFill/>
                  </a:tcPr>
                </a:tc>
                <a:extLst>
                  <a:ext uri="{0D108BD9-81ED-4DB2-BD59-A6C34878D82A}">
                    <a16:rowId xmlns:a16="http://schemas.microsoft.com/office/drawing/2014/main" val="2801487366"/>
                  </a:ext>
                </a:extLst>
              </a:tr>
              <a:tr h="58099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3"/>
                      </a:endParaRPr>
                    </a:p>
                  </a:txBody>
                  <a:tcPr>
                    <a:noFill/>
                  </a:tcPr>
                </a:tc>
                <a:extLst>
                  <a:ext uri="{0D108BD9-81ED-4DB2-BD59-A6C34878D82A}">
                    <a16:rowId xmlns:a16="http://schemas.microsoft.com/office/drawing/2014/main" val="1046932474"/>
                  </a:ext>
                </a:extLst>
              </a:tr>
            </a:tbl>
          </a:graphicData>
        </a:graphic>
      </p:graphicFrame>
    </p:spTree>
    <p:extLst>
      <p:ext uri="{BB962C8B-B14F-4D97-AF65-F5344CB8AC3E}">
        <p14:creationId xmlns:p14="http://schemas.microsoft.com/office/powerpoint/2010/main" val="2519881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a:spLocks noGrp="1"/>
          </p:cNvSpPr>
          <p:nvPr>
            <p:ph type="subTitle" idx="1"/>
          </p:nvPr>
        </p:nvSpPr>
        <p:spPr>
          <a:xfrm>
            <a:off x="1093304" y="2083585"/>
            <a:ext cx="6957392" cy="4313820"/>
          </a:xfrm>
        </p:spPr>
        <p:txBody>
          <a:bodyPr>
            <a:noAutofit/>
          </a:bodyPr>
          <a:lstStyle/>
          <a:p>
            <a:pPr algn="ctr"/>
            <a:r>
              <a:rPr lang="en-US" sz="3600" dirty="0">
                <a:latin typeface="Times New Roman" panose="02020603050405020304" pitchFamily="18" charset="0"/>
                <a:cs typeface="Times New Roman" panose="02020603050405020304" pitchFamily="18" charset="0"/>
              </a:rPr>
              <a:t>Questions?</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Comments?</a:t>
            </a:r>
          </a:p>
          <a:p>
            <a:pPr algn="ctr"/>
            <a:r>
              <a:rPr lang="iu-Cans-CA" sz="3600" b="1" dirty="0">
                <a:latin typeface="Euphemia" panose="020B0503040102020104" pitchFamily="34" charset="0"/>
                <a:cs typeface="Times New Roman" panose="02020603050405020304" pitchFamily="18" charset="0"/>
              </a:rPr>
              <a:t>ᐊᑉᐱᖁᑎᒃᓴᑦ</a:t>
            </a:r>
            <a:r>
              <a:rPr lang="en-US" sz="3600" b="1" dirty="0">
                <a:latin typeface="Times New Roman" panose="02020603050405020304" pitchFamily="18" charset="0"/>
                <a:cs typeface="Times New Roman" panose="02020603050405020304" pitchFamily="18" charset="0"/>
              </a:rPr>
              <a:t> ?</a:t>
            </a:r>
            <a:endParaRPr lang="en-US" sz="3600" b="1" dirty="0">
              <a:latin typeface="ProSyl" panose="020B0500000000000000" pitchFamily="34" charset="0"/>
              <a:cs typeface="Times New Roman" panose="02020603050405020304" pitchFamily="18" charset="0"/>
            </a:endParaRPr>
          </a:p>
          <a:p>
            <a:pPr algn="ctr"/>
            <a:r>
              <a:rPr lang="iu-Cans-CA" sz="3600" b="1" dirty="0">
                <a:latin typeface="Euphemia" panose="020B0503040102020104" pitchFamily="34" charset="0"/>
                <a:cs typeface="Times New Roman" panose="02020603050405020304" pitchFamily="18" charset="0"/>
              </a:rPr>
              <a:t>ᐅᖃᐅᓯᒃᓴᑦ</a:t>
            </a:r>
            <a:r>
              <a:rPr lang="en-US" sz="3600" b="1"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a:p>
            <a:pPr algn="ctr"/>
            <a:r>
              <a:rPr lang="en-CA" sz="3600" dirty="0">
                <a:latin typeface="Times New Roman" panose="02020603050405020304" pitchFamily="18" charset="0"/>
                <a:cs typeface="Times New Roman" panose="02020603050405020304" pitchFamily="18" charset="0"/>
              </a:rPr>
              <a:t>Thank</a:t>
            </a:r>
            <a:r>
              <a:rPr lang="en-CA" sz="2800" dirty="0">
                <a:latin typeface="Times New Roman" panose="02020603050405020304" pitchFamily="18" charset="0"/>
                <a:cs typeface="Times New Roman" panose="02020603050405020304" pitchFamily="18" charset="0"/>
              </a:rPr>
              <a:t> </a:t>
            </a:r>
            <a:r>
              <a:rPr lang="en-CA" sz="3600" dirty="0">
                <a:latin typeface="Times New Roman" panose="02020603050405020304" pitchFamily="18" charset="0"/>
                <a:cs typeface="Times New Roman" panose="02020603050405020304" pitchFamily="18" charset="0"/>
              </a:rPr>
              <a:t>you</a:t>
            </a:r>
            <a:r>
              <a:rPr lang="en-CA" sz="2800" dirty="0">
                <a:latin typeface="Times New Roman" panose="02020603050405020304" pitchFamily="18" charset="0"/>
                <a:cs typeface="Times New Roman" panose="02020603050405020304" pitchFamily="18" charset="0"/>
              </a:rPr>
              <a:t>!</a:t>
            </a:r>
          </a:p>
          <a:p>
            <a:pPr algn="ctr"/>
            <a:r>
              <a:rPr lang="iu-Cans-CA" sz="3600" b="1" dirty="0">
                <a:latin typeface="ProSyl" panose="020B0500000000000000" pitchFamily="34" charset="0"/>
              </a:rPr>
              <a:t>ᓇᖁᕐᒦᒃ</a:t>
            </a:r>
            <a:r>
              <a:rPr lang="en-US" sz="3600" b="1" dirty="0"/>
              <a:t> / </a:t>
            </a:r>
            <a:r>
              <a:rPr lang="en-US" sz="3600" b="1" dirty="0">
                <a:latin typeface="ProSyl" panose="020B0500000000000000" pitchFamily="34" charset="0"/>
              </a:rPr>
              <a:t>d/8Nu4</a:t>
            </a:r>
            <a:endParaRPr lang="en-US" sz="3600" b="1" dirty="0">
              <a:latin typeface="ProSyl" panose="020B0500000000000000" pitchFamily="34" charset="0"/>
              <a:cs typeface="Times New Roman" panose="02020603050405020304" pitchFamily="18" charset="0"/>
            </a:endParaRPr>
          </a:p>
        </p:txBody>
      </p:sp>
      <p:sp>
        <p:nvSpPr>
          <p:cNvPr id="8" name="Title 1"/>
          <p:cNvSpPr>
            <a:spLocks noGrp="1"/>
          </p:cNvSpPr>
          <p:nvPr>
            <p:ph type="ctrTitle"/>
          </p:nvPr>
        </p:nvSpPr>
        <p:spPr>
          <a:xfrm>
            <a:off x="0" y="5863"/>
            <a:ext cx="9144000" cy="1822937"/>
          </a:xfrm>
          <a:solidFill>
            <a:schemeClr val="accent1">
              <a:lumMod val="50000"/>
            </a:schemeClr>
          </a:solidFill>
        </p:spPr>
        <p:txBody>
          <a:bodyPr>
            <a:normAutofit/>
          </a:bodyPr>
          <a:lstStyle/>
          <a:p>
            <a:pPr algn="ctr"/>
            <a:r>
              <a:rPr lang="en-US" sz="36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60648"/>
            <a:ext cx="2284857" cy="127952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95536" y="2676204"/>
            <a:ext cx="2160240" cy="2105202"/>
          </a:xfrm>
          <a:prstGeom prst="rect">
            <a:avLst/>
          </a:prstGeom>
        </p:spPr>
      </p:pic>
      <p:sp>
        <p:nvSpPr>
          <p:cNvPr id="2" name="TextBox 1">
            <a:extLst>
              <a:ext uri="{FF2B5EF4-FFF2-40B4-BE49-F238E27FC236}">
                <a16:creationId xmlns:a16="http://schemas.microsoft.com/office/drawing/2014/main" id="{C9C9C2EF-2F0E-4CAC-9818-26CF45E118E3}"/>
              </a:ext>
            </a:extLst>
          </p:cNvPr>
          <p:cNvSpPr txBox="1"/>
          <p:nvPr/>
        </p:nvSpPr>
        <p:spPr>
          <a:xfrm>
            <a:off x="3090192" y="608020"/>
            <a:ext cx="5355976" cy="892552"/>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Nunavut Water Board (NWB)</a:t>
            </a:r>
          </a:p>
          <a:p>
            <a:endParaRPr lang="en-CA" sz="2000" dirty="0"/>
          </a:p>
        </p:txBody>
      </p:sp>
      <p:sp>
        <p:nvSpPr>
          <p:cNvPr id="10" name="TextBox 9">
            <a:extLst>
              <a:ext uri="{FF2B5EF4-FFF2-40B4-BE49-F238E27FC236}">
                <a16:creationId xmlns:a16="http://schemas.microsoft.com/office/drawing/2014/main" id="{4CBC8463-F023-4803-BEC8-F20705D5CC1F}"/>
              </a:ext>
            </a:extLst>
          </p:cNvPr>
          <p:cNvSpPr txBox="1"/>
          <p:nvPr/>
        </p:nvSpPr>
        <p:spPr>
          <a:xfrm>
            <a:off x="3090192" y="608020"/>
            <a:ext cx="5355976" cy="1077218"/>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Nunavut Water Board (NWB)</a:t>
            </a:r>
          </a:p>
          <a:p>
            <a:r>
              <a:rPr lang="en-US" sz="3200" dirty="0">
                <a:solidFill>
                  <a:schemeClr val="bg1"/>
                </a:solidFill>
                <a:latin typeface="ProSyl" panose="020B0500000000000000" pitchFamily="34" charset="0"/>
              </a:rPr>
              <a:t>kNK5 wmoEp5 vtmp5 </a:t>
            </a:r>
            <a:endParaRPr lang="en-CA" sz="2000" dirty="0">
              <a:latin typeface="ProSyl" panose="020B0500000000000000" pitchFamily="34" charset="0"/>
            </a:endParaRPr>
          </a:p>
        </p:txBody>
      </p:sp>
    </p:spTree>
    <p:extLst>
      <p:ext uri="{BB962C8B-B14F-4D97-AF65-F5344CB8AC3E}">
        <p14:creationId xmlns:p14="http://schemas.microsoft.com/office/powerpoint/2010/main" val="292488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827412" y="620688"/>
            <a:ext cx="3489176" cy="432049"/>
          </a:xfrm>
          <a:prstGeom prst="rect">
            <a:avLst/>
          </a:prstGeom>
          <a:noFill/>
        </p:spPr>
        <p:txBody>
          <a:bodyPr vert="horz" lIns="0" rIns="0" bIns="0" anchor="b">
            <a:normAutofit fontScale="90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Background</a:t>
            </a:r>
          </a:p>
        </p:txBody>
      </p:sp>
      <p:sp>
        <p:nvSpPr>
          <p:cNvPr id="2" name="TextBox 1">
            <a:extLst>
              <a:ext uri="{FF2B5EF4-FFF2-40B4-BE49-F238E27FC236}">
                <a16:creationId xmlns:a16="http://schemas.microsoft.com/office/drawing/2014/main" id="{0AE8ABDC-A70B-483E-8451-7D55AF751917}"/>
              </a:ext>
            </a:extLst>
          </p:cNvPr>
          <p:cNvSpPr txBox="1"/>
          <p:nvPr/>
        </p:nvSpPr>
        <p:spPr>
          <a:xfrm>
            <a:off x="395536" y="1019065"/>
            <a:ext cx="8208912" cy="5940088"/>
          </a:xfrm>
          <a:prstGeom prst="rect">
            <a:avLst/>
          </a:prstGeom>
          <a:noFill/>
        </p:spPr>
        <p:txBody>
          <a:bodyPr wrap="square" rtlCol="0">
            <a:spAutoFit/>
          </a:bodyPr>
          <a:lstStyle/>
          <a:p>
            <a:pPr marL="0" indent="0" algn="just">
              <a:buFont typeface="Wingdings" pitchFamily="2" charset="2"/>
              <a:buNone/>
            </a:pPr>
            <a:r>
              <a:rPr lang="en-US" sz="2000" b="0" dirty="0">
                <a:solidFill>
                  <a:schemeClr val="tx1"/>
                </a:solidFill>
                <a:latin typeface="Times New Roman" pitchFamily="18" charset="0"/>
                <a:cs typeface="Times New Roman" pitchFamily="18" charset="0"/>
              </a:rPr>
              <a:t>The Nunavut Water Board</a:t>
            </a:r>
          </a:p>
          <a:p>
            <a:pPr marL="342900" indent="-342900" algn="just">
              <a:buFont typeface="Wingdings" panose="05000000000000000000" pitchFamily="2" charset="2"/>
              <a:buChar char="§"/>
            </a:pPr>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is an </a:t>
            </a:r>
            <a:r>
              <a:rPr lang="en-US" sz="2000" b="0" dirty="0">
                <a:solidFill>
                  <a:schemeClr val="tx1"/>
                </a:solidFill>
                <a:latin typeface="Times New Roman" pitchFamily="18" charset="0"/>
                <a:cs typeface="Times New Roman" pitchFamily="18" charset="0"/>
              </a:rPr>
              <a:t>Institution of Public Government (IPG) established under Article 13 of the </a:t>
            </a:r>
            <a:r>
              <a:rPr lang="en-US" sz="2000" b="0" i="1" dirty="0">
                <a:solidFill>
                  <a:schemeClr val="tx1"/>
                </a:solidFill>
                <a:latin typeface="Times New Roman" pitchFamily="18" charset="0"/>
                <a:cs typeface="Times New Roman" pitchFamily="18" charset="0"/>
              </a:rPr>
              <a:t>Nunavut Agreement</a:t>
            </a:r>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has responsibilities and powers over the regulation, use, and management of freshwater in the Nunavut Settlement Area</a:t>
            </a:r>
          </a:p>
          <a:p>
            <a:pPr marL="342900" indent="-342900" algn="just">
              <a:buFont typeface="Wingdings" pitchFamily="2" charset="2"/>
              <a:buChar char="Ø"/>
            </a:pPr>
            <a:endParaRPr lang="en-US" sz="2000" b="0" baseline="0" dirty="0">
              <a:solidFill>
                <a:schemeClr val="tx1"/>
              </a:solidFill>
              <a:latin typeface="Times New Roman" pitchFamily="18" charset="0"/>
              <a:cs typeface="Times New Roman" pitchFamily="18" charset="0"/>
            </a:endParaRPr>
          </a:p>
          <a:p>
            <a:pPr algn="ctr"/>
            <a:r>
              <a:rPr lang="iu-Cans-CA" sz="2000" b="1" dirty="0">
                <a:solidFill>
                  <a:schemeClr val="tx2"/>
                </a:solidFill>
                <a:ea typeface="+mj-ea"/>
                <a:cs typeface="Times New Roman" pitchFamily="18" charset="0"/>
              </a:rPr>
              <a:t>ᐱᓕᕆᐊᖑᓯᒪᔪᑦ</a:t>
            </a:r>
          </a:p>
          <a:p>
            <a:pPr algn="ctr"/>
            <a:endParaRPr lang="en-US" sz="2000" b="0" baseline="0" dirty="0">
              <a:solidFill>
                <a:schemeClr val="tx1"/>
              </a:solidFill>
              <a:latin typeface="Times New Roman" pitchFamily="18" charset="0"/>
              <a:cs typeface="Times New Roman" pitchFamily="18" charset="0"/>
            </a:endParaRPr>
          </a:p>
          <a:p>
            <a:pPr marL="0" indent="0">
              <a:buFont typeface="Wingdings" panose="05000000000000000000" pitchFamily="2" charset="2"/>
              <a:buNone/>
            </a:pPr>
            <a:r>
              <a:rPr lang="iu-Cans-CA" sz="2000" b="0" i="0" u="none" strike="noStrike" baseline="0" dirty="0">
                <a:solidFill>
                  <a:srgbClr val="000000"/>
                </a:solidFill>
                <a:latin typeface="Euphemia" panose="020B0503040102020104" pitchFamily="34" charset="0"/>
                <a:cs typeface="Times New Roman" panose="02020603050405020304" pitchFamily="18" charset="0"/>
              </a:rPr>
              <a:t>ᓄᓇᕗᑦ </a:t>
            </a:r>
            <a:r>
              <a:rPr lang="iu-Cans-CA" sz="2000" dirty="0">
                <a:solidFill>
                  <a:srgbClr val="000000"/>
                </a:solidFill>
                <a:latin typeface="Euphemia" panose="020B0503040102020104" pitchFamily="34" charset="0"/>
                <a:cs typeface="Times New Roman" panose="02020603050405020304" pitchFamily="18" charset="0"/>
              </a:rPr>
              <a:t>ᐃᒪᓕᕆᔨᒃᑯᑦ ᑲᑎᒪᔨᖏᑦ</a:t>
            </a:r>
            <a:endParaRPr lang="en-CA" sz="2000" b="0"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endParaRPr lang="iu-Cans-CA" sz="2000" b="0" i="0" u="none" strike="noStrike" baseline="0" dirty="0">
              <a:solidFill>
                <a:srgbClr val="000000"/>
              </a:solidFill>
              <a:latin typeface="Euphemia" panose="020B0503040102020104" pitchFamily="34" charset="0"/>
              <a:cs typeface="Times New Roman" panose="02020603050405020304" pitchFamily="18" charset="0"/>
            </a:endParaRPr>
          </a:p>
          <a:p>
            <a:pPr marL="342900" indent="-342900">
              <a:buFont typeface="Wingdings" panose="05000000000000000000" pitchFamily="2" charset="2"/>
              <a:buChar char="§"/>
            </a:pPr>
            <a:r>
              <a:rPr lang="en-US" sz="2000" dirty="0" err="1">
                <a:latin typeface="Times New Roman" panose="02020603050405020304" pitchFamily="18" charset="0"/>
                <a:cs typeface="Times New Roman" panose="02020603050405020304" pitchFamily="18" charset="0"/>
              </a:rPr>
              <a:t>ᐱᓕᕆᕕᐅᔪᓂᒃ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ᑭᒃᑯᑐᐃᓐᓇᓄᑦ</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ᒐᕙᒪᒋᔭᐅᔪᒧᑦ</a:t>
            </a:r>
            <a:r>
              <a:rPr lang="en-US" sz="2000" dirty="0">
                <a:latin typeface="Times New Roman" panose="02020603050405020304" pitchFamily="18" charset="0"/>
                <a:cs typeface="Times New Roman" panose="02020603050405020304" pitchFamily="18" charset="0"/>
              </a:rPr>
              <a:t> (IPG) </a:t>
            </a:r>
            <a:r>
              <a:rPr lang="en-US" sz="2000" dirty="0" err="1">
                <a:latin typeface="Times New Roman" panose="02020603050405020304" pitchFamily="18" charset="0"/>
                <a:cs typeface="Times New Roman" panose="02020603050405020304" pitchFamily="18" charset="0"/>
              </a:rPr>
              <a:t>ᐋᖅᑭᒃᓯᒪᓂᖓ</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ᑎᑎᕋᖅᓯᒪᓂᖓᒍᑦ</a:t>
            </a:r>
            <a:r>
              <a:rPr lang="en-US" sz="2000" dirty="0">
                <a:latin typeface="Times New Roman" panose="02020603050405020304" pitchFamily="18" charset="0"/>
                <a:cs typeface="Times New Roman" panose="02020603050405020304" pitchFamily="18" charset="0"/>
              </a:rPr>
              <a:t> 13−ᒥ </a:t>
            </a:r>
            <a:r>
              <a:rPr lang="en-US" sz="2000" dirty="0" err="1">
                <a:latin typeface="Times New Roman" panose="02020603050405020304" pitchFamily="18" charset="0"/>
                <a:cs typeface="Times New Roman" panose="02020603050405020304" pitchFamily="18" charset="0"/>
              </a:rPr>
              <a:t>ᓄᓇᕗᒻᒥ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ᐊᖏᕈᑖᓂ</a:t>
            </a:r>
            <a:endParaRPr lang="iu-Cans-CA" sz="2000" dirty="0">
              <a:latin typeface="Euphemia" panose="020B0503040102020104" pitchFamily="34" charset="0"/>
              <a:cs typeface="Times New Roman" panose="02020603050405020304" pitchFamily="18" charset="0"/>
            </a:endParaRPr>
          </a:p>
          <a:p>
            <a:pPr marL="342900" indent="-342900">
              <a:buFont typeface="Wingdings" panose="05000000000000000000" pitchFamily="2" charset="2"/>
              <a:buChar char="§"/>
            </a:pPr>
            <a:endParaRPr lang="en-US" sz="2000" b="0" i="0" u="none" strike="noStrike" baseline="0" dirty="0">
              <a:solidFill>
                <a:srgbClr val="00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iu-Cans-CA" sz="2000" b="0" i="0" u="none" strike="noStrike" baseline="0" dirty="0">
                <a:solidFill>
                  <a:srgbClr val="000000"/>
                </a:solidFill>
                <a:cs typeface="Times New Roman" panose="02020603050405020304" pitchFamily="18" charset="0"/>
              </a:rPr>
              <a:t>ᐱᓕᕆᐊᒃᓴᖃᕐᑐᑦ ᑲᒪᒋᔭᒃᓴᖏᓐᓂᒃ ᐊᒻᒪᓗ ᓴᙱᓂᖃᖅᑐᑎᒃ ᐊᐅᓚᑕᐅᓂᖏᓐᓂᒃ ᐊᑐᖅᑕᐅᔪᓕᒫᑦ ᐊᒻᒪᓗ ᐊᐅᓚᑦᑎᓂᖏᓐᓂᓪᓗ ᐃᒪᐃᑦ,  ᑕᓰᑦ, ᑰ−ᒐᓚᐃ, ᑕᓯᐅᔭᐃᑦ ᐊᓯᖏᓪᓗ ᐃᒻᒪᐃ ᐃᓪᓗᐊᓂᑦᑐᑦ ᓄᓇᕗᒻᒥᑦ ᒪᓕᑦᑐᒍ ᓄᓇᕗᑦ ᐊᖏᕉᑎᖓᑦ</a:t>
            </a:r>
            <a:endParaRPr lang="en-CA" sz="2000" dirty="0"/>
          </a:p>
        </p:txBody>
      </p:sp>
    </p:spTree>
    <p:extLst>
      <p:ext uri="{BB962C8B-B14F-4D97-AF65-F5344CB8AC3E}">
        <p14:creationId xmlns:p14="http://schemas.microsoft.com/office/powerpoint/2010/main" val="612572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0C3D830-658E-41A6-AF78-FE7125E7F707}"/>
              </a:ext>
            </a:extLst>
          </p:cNvPr>
          <p:cNvSpPr txBox="1">
            <a:spLocks/>
          </p:cNvSpPr>
          <p:nvPr/>
        </p:nvSpPr>
        <p:spPr>
          <a:xfrm>
            <a:off x="2827412" y="651460"/>
            <a:ext cx="3489176" cy="484166"/>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Background</a:t>
            </a:r>
            <a:endParaRPr lang="en-US" sz="2900" b="1" dirty="0">
              <a:highlight>
                <a:srgbClr val="FFFF00"/>
              </a:highlight>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EAC50F69-B6E2-4B5E-9C05-C8BCF3977028}"/>
              </a:ext>
            </a:extLst>
          </p:cNvPr>
          <p:cNvSpPr txBox="1"/>
          <p:nvPr/>
        </p:nvSpPr>
        <p:spPr>
          <a:xfrm>
            <a:off x="889484" y="1556792"/>
            <a:ext cx="7365032" cy="5139869"/>
          </a:xfrm>
          <a:prstGeom prst="rect">
            <a:avLst/>
          </a:prstGeom>
          <a:noFill/>
        </p:spPr>
        <p:txBody>
          <a:bodyPr wrap="square" rtlCol="0">
            <a:spAutoFit/>
          </a:bodyPr>
          <a:lstStyle/>
          <a:p>
            <a:pPr algn="just"/>
            <a:r>
              <a:rPr lang="en-US" sz="2000" b="0" dirty="0">
                <a:solidFill>
                  <a:schemeClr val="tx1"/>
                </a:solidFill>
                <a:latin typeface="Times New Roman" pitchFamily="18" charset="0"/>
                <a:cs typeface="Times New Roman" pitchFamily="18" charset="0"/>
              </a:rPr>
              <a:t>The objective of the NWB is to provide for the conservation and utilization of waters in Nunavut, except in a national park, in a manner that will provide the optimum benefit from those waters for Nunavut’s residents in particular and Canadians in general.</a:t>
            </a:r>
          </a:p>
          <a:p>
            <a:pPr algn="just"/>
            <a:endParaRPr lang="en-US" sz="2000" dirty="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ctr"/>
            <a:r>
              <a:rPr lang="iu-Cans-CA" sz="2800" dirty="0">
                <a:solidFill>
                  <a:srgbClr val="3887B8"/>
                </a:solidFill>
                <a:latin typeface="Euphemia" panose="020B0503040102020104" pitchFamily="34" charset="0"/>
                <a:cs typeface="Times New Roman" pitchFamily="18" charset="0"/>
              </a:rPr>
              <a:t>ᐱᓕᕆᐊᖑᓯᒪᔪᑦ</a:t>
            </a:r>
          </a:p>
          <a:p>
            <a:pPr algn="just"/>
            <a:endParaRPr lang="en-US" sz="2000" dirty="0">
              <a:latin typeface="Times New Roman" pitchFamily="18" charset="0"/>
              <a:cs typeface="Times New Roman" pitchFamily="18" charset="0"/>
            </a:endParaRPr>
          </a:p>
          <a:p>
            <a:r>
              <a:rPr lang="iu-Cans-CA" sz="2000" b="0" i="0" u="none" strike="noStrike" baseline="0" dirty="0">
                <a:solidFill>
                  <a:srgbClr val="000000"/>
                </a:solidFill>
                <a:latin typeface="Euphemia" panose="020B0503040102020104" pitchFamily="34" charset="0"/>
              </a:rPr>
              <a:t>ᑐᕋᒐᕆᔭᖏᑦ ᑕᒃᑯᐊ ᓄᓇᕗᑦ ᐃᒪᓕᕆᔨᑦ ᑲᑎᒪᔨᖏᑦ ᐃᒻᒪᓇ ᐱᓇᓱᐊᖅᑕᐅᓲᑦ ᐊᑐᖅᑕᐅᑦᓯᐊᕆᐊᖃᕐᓂᖓᓐᓂᒃ ᐃᒻᒪᐃᑦ ᓄᓇᕗᒻᒥᑦᑐᑦ, ᐱᖃᓯᐅᑎᖏᑦᑕᖏᑦ ᑭᓯᐊᓂ ᑲᓇᑕᒥᑦ ᒥᕐᙳᐃᓯᕐᕖᑦ, ᐊᒻᒪ ᐊᑐᕐᓗᑎᒃ ᐱᐅᓛᒥᒃ ᐊᕿᒃᓱᖅᑕᐅᔪᑦ ᒪᓕᒋᐊᓕᖏᑦ ᐊᑐᖅᑕᐅᔪᒃᓴᐃᑦ ᐊᒻᒪᓗ ᐱᕕᖃᖅᑎᑕᐅᖁᓗᒋ ᓄᓇᕗᒻᒥᐅᓐᓄᑦ ᐃᓄᖏᓐᓄᑦ ᐱᓪᓗᐊᖑᐊᖅᑐᖅ ᐊᑐᑎᖃᑦᓯᐊᓚᖓᑐᐊᕐᕈᓐᓂ ᖃᓄᖅᑐᕐᕈᑦᑕᐅᔪᖅ ᐊᕿᑦᑕᐅᔪᒃᓴᖅ.</a:t>
            </a:r>
            <a:endParaRPr lang="en-US" sz="2000" b="0" i="0" u="none" strike="noStrike" baseline="0" dirty="0">
              <a:solidFill>
                <a:srgbClr val="000000"/>
              </a:solidFill>
              <a:latin typeface="Euphemia" panose="020B0503040102020104" pitchFamily="34" charset="0"/>
            </a:endParaRPr>
          </a:p>
          <a:p>
            <a:pPr algn="just"/>
            <a:endParaRPr lang="en-CA" sz="2000" b="0" dirty="0">
              <a:latin typeface="Times New Roman" pitchFamily="18" charset="0"/>
              <a:cs typeface="Times New Roman" pitchFamily="18" charset="0"/>
            </a:endParaRPr>
          </a:p>
          <a:p>
            <a:endParaRPr lang="en-CA" sz="2000" dirty="0"/>
          </a:p>
        </p:txBody>
      </p:sp>
    </p:spTree>
    <p:extLst>
      <p:ext uri="{BB962C8B-B14F-4D97-AF65-F5344CB8AC3E}">
        <p14:creationId xmlns:p14="http://schemas.microsoft.com/office/powerpoint/2010/main" val="251860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627782" y="692696"/>
            <a:ext cx="3888431" cy="864096"/>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Types of Authorizations</a:t>
            </a:r>
          </a:p>
        </p:txBody>
      </p:sp>
      <p:sp>
        <p:nvSpPr>
          <p:cNvPr id="2" name="TextBox 1">
            <a:extLst>
              <a:ext uri="{FF2B5EF4-FFF2-40B4-BE49-F238E27FC236}">
                <a16:creationId xmlns:a16="http://schemas.microsoft.com/office/drawing/2014/main" id="{0186AF8C-2AD4-4B66-B6EB-D1B2E575958A}"/>
              </a:ext>
            </a:extLst>
          </p:cNvPr>
          <p:cNvSpPr txBox="1"/>
          <p:nvPr/>
        </p:nvSpPr>
        <p:spPr>
          <a:xfrm>
            <a:off x="498374" y="1700808"/>
            <a:ext cx="8147248" cy="4773614"/>
          </a:xfrm>
          <a:prstGeom prst="rect">
            <a:avLst/>
          </a:prstGeom>
          <a:noFill/>
        </p:spPr>
        <p:txBody>
          <a:bodyPr wrap="square" rtlCol="0">
            <a:spAutoFit/>
          </a:bodyPr>
          <a:lstStyle/>
          <a:p>
            <a:pPr marL="342900" indent="-342900" algn="just">
              <a:buFont typeface="Wingdings" panose="05000000000000000000" pitchFamily="2" charset="2"/>
              <a:buChar char="§"/>
            </a:pPr>
            <a:r>
              <a:rPr lang="en-US" sz="1900" b="0" dirty="0">
                <a:solidFill>
                  <a:schemeClr val="tx1"/>
                </a:solidFill>
                <a:latin typeface="Times New Roman" pitchFamily="18" charset="0"/>
                <a:cs typeface="Times New Roman" pitchFamily="18" charset="0"/>
              </a:rPr>
              <a:t>Based on its mandate and the </a:t>
            </a:r>
            <a:r>
              <a:rPr lang="en-US" sz="1900" b="0" i="1" dirty="0">
                <a:solidFill>
                  <a:schemeClr val="tx1"/>
                </a:solidFill>
                <a:latin typeface="Times New Roman" pitchFamily="18" charset="0"/>
                <a:cs typeface="Times New Roman" pitchFamily="18" charset="0"/>
              </a:rPr>
              <a:t>Nunavut Waters Regulations </a:t>
            </a:r>
            <a:r>
              <a:rPr lang="en-US" sz="1900" b="0" dirty="0">
                <a:solidFill>
                  <a:schemeClr val="tx1"/>
                </a:solidFill>
                <a:latin typeface="Times New Roman" pitchFamily="18" charset="0"/>
                <a:cs typeface="Times New Roman" pitchFamily="18" charset="0"/>
              </a:rPr>
              <a:t>(</a:t>
            </a:r>
            <a:r>
              <a:rPr lang="en-US" sz="1900" b="0" i="1" dirty="0">
                <a:solidFill>
                  <a:schemeClr val="tx1"/>
                </a:solidFill>
                <a:latin typeface="Times New Roman" pitchFamily="18" charset="0"/>
                <a:cs typeface="Times New Roman" pitchFamily="18" charset="0"/>
              </a:rPr>
              <a:t>Regulations</a:t>
            </a:r>
            <a:r>
              <a:rPr lang="en-US" sz="1900" b="0" dirty="0">
                <a:solidFill>
                  <a:schemeClr val="tx1"/>
                </a:solidFill>
                <a:latin typeface="Times New Roman" pitchFamily="18" charset="0"/>
                <a:cs typeface="Times New Roman" pitchFamily="18" charset="0"/>
              </a:rPr>
              <a:t>), the NWB may issue one of the following authorizations for the use of water and/or deposit of waste for undertakings in Nunavut:</a:t>
            </a:r>
          </a:p>
          <a:p>
            <a:pPr marL="342900" indent="-342900" algn="just">
              <a:buFont typeface="Wingdings" panose="05000000000000000000" pitchFamily="2" charset="2"/>
              <a:buChar char="§"/>
            </a:pPr>
            <a:endParaRPr lang="en-US" sz="1900" dirty="0">
              <a:latin typeface="Times New Roman" pitchFamily="18" charset="0"/>
              <a:cs typeface="Times New Roman" pitchFamily="18" charset="0"/>
            </a:endParaRPr>
          </a:p>
          <a:p>
            <a:pPr marL="800100" lvl="1" indent="-342900" algn="just">
              <a:buFont typeface="Wingdings" panose="05000000000000000000" pitchFamily="2" charset="2"/>
              <a:buChar char="§"/>
            </a:pPr>
            <a:r>
              <a:rPr lang="en-US" sz="1900" b="0" dirty="0">
                <a:solidFill>
                  <a:schemeClr val="tx1"/>
                </a:solidFill>
                <a:latin typeface="Times New Roman" pitchFamily="18" charset="0"/>
                <a:cs typeface="Times New Roman" pitchFamily="18" charset="0"/>
              </a:rPr>
              <a:t>Authorization without a  Licence </a:t>
            </a:r>
          </a:p>
          <a:p>
            <a:pPr lvl="1" algn="just"/>
            <a:r>
              <a:rPr lang="en-US" sz="1900" dirty="0">
                <a:latin typeface="Times New Roman" pitchFamily="18" charset="0"/>
                <a:cs typeface="Times New Roman" pitchFamily="18" charset="0"/>
              </a:rPr>
              <a:t>      </a:t>
            </a:r>
            <a:r>
              <a:rPr lang="en-US" sz="1900" b="0" dirty="0">
                <a:solidFill>
                  <a:schemeClr val="tx1"/>
                </a:solidFill>
                <a:latin typeface="Times New Roman" pitchFamily="18" charset="0"/>
                <a:cs typeface="Times New Roman" pitchFamily="18" charset="0"/>
              </a:rPr>
              <a:t>(less</a:t>
            </a:r>
            <a:r>
              <a:rPr lang="en-US" sz="1900" b="0" baseline="0" dirty="0">
                <a:solidFill>
                  <a:schemeClr val="tx1"/>
                </a:solidFill>
                <a:latin typeface="Times New Roman" pitchFamily="18" charset="0"/>
                <a:cs typeface="Times New Roman" pitchFamily="18" charset="0"/>
              </a:rPr>
              <a:t> than 50 m</a:t>
            </a:r>
            <a:r>
              <a:rPr lang="en-US" sz="1900" b="0" baseline="30000" dirty="0">
                <a:solidFill>
                  <a:schemeClr val="tx1"/>
                </a:solidFill>
                <a:latin typeface="Times New Roman" pitchFamily="18" charset="0"/>
                <a:cs typeface="Times New Roman" pitchFamily="18" charset="0"/>
              </a:rPr>
              <a:t>3</a:t>
            </a:r>
            <a:r>
              <a:rPr lang="en-US" sz="1900" b="0" baseline="0" dirty="0">
                <a:solidFill>
                  <a:schemeClr val="tx1"/>
                </a:solidFill>
                <a:latin typeface="Times New Roman" pitchFamily="18" charset="0"/>
                <a:cs typeface="Times New Roman" pitchFamily="18" charset="0"/>
              </a:rPr>
              <a:t> per day water required)</a:t>
            </a:r>
          </a:p>
          <a:p>
            <a:pPr algn="just"/>
            <a:endParaRPr lang="en-US" sz="1900" b="0" dirty="0">
              <a:solidFill>
                <a:schemeClr val="tx1"/>
              </a:solidFill>
              <a:latin typeface="Times New Roman" pitchFamily="18" charset="0"/>
              <a:cs typeface="Times New Roman" pitchFamily="18" charset="0"/>
            </a:endParaRPr>
          </a:p>
          <a:p>
            <a:pPr marL="0" lvl="1" algn="ctr">
              <a:lnSpc>
                <a:spcPct val="90000"/>
              </a:lnSpc>
              <a:spcBef>
                <a:spcPct val="0"/>
              </a:spcBef>
            </a:pPr>
            <a:r>
              <a:rPr lang="iu-Cans-CA" sz="2800" b="1" dirty="0">
                <a:solidFill>
                  <a:schemeClr val="tx2"/>
                </a:solidFill>
                <a:ea typeface="+mj-ea"/>
                <a:cs typeface="Times New Roman" pitchFamily="18" charset="0"/>
              </a:rPr>
              <a:t>ᖃᓄᐃᑦᑑᓂᖏᑦ ᐱᔪᓐᓇᖅᑎᑕᐅᔪᑦ</a:t>
            </a:r>
            <a:endParaRPr lang="en-US" sz="1900" b="0" baseline="0" dirty="0">
              <a:solidFill>
                <a:schemeClr val="tx1"/>
              </a:solidFill>
              <a:latin typeface="Euphemia" panose="020B0503040102020104" pitchFamily="34" charset="0"/>
              <a:cs typeface="Times New Roman" pitchFamily="18" charset="0"/>
            </a:endParaRPr>
          </a:p>
          <a:p>
            <a:pPr marL="342900" indent="-342900" algn="just">
              <a:buFont typeface="Wingdings" pitchFamily="2" charset="2"/>
              <a:buChar char="Ø"/>
            </a:pPr>
            <a:endParaRPr lang="en-US" sz="1900" b="0" dirty="0">
              <a:solidFill>
                <a:schemeClr val="tx1"/>
              </a:solidFill>
              <a:latin typeface="Euphemia" panose="020B0503040102020104" pitchFamily="34" charset="0"/>
              <a:cs typeface="Times New Roman" pitchFamily="18" charset="0"/>
            </a:endParaRPr>
          </a:p>
          <a:p>
            <a:pPr marL="342900" indent="-342900" algn="just">
              <a:buFont typeface="Wingdings" panose="05000000000000000000" pitchFamily="2" charset="2"/>
              <a:buChar char="§"/>
            </a:pPr>
            <a:r>
              <a:rPr lang="en-US" dirty="0" err="1">
                <a:latin typeface="Euphemia" panose="020B0503040102020104" pitchFamily="34" charset="0"/>
              </a:rPr>
              <a:t>ᑐᙵᕕᒋᓪᓗᒍ</a:t>
            </a:r>
            <a:r>
              <a:rPr lang="en-US" dirty="0">
                <a:latin typeface="Euphemia" panose="020B0503040102020104" pitchFamily="34" charset="0"/>
              </a:rPr>
              <a:t> </a:t>
            </a:r>
            <a:r>
              <a:rPr lang="en-US" dirty="0" err="1">
                <a:latin typeface="Euphemia" panose="020B0503040102020104" pitchFamily="34" charset="0"/>
              </a:rPr>
              <a:t>ᑎᓕᔭᐅᓯᒪᔾᔪᑎᖓ</a:t>
            </a:r>
            <a:r>
              <a:rPr lang="en-US" dirty="0">
                <a:latin typeface="Euphemia" panose="020B0503040102020104" pitchFamily="34" charset="0"/>
              </a:rPr>
              <a:t> </a:t>
            </a:r>
            <a:r>
              <a:rPr lang="en-US" dirty="0" err="1">
                <a:latin typeface="Euphemia" panose="020B0503040102020104" pitchFamily="34" charset="0"/>
              </a:rPr>
              <a:t>ᐊᒻᒪ</a:t>
            </a:r>
            <a:r>
              <a:rPr lang="en-US" dirty="0">
                <a:latin typeface="Euphemia" panose="020B0503040102020104" pitchFamily="34" charset="0"/>
              </a:rPr>
              <a:t> </a:t>
            </a:r>
            <a:r>
              <a:rPr lang="en-US" dirty="0" err="1">
                <a:latin typeface="Euphemia" panose="020B0503040102020104" pitchFamily="34" charset="0"/>
              </a:rPr>
              <a:t>ᓄᓇᕗᒻᒥ</a:t>
            </a:r>
            <a:r>
              <a:rPr lang="en-US" dirty="0">
                <a:latin typeface="Euphemia" panose="020B0503040102020104" pitchFamily="34" charset="0"/>
              </a:rPr>
              <a:t> </a:t>
            </a:r>
            <a:r>
              <a:rPr lang="en-US" dirty="0" err="1">
                <a:latin typeface="Euphemia" panose="020B0503040102020104" pitchFamily="34" charset="0"/>
              </a:rPr>
              <a:t>ᐃᒪᓕᕆᓂᕐᒧᑦ</a:t>
            </a:r>
            <a:r>
              <a:rPr lang="en-US" dirty="0">
                <a:latin typeface="Euphemia" panose="020B0503040102020104" pitchFamily="34" charset="0"/>
              </a:rPr>
              <a:t> </a:t>
            </a:r>
            <a:r>
              <a:rPr lang="en-US" dirty="0" err="1">
                <a:latin typeface="Euphemia" panose="020B0503040102020104" pitchFamily="34" charset="0"/>
              </a:rPr>
              <a:t>ᐊᑐᐊᒐᐃᑦ</a:t>
            </a:r>
            <a:r>
              <a:rPr lang="en-US" dirty="0">
                <a:latin typeface="Euphemia" panose="020B0503040102020104" pitchFamily="34" charset="0"/>
              </a:rPr>
              <a:t> (</a:t>
            </a:r>
            <a:r>
              <a:rPr lang="en-US" dirty="0" err="1">
                <a:latin typeface="Euphemia" panose="020B0503040102020104" pitchFamily="34" charset="0"/>
              </a:rPr>
              <a:t>ᒪᓕᒐᑦ</a:t>
            </a:r>
            <a:r>
              <a:rPr lang="en-US" dirty="0">
                <a:latin typeface="Euphemia" panose="020B0503040102020104" pitchFamily="34" charset="0"/>
              </a:rPr>
              <a:t>), </a:t>
            </a:r>
            <a:r>
              <a:rPr lang="en-US" dirty="0" err="1">
                <a:latin typeface="Euphemia" panose="020B0503040102020104" pitchFamily="34" charset="0"/>
              </a:rPr>
              <a:t>ᓄᓇᕗ</a:t>
            </a:r>
            <a:r>
              <a:rPr lang="iu-Cans-CA" dirty="0">
                <a:latin typeface="Euphemia" panose="020B0503040102020104" pitchFamily="34" charset="0"/>
              </a:rPr>
              <a:t>ᑦ</a:t>
            </a:r>
            <a:r>
              <a:rPr lang="en-US" dirty="0">
                <a:latin typeface="Euphemia" panose="020B0503040102020104" pitchFamily="34" charset="0"/>
              </a:rPr>
              <a:t> </a:t>
            </a:r>
            <a:r>
              <a:rPr lang="en-US" dirty="0" err="1">
                <a:latin typeface="Euphemia" panose="020B0503040102020104" pitchFamily="34" charset="0"/>
              </a:rPr>
              <a:t>ᐃᒪᓕᕆ</a:t>
            </a:r>
            <a:r>
              <a:rPr lang="iu-Cans-CA" dirty="0">
                <a:latin typeface="Euphemia" panose="020B0503040102020104" pitchFamily="34" charset="0"/>
              </a:rPr>
              <a:t>ᔨ</a:t>
            </a:r>
            <a:r>
              <a:rPr lang="en-US" dirty="0">
                <a:latin typeface="Euphemia" panose="020B0503040102020104" pitchFamily="34" charset="0"/>
              </a:rPr>
              <a:t>ᑦ </a:t>
            </a:r>
            <a:r>
              <a:rPr lang="en-US" dirty="0" err="1">
                <a:latin typeface="Euphemia" panose="020B0503040102020104" pitchFamily="34" charset="0"/>
              </a:rPr>
              <a:t>ᑲᑎᒪᔨᖏᑦ</a:t>
            </a:r>
            <a:r>
              <a:rPr lang="en-US" dirty="0">
                <a:latin typeface="Euphemia" panose="020B0503040102020104" pitchFamily="34" charset="0"/>
              </a:rPr>
              <a:t> </a:t>
            </a:r>
            <a:r>
              <a:rPr lang="en-US" dirty="0" err="1">
                <a:latin typeface="Euphemia" panose="020B0503040102020104" pitchFamily="34" charset="0"/>
              </a:rPr>
              <a:t>ᑐᓂᓯᔪᓐᓇᖅᑐᑦ</a:t>
            </a:r>
            <a:r>
              <a:rPr lang="en-US" dirty="0">
                <a:latin typeface="Euphemia" panose="020B0503040102020104" pitchFamily="34" charset="0"/>
              </a:rPr>
              <a:t> </a:t>
            </a:r>
            <a:r>
              <a:rPr lang="en-US" dirty="0" err="1">
                <a:latin typeface="Euphemia" panose="020B0503040102020104" pitchFamily="34" charset="0"/>
              </a:rPr>
              <a:t>ᐊᑕᐅᓯᕐᒥᑦ</a:t>
            </a:r>
            <a:r>
              <a:rPr lang="en-US" dirty="0">
                <a:latin typeface="Euphemia" panose="020B0503040102020104" pitchFamily="34" charset="0"/>
              </a:rPr>
              <a:t> </a:t>
            </a:r>
            <a:r>
              <a:rPr lang="en-US" dirty="0" err="1">
                <a:latin typeface="Euphemia" panose="020B0503040102020104" pitchFamily="34" charset="0"/>
              </a:rPr>
              <a:t>ᐊᑖᓃᑦᑐᓂᑦ</a:t>
            </a:r>
            <a:r>
              <a:rPr lang="en-US" dirty="0">
                <a:latin typeface="Euphemia" panose="020B0503040102020104" pitchFamily="34" charset="0"/>
              </a:rPr>
              <a:t> </a:t>
            </a:r>
            <a:r>
              <a:rPr lang="en-US" dirty="0" err="1">
                <a:latin typeface="Euphemia" panose="020B0503040102020104" pitchFamily="34" charset="0"/>
              </a:rPr>
              <a:t>ᐱᔪᓐᓇᐅᑎᓂᑦ</a:t>
            </a:r>
            <a:r>
              <a:rPr lang="en-US" dirty="0">
                <a:latin typeface="Euphemia" panose="020B0503040102020104" pitchFamily="34" charset="0"/>
              </a:rPr>
              <a:t> </a:t>
            </a:r>
            <a:r>
              <a:rPr lang="en-US" dirty="0" err="1">
                <a:latin typeface="Euphemia" panose="020B0503040102020104" pitchFamily="34" charset="0"/>
              </a:rPr>
              <a:t>ᐊᑐᕐᓂᕐᒧᑦ</a:t>
            </a:r>
            <a:r>
              <a:rPr lang="en-US" dirty="0">
                <a:latin typeface="Euphemia" panose="020B0503040102020104" pitchFamily="34" charset="0"/>
              </a:rPr>
              <a:t> </a:t>
            </a:r>
            <a:r>
              <a:rPr lang="en-US" dirty="0" err="1">
                <a:latin typeface="Euphemia" panose="020B0503040102020104" pitchFamily="34" charset="0"/>
              </a:rPr>
              <a:t>ᐃᒪᕐᒥᑦ</a:t>
            </a:r>
            <a:r>
              <a:rPr lang="en-US" dirty="0">
                <a:latin typeface="Euphemia" panose="020B0503040102020104" pitchFamily="34" charset="0"/>
              </a:rPr>
              <a:t> </a:t>
            </a:r>
            <a:r>
              <a:rPr lang="en-US" dirty="0" err="1">
                <a:latin typeface="Euphemia" panose="020B0503040102020104" pitchFamily="34" charset="0"/>
              </a:rPr>
              <a:t>ᐊᒻᒪᓗ</a:t>
            </a:r>
            <a:r>
              <a:rPr lang="en-US" dirty="0">
                <a:latin typeface="Euphemia" panose="020B0503040102020104" pitchFamily="34" charset="0"/>
              </a:rPr>
              <a:t>/</a:t>
            </a:r>
            <a:r>
              <a:rPr lang="en-US" dirty="0" err="1">
                <a:latin typeface="Euphemia" panose="020B0503040102020104" pitchFamily="34" charset="0"/>
              </a:rPr>
              <a:t>ᐅᕝᕙᓗᓃᑦ</a:t>
            </a:r>
            <a:r>
              <a:rPr lang="en-US" dirty="0">
                <a:latin typeface="Euphemia" panose="020B0503040102020104" pitchFamily="34" charset="0"/>
              </a:rPr>
              <a:t> </a:t>
            </a:r>
            <a:r>
              <a:rPr lang="en-US" dirty="0" err="1">
                <a:latin typeface="Euphemia" panose="020B0503040102020104" pitchFamily="34" charset="0"/>
              </a:rPr>
              <a:t>ᐃᒋᑦᑎᓂᕐᒥᑦ</a:t>
            </a:r>
            <a:r>
              <a:rPr lang="en-US" dirty="0">
                <a:latin typeface="Euphemia" panose="020B0503040102020104" pitchFamily="34" charset="0"/>
              </a:rPr>
              <a:t> </a:t>
            </a:r>
            <a:r>
              <a:rPr lang="en-US" dirty="0" err="1">
                <a:latin typeface="Euphemia" panose="020B0503040102020104" pitchFamily="34" charset="0"/>
              </a:rPr>
              <a:t>ᐊᒃᑕᑯᓂᑦ</a:t>
            </a:r>
            <a:r>
              <a:rPr lang="en-US" dirty="0">
                <a:latin typeface="Euphemia" panose="020B0503040102020104" pitchFamily="34" charset="0"/>
              </a:rPr>
              <a:t> </a:t>
            </a:r>
            <a:r>
              <a:rPr lang="en-US" dirty="0" err="1">
                <a:latin typeface="Euphemia" panose="020B0503040102020104" pitchFamily="34" charset="0"/>
              </a:rPr>
              <a:t>ᐱᓕᕆᐊᖑᔪᓄᑦ</a:t>
            </a:r>
            <a:r>
              <a:rPr lang="en-US" dirty="0">
                <a:latin typeface="Euphemia" panose="020B0503040102020104" pitchFamily="34" charset="0"/>
              </a:rPr>
              <a:t> </a:t>
            </a:r>
            <a:r>
              <a:rPr lang="en-US" dirty="0" err="1">
                <a:latin typeface="Euphemia" panose="020B0503040102020104" pitchFamily="34" charset="0"/>
              </a:rPr>
              <a:t>ᓄᓇᕗᒻᒥᑦ</a:t>
            </a:r>
            <a:r>
              <a:rPr lang="en-US" dirty="0">
                <a:latin typeface="Euphemia" panose="020B0503040102020104" pitchFamily="34" charset="0"/>
              </a:rPr>
              <a:t>:</a:t>
            </a:r>
            <a:endParaRPr lang="iu-Cans-CA" dirty="0">
              <a:latin typeface="Euphemia" panose="020B0503040102020104" pitchFamily="34" charset="0"/>
            </a:endParaRPr>
          </a:p>
          <a:p>
            <a:pPr algn="just"/>
            <a:r>
              <a:rPr lang="en-US" sz="1900" b="0" baseline="0" dirty="0">
                <a:solidFill>
                  <a:schemeClr val="tx1"/>
                </a:solidFill>
                <a:latin typeface="Euphemia" panose="020B0503040102020104" pitchFamily="34" charset="0"/>
                <a:cs typeface="Times New Roman" pitchFamily="18" charset="0"/>
              </a:rPr>
              <a:t> </a:t>
            </a:r>
            <a:endParaRPr lang="en-US" sz="1900" b="0" dirty="0">
              <a:solidFill>
                <a:schemeClr val="tx1"/>
              </a:solidFill>
              <a:latin typeface="Euphemia" panose="020B0503040102020104" pitchFamily="34" charset="0"/>
              <a:cs typeface="Times New Roman" pitchFamily="18" charset="0"/>
            </a:endParaRPr>
          </a:p>
          <a:p>
            <a:pPr marL="800100" lvl="1" indent="-342900" algn="just">
              <a:buFont typeface="Wingdings" panose="05000000000000000000" pitchFamily="2" charset="2"/>
              <a:buChar char="§"/>
            </a:pPr>
            <a:r>
              <a:rPr lang="iu-Cans-CA" dirty="0">
                <a:latin typeface="Euphemia" panose="020B0503040102020104" pitchFamily="34" charset="0"/>
                <a:cs typeface="Times New Roman" pitchFamily="18" charset="0"/>
              </a:rPr>
              <a:t>ᐱᔪᓐᓇᐅᑎᖃᖅᑎᑕᐅᓂᖅ ᓚᐃᓴᓐᓯᖃᙱᖦᖢᓂ </a:t>
            </a:r>
          </a:p>
          <a:p>
            <a:pPr lvl="1" algn="just"/>
            <a:r>
              <a:rPr lang="en-CA" dirty="0">
                <a:latin typeface="Euphemia" panose="020B0503040102020104" pitchFamily="34" charset="0"/>
                <a:cs typeface="Times New Roman" pitchFamily="18" charset="0"/>
              </a:rPr>
              <a:t>   </a:t>
            </a:r>
            <a:r>
              <a:rPr lang="iu-Cans-CA" dirty="0">
                <a:latin typeface="Euphemia" panose="020B0503040102020104" pitchFamily="34" charset="0"/>
                <a:cs typeface="Times New Roman" pitchFamily="18" charset="0"/>
              </a:rPr>
              <a:t>(</a:t>
            </a:r>
            <a:r>
              <a:rPr lang="en-US" dirty="0">
                <a:latin typeface="Euphemia" panose="020B0503040102020104" pitchFamily="34" charset="0"/>
                <a:cs typeface="Times New Roman" pitchFamily="18" charset="0"/>
              </a:rPr>
              <a:t>50 m</a:t>
            </a:r>
            <a:r>
              <a:rPr lang="en-US" baseline="30000" dirty="0">
                <a:latin typeface="Euphemia" panose="020B0503040102020104" pitchFamily="34" charset="0"/>
                <a:cs typeface="Times New Roman" pitchFamily="18" charset="0"/>
              </a:rPr>
              <a:t>3</a:t>
            </a:r>
            <a:r>
              <a:rPr lang="en-US" dirty="0">
                <a:latin typeface="Euphemia" panose="020B0503040102020104" pitchFamily="34" charset="0"/>
                <a:cs typeface="Times New Roman" pitchFamily="18" charset="0"/>
              </a:rPr>
              <a:t> </a:t>
            </a:r>
            <a:r>
              <a:rPr lang="iu-Cans-CA" dirty="0">
                <a:latin typeface="Euphemia" panose="020B0503040102020104" pitchFamily="34" charset="0"/>
                <a:cs typeface="Times New Roman" pitchFamily="18" charset="0"/>
              </a:rPr>
              <a:t>ᑐᖔᓂ ᐅᓪᓗᖅ ᐊᑕᐅᓯᖅ ᐃᒪᖃᕆᐊᖃᖅᑐᖅ</a:t>
            </a:r>
            <a:endParaRPr kumimoji="0" lang="en-US" sz="19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10085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7AE9E9-6015-4684-AA47-97685C33DE92}"/>
              </a:ext>
            </a:extLst>
          </p:cNvPr>
          <p:cNvSpPr txBox="1">
            <a:spLocks/>
          </p:cNvSpPr>
          <p:nvPr/>
        </p:nvSpPr>
        <p:spPr>
          <a:xfrm>
            <a:off x="2627783" y="692696"/>
            <a:ext cx="3888431" cy="576064"/>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900" b="1" dirty="0">
                <a:latin typeface="Times New Roman" pitchFamily="18" charset="0"/>
                <a:cs typeface="Times New Roman" pitchFamily="18" charset="0"/>
              </a:rPr>
              <a:t>Types of Authorizations</a:t>
            </a:r>
          </a:p>
        </p:txBody>
      </p:sp>
      <p:sp>
        <p:nvSpPr>
          <p:cNvPr id="6" name="TextBox 5">
            <a:extLst>
              <a:ext uri="{FF2B5EF4-FFF2-40B4-BE49-F238E27FC236}">
                <a16:creationId xmlns:a16="http://schemas.microsoft.com/office/drawing/2014/main" id="{A29590AF-7D40-4DD5-A60C-3663F7ED050F}"/>
              </a:ext>
            </a:extLst>
          </p:cNvPr>
          <p:cNvSpPr txBox="1"/>
          <p:nvPr/>
        </p:nvSpPr>
        <p:spPr>
          <a:xfrm>
            <a:off x="575555" y="1700808"/>
            <a:ext cx="7992888" cy="3724096"/>
          </a:xfrm>
          <a:prstGeom prst="rect">
            <a:avLst/>
          </a:prstGeom>
          <a:noFill/>
        </p:spPr>
        <p:txBody>
          <a:bodyPr wrap="square">
            <a:spAutoFit/>
          </a:bodyPr>
          <a:lstStyle/>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dirty="0">
                <a:solidFill>
                  <a:schemeClr val="tx1"/>
                </a:solidFill>
                <a:latin typeface="Times New Roman" panose="02020603050405020304" pitchFamily="18" charset="0"/>
                <a:cs typeface="Times New Roman" panose="02020603050405020304" pitchFamily="18" charset="0"/>
              </a:rPr>
              <a:t>Type B</a:t>
            </a:r>
            <a:r>
              <a:rPr lang="en-US" sz="1800" b="0" dirty="0">
                <a:solidFill>
                  <a:schemeClr val="tx1"/>
                </a:solidFill>
                <a:latin typeface="Times New Roman" panose="02020603050405020304" pitchFamily="18" charset="0"/>
                <a:cs typeface="Times New Roman" panose="02020603050405020304" pitchFamily="18" charset="0"/>
              </a:rPr>
              <a:t> Water </a:t>
            </a:r>
            <a:r>
              <a:rPr lang="en-US" sz="1800" b="0" dirty="0" err="1">
                <a:solidFill>
                  <a:schemeClr val="tx1"/>
                </a:solidFill>
                <a:latin typeface="Times New Roman" panose="02020603050405020304" pitchFamily="18" charset="0"/>
                <a:cs typeface="Times New Roman" panose="02020603050405020304" pitchFamily="18" charset="0"/>
              </a:rPr>
              <a:t>Licence</a:t>
            </a:r>
            <a:r>
              <a:rPr lang="en-US" dirty="0">
                <a:latin typeface="Times New Roman" panose="02020603050405020304" pitchFamily="18" charset="0"/>
                <a:cs typeface="Times New Roman" panose="02020603050405020304" pitchFamily="18" charset="0"/>
              </a:rPr>
              <a:t>  </a:t>
            </a:r>
            <a:r>
              <a:rPr lang="en-US" b="0" dirty="0">
                <a:solidFill>
                  <a:schemeClr val="tx1"/>
                </a:solidFill>
                <a:latin typeface="Times New Roman" panose="02020603050405020304" pitchFamily="18" charset="0"/>
                <a:cs typeface="Times New Roman" panose="02020603050405020304" pitchFamily="18" charset="0"/>
              </a:rPr>
              <a:t>(between</a:t>
            </a:r>
            <a:r>
              <a:rPr lang="en-US" b="0" baseline="0" dirty="0">
                <a:solidFill>
                  <a:schemeClr val="tx1"/>
                </a:solidFill>
                <a:latin typeface="Times New Roman" pitchFamily="18" charset="0"/>
                <a:cs typeface="Times New Roman" pitchFamily="18" charset="0"/>
              </a:rPr>
              <a:t> 50 m</a:t>
            </a:r>
            <a:r>
              <a:rPr lang="en-US" b="0" baseline="30000" dirty="0">
                <a:solidFill>
                  <a:schemeClr val="tx1"/>
                </a:solidFill>
                <a:latin typeface="Times New Roman" pitchFamily="18" charset="0"/>
                <a:cs typeface="Times New Roman" pitchFamily="18" charset="0"/>
              </a:rPr>
              <a:t>3</a:t>
            </a:r>
            <a:r>
              <a:rPr lang="en-US" b="0" baseline="0" dirty="0">
                <a:solidFill>
                  <a:schemeClr val="tx1"/>
                </a:solidFill>
                <a:latin typeface="Times New Roman" pitchFamily="18" charset="0"/>
                <a:cs typeface="Times New Roman" pitchFamily="18" charset="0"/>
              </a:rPr>
              <a:t> and 299 m</a:t>
            </a:r>
            <a:r>
              <a:rPr lang="en-US" b="0" baseline="30000" dirty="0">
                <a:solidFill>
                  <a:schemeClr val="tx1"/>
                </a:solidFill>
                <a:latin typeface="Times New Roman" pitchFamily="18" charset="0"/>
                <a:cs typeface="Times New Roman" pitchFamily="18" charset="0"/>
              </a:rPr>
              <a:t>3</a:t>
            </a:r>
            <a:r>
              <a:rPr lang="en-US" b="0" baseline="0" dirty="0">
                <a:solidFill>
                  <a:schemeClr val="tx1"/>
                </a:solidFill>
                <a:latin typeface="Times New Roman" pitchFamily="18" charset="0"/>
                <a:cs typeface="Times New Roman" pitchFamily="18" charset="0"/>
              </a:rPr>
              <a:t> per day water required)</a:t>
            </a:r>
            <a:endParaRPr lang="en-CA" dirty="0"/>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CA" sz="1800" b="0" dirty="0">
              <a:solidFill>
                <a:schemeClr val="tx1"/>
              </a:solidFill>
            </a:endParaRPr>
          </a:p>
          <a:p>
            <a:pPr marL="800100" lvl="1" indent="-342900" algn="just">
              <a:buFont typeface="Wingdings" panose="05000000000000000000" pitchFamily="2" charset="2"/>
              <a:buChar char="§"/>
            </a:pPr>
            <a:r>
              <a:rPr lang="en-US" sz="1800" b="1" dirty="0">
                <a:solidFill>
                  <a:schemeClr val="tx1"/>
                </a:solidFill>
                <a:latin typeface="Times New Roman" panose="02020603050405020304" pitchFamily="18" charset="0"/>
                <a:cs typeface="Times New Roman" panose="02020603050405020304" pitchFamily="18" charset="0"/>
              </a:rPr>
              <a:t>Type A</a:t>
            </a:r>
            <a:r>
              <a:rPr lang="en-US" sz="1800" b="0" dirty="0">
                <a:solidFill>
                  <a:schemeClr val="tx1"/>
                </a:solidFill>
                <a:latin typeface="Times New Roman" panose="02020603050405020304" pitchFamily="18" charset="0"/>
                <a:cs typeface="Times New Roman" panose="02020603050405020304" pitchFamily="18" charset="0"/>
              </a:rPr>
              <a:t>  Water </a:t>
            </a:r>
            <a:r>
              <a:rPr lang="en-US" sz="1800" b="0" dirty="0" err="1">
                <a:solidFill>
                  <a:schemeClr val="tx1"/>
                </a:solidFill>
                <a:latin typeface="Times New Roman" panose="02020603050405020304" pitchFamily="18" charset="0"/>
                <a:cs typeface="Times New Roman" panose="02020603050405020304" pitchFamily="18" charset="0"/>
              </a:rPr>
              <a:t>Licence</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(300 m</a:t>
            </a:r>
            <a:r>
              <a:rPr kumimoji="0" lang="en-US" sz="1800" b="0" i="0" u="none" strike="noStrike" kern="1200" cap="none" spc="0" normalizeH="0" baseline="30000" noProof="0" dirty="0">
                <a:ln>
                  <a:noFill/>
                </a:ln>
                <a:solidFill>
                  <a:schemeClr val="tx1"/>
                </a:solidFill>
                <a:effectLst/>
                <a:uLnTx/>
                <a:uFillTx/>
                <a:latin typeface="Times New Roman" pitchFamily="18" charset="0"/>
                <a:ea typeface="+mn-ea"/>
                <a:cs typeface="Times New Roman" pitchFamily="18" charset="0"/>
              </a:rPr>
              <a:t>3</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or more per day water required)</a:t>
            </a:r>
          </a:p>
          <a:p>
            <a:pPr marL="457200" marR="0" lvl="1"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2800" b="1" dirty="0">
              <a:solidFill>
                <a:schemeClr val="tx2"/>
              </a:solidFill>
              <a:latin typeface="ProSyl" panose="020B0500000000000000" pitchFamily="34" charset="0"/>
              <a:ea typeface="+mj-ea"/>
              <a:cs typeface="Times New Roman" pitchFamily="18" charset="0"/>
            </a:endParaRPr>
          </a:p>
          <a:p>
            <a:pPr marL="457200" marR="0" lvl="1" indent="0" algn="ctr"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iu-Cans-CA" sz="2800" b="1" dirty="0">
                <a:solidFill>
                  <a:schemeClr val="tx2"/>
                </a:solidFill>
                <a:ea typeface="+mj-ea"/>
                <a:cs typeface="Times New Roman" pitchFamily="18" charset="0"/>
              </a:rPr>
              <a:t>ᖃᓄᐃᑦᑑᓂᖏᑦ ᐱᔪᓐᓇᖅᑎᑕᐅᔪᑦ</a:t>
            </a:r>
          </a:p>
          <a:p>
            <a:pPr marL="457200" marR="0" lvl="1"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CA" sz="1800" b="0" dirty="0">
              <a:solidFill>
                <a:schemeClr val="tx1"/>
              </a:solidFill>
              <a:latin typeface="+mj-lt"/>
            </a:endParaRPr>
          </a:p>
          <a:p>
            <a:pPr marL="742950" lvl="1" indent="-285750" algn="just">
              <a:buFont typeface="Wingdings" panose="05000000000000000000" pitchFamily="2" charset="2"/>
              <a:buChar char="§"/>
              <a:defRPr/>
            </a:pPr>
            <a:r>
              <a:rPr lang="en-US" b="1" dirty="0" err="1">
                <a:latin typeface="+mj-lt"/>
              </a:rPr>
              <a:t>ᖃᓄᐃᑦᑑᓂᖓ</a:t>
            </a:r>
            <a:r>
              <a:rPr lang="en-US" dirty="0">
                <a:latin typeface="+mj-lt"/>
              </a:rPr>
              <a:t> </a:t>
            </a:r>
            <a:r>
              <a:rPr lang="iu-Cans-CA" b="1" dirty="0">
                <a:latin typeface="+mj-lt"/>
              </a:rPr>
              <a:t>ᐱ(B)</a:t>
            </a:r>
            <a:r>
              <a:rPr lang="en-US" dirty="0">
                <a:latin typeface="+mj-lt"/>
              </a:rPr>
              <a:t> </a:t>
            </a:r>
            <a:r>
              <a:rPr lang="en-US" dirty="0" err="1">
                <a:latin typeface="+mj-lt"/>
              </a:rPr>
              <a:t>ᐃᒪᕐᒧᑦ</a:t>
            </a:r>
            <a:r>
              <a:rPr lang="en-US" dirty="0">
                <a:latin typeface="+mj-lt"/>
              </a:rPr>
              <a:t> </a:t>
            </a:r>
            <a:r>
              <a:rPr lang="en-US" dirty="0" err="1">
                <a:latin typeface="+mj-lt"/>
              </a:rPr>
              <a:t>ᓚᐃᓴᓐᓯ</a:t>
            </a:r>
            <a:r>
              <a:rPr lang="en-US" dirty="0">
                <a:latin typeface="+mj-lt"/>
              </a:rPr>
              <a:t> (</a:t>
            </a:r>
            <a:r>
              <a:rPr lang="iu-Cans-CA" dirty="0">
                <a:latin typeface="+mj-lt"/>
              </a:rPr>
              <a:t>ᐃᒻᒪᓇᑎᒌ </a:t>
            </a:r>
            <a:r>
              <a:rPr lang="en-US" dirty="0" err="1">
                <a:latin typeface="+mj-lt"/>
              </a:rPr>
              <a:t>ᐊᑯᓐᓂᖓ</a:t>
            </a:r>
            <a:r>
              <a:rPr lang="en-US" dirty="0">
                <a:latin typeface="+mj-lt"/>
              </a:rPr>
              <a:t> 50 m3 </a:t>
            </a:r>
            <a:r>
              <a:rPr lang="en-US" dirty="0" err="1">
                <a:latin typeface="+mj-lt"/>
              </a:rPr>
              <a:t>ᐊᒻᒪ</a:t>
            </a:r>
            <a:r>
              <a:rPr lang="en-US" dirty="0">
                <a:latin typeface="+mj-lt"/>
              </a:rPr>
              <a:t> 299 </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m</a:t>
            </a:r>
            <a:r>
              <a:rPr kumimoji="0" lang="en-US" sz="1800" b="0" i="0" u="none" strike="noStrike" kern="1200" cap="none" spc="0" normalizeH="0" baseline="30000" noProof="0" dirty="0">
                <a:ln>
                  <a:noFill/>
                </a:ln>
                <a:solidFill>
                  <a:schemeClr val="tx1"/>
                </a:solidFill>
                <a:effectLst/>
                <a:uLnTx/>
                <a:uFillTx/>
                <a:latin typeface="Times New Roman" pitchFamily="18" charset="0"/>
                <a:ea typeface="+mn-ea"/>
                <a:cs typeface="Times New Roman" pitchFamily="18" charset="0"/>
              </a:rPr>
              <a:t>3</a:t>
            </a:r>
            <a:r>
              <a:rPr lang="en-US" dirty="0">
                <a:latin typeface="+mj-lt"/>
              </a:rPr>
              <a:t> </a:t>
            </a:r>
            <a:r>
              <a:rPr lang="en-US" dirty="0" err="1">
                <a:latin typeface="+mj-lt"/>
              </a:rPr>
              <a:t>ᐅᓪᓗᕐᒥ</a:t>
            </a:r>
            <a:r>
              <a:rPr lang="iu-Cans-CA" dirty="0">
                <a:latin typeface="+mj-lt"/>
              </a:rPr>
              <a:t> </a:t>
            </a:r>
            <a:r>
              <a:rPr lang="en-US" dirty="0" err="1">
                <a:latin typeface="+mj-lt"/>
              </a:rPr>
              <a:t>ᐊᑕᐅᓯᖅ</a:t>
            </a:r>
            <a:r>
              <a:rPr lang="en-US" dirty="0">
                <a:latin typeface="+mj-lt"/>
              </a:rPr>
              <a:t> </a:t>
            </a:r>
            <a:r>
              <a:rPr lang="en-US" dirty="0" err="1">
                <a:latin typeface="+mj-lt"/>
              </a:rPr>
              <a:t>ᐃᒪᖃᕆᐊᖃᖅᑐᖅ</a:t>
            </a:r>
            <a:r>
              <a:rPr lang="en-US" dirty="0">
                <a:latin typeface="+mj-lt"/>
              </a:rPr>
              <a:t>)</a:t>
            </a:r>
            <a:endParaRPr lang="en-CA" dirty="0">
              <a:latin typeface="+mj-lt"/>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CA" sz="1800" b="0" dirty="0">
              <a:solidFill>
                <a:schemeClr val="tx1"/>
              </a:solidFill>
              <a:latin typeface="+mj-lt"/>
            </a:endParaRPr>
          </a:p>
          <a:p>
            <a:pPr marL="742950" lvl="1" indent="-285750" algn="just">
              <a:buFont typeface="Wingdings" panose="05000000000000000000" pitchFamily="2" charset="2"/>
              <a:buChar char="§"/>
              <a:defRPr/>
            </a:pPr>
            <a:r>
              <a:rPr lang="en-US" b="1" dirty="0" err="1">
                <a:latin typeface="+mj-lt"/>
              </a:rPr>
              <a:t>ᖃᓄᐃᑦᑑᓂᖓ</a:t>
            </a:r>
            <a:r>
              <a:rPr lang="en-US" dirty="0">
                <a:latin typeface="+mj-lt"/>
              </a:rPr>
              <a:t> </a:t>
            </a:r>
            <a:r>
              <a:rPr lang="iu-Cans-CA" b="1" dirty="0">
                <a:latin typeface="+mj-lt"/>
              </a:rPr>
              <a:t>ᐃ(A)</a:t>
            </a:r>
            <a:r>
              <a:rPr lang="en-US" dirty="0">
                <a:latin typeface="+mj-lt"/>
              </a:rPr>
              <a:t> </a:t>
            </a:r>
            <a:r>
              <a:rPr lang="en-US" dirty="0" err="1">
                <a:latin typeface="+mj-lt"/>
              </a:rPr>
              <a:t>ᐃᒪᕐᒧᑦ</a:t>
            </a:r>
            <a:r>
              <a:rPr lang="en-US" dirty="0">
                <a:latin typeface="+mj-lt"/>
              </a:rPr>
              <a:t> </a:t>
            </a:r>
            <a:r>
              <a:rPr lang="en-US" dirty="0" err="1">
                <a:latin typeface="+mj-lt"/>
              </a:rPr>
              <a:t>ᓚᐃᓴᓐᓯ</a:t>
            </a:r>
            <a:r>
              <a:rPr lang="en-US" dirty="0">
                <a:latin typeface="+mj-lt"/>
              </a:rPr>
              <a:t> (300 </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m</a:t>
            </a:r>
            <a:r>
              <a:rPr kumimoji="0" lang="en-US" sz="1800" b="0" i="0" u="none" strike="noStrike" kern="1200" cap="none" spc="0" normalizeH="0" baseline="30000" noProof="0" dirty="0">
                <a:ln>
                  <a:noFill/>
                </a:ln>
                <a:solidFill>
                  <a:schemeClr val="tx1"/>
                </a:solidFill>
                <a:effectLst/>
                <a:uLnTx/>
                <a:uFillTx/>
                <a:latin typeface="Times New Roman" pitchFamily="18" charset="0"/>
                <a:ea typeface="+mn-ea"/>
                <a:cs typeface="Times New Roman" pitchFamily="18" charset="0"/>
              </a:rPr>
              <a:t>3</a:t>
            </a:r>
            <a:r>
              <a:rPr lang="en-US" dirty="0">
                <a:latin typeface="+mj-lt"/>
              </a:rPr>
              <a:t> </a:t>
            </a:r>
            <a:r>
              <a:rPr lang="en-US" dirty="0" err="1">
                <a:latin typeface="+mj-lt"/>
              </a:rPr>
              <a:t>ᐅᖓᑖᓄᓪᓘᓐᓃᑦ</a:t>
            </a:r>
            <a:r>
              <a:rPr lang="en-US" dirty="0">
                <a:latin typeface="+mj-lt"/>
              </a:rPr>
              <a:t> </a:t>
            </a:r>
            <a:r>
              <a:rPr lang="en-US" dirty="0" err="1">
                <a:latin typeface="+mj-lt"/>
              </a:rPr>
              <a:t>ᐅᓪᓗᕐᒥ</a:t>
            </a:r>
            <a:r>
              <a:rPr lang="en-US" dirty="0">
                <a:latin typeface="+mj-lt"/>
              </a:rPr>
              <a:t> </a:t>
            </a:r>
            <a:r>
              <a:rPr lang="en-US" dirty="0" err="1">
                <a:latin typeface="+mj-lt"/>
              </a:rPr>
              <a:t>ᐊᑕᐅᓯᖅ</a:t>
            </a:r>
            <a:r>
              <a:rPr lang="en-US" dirty="0">
                <a:latin typeface="+mj-lt"/>
              </a:rPr>
              <a:t> </a:t>
            </a:r>
            <a:r>
              <a:rPr lang="en-US" dirty="0" err="1">
                <a:latin typeface="+mj-lt"/>
              </a:rPr>
              <a:t>ᐃᒪᖃᕆᐊᓕᒃ</a:t>
            </a:r>
            <a:r>
              <a:rPr lang="en-US" dirty="0">
                <a:latin typeface="+mj-lt"/>
              </a:rPr>
              <a:t>)</a:t>
            </a:r>
            <a:endParaRPr kumimoji="0" lang="en-US" sz="1800" b="0" i="0" u="none" strike="noStrike" kern="1200" cap="none" spc="0" normalizeH="0" baseline="0" noProof="0" dirty="0">
              <a:ln>
                <a:noFill/>
              </a:ln>
              <a:solidFill>
                <a:schemeClr val="tx1"/>
              </a:solidFill>
              <a:effectLst/>
              <a:uLnTx/>
              <a:uFillTx/>
              <a:latin typeface="+mj-lt"/>
              <a:cs typeface="Times New Roman" pitchFamily="18" charset="0"/>
            </a:endParaRPr>
          </a:p>
          <a:p>
            <a:pPr marL="742950" marR="0" lvl="1" indent="-285750" algn="just"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76060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410194" y="608096"/>
            <a:ext cx="8323611" cy="976123"/>
          </a:xfrm>
          <a:prstGeom prst="rect">
            <a:avLst/>
          </a:prstGeom>
          <a:noFill/>
        </p:spPr>
        <p:txBody>
          <a:bodyPr vert="horz" lIns="0" rIns="0" bIns="0" anchor="b">
            <a:normAutofit fontScale="9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NWB Type A Licensing Process</a:t>
            </a:r>
            <a:br>
              <a:rPr lang="en-US" sz="2800" b="1" dirty="0">
                <a:latin typeface="Times New Roman" panose="02020603050405020304" pitchFamily="18" charset="0"/>
                <a:cs typeface="Times New Roman" panose="02020603050405020304" pitchFamily="18" charset="0"/>
              </a:rPr>
            </a:br>
            <a:r>
              <a:rPr lang="en-US" sz="2200" dirty="0" err="1"/>
              <a:t>ᓄᓇᕗ</a:t>
            </a:r>
            <a:r>
              <a:rPr lang="iu-Cans-CA" sz="2200" dirty="0"/>
              <a:t>ᑦ</a:t>
            </a:r>
            <a:r>
              <a:rPr lang="en-US" sz="2200" dirty="0"/>
              <a:t> </a:t>
            </a:r>
            <a:r>
              <a:rPr lang="en-US" sz="2200" dirty="0" err="1"/>
              <a:t>ᐃᒪᓕᕆ</a:t>
            </a:r>
            <a:r>
              <a:rPr lang="iu-Cans-CA" sz="2200" dirty="0"/>
              <a:t>ᔨ</a:t>
            </a:r>
            <a:r>
              <a:rPr lang="en-US" sz="2200" dirty="0"/>
              <a:t>ᑦ </a:t>
            </a:r>
            <a:r>
              <a:rPr lang="iu-Cans-CA" sz="2200" dirty="0"/>
              <a:t>ᑲᑎᒪᔨᑦ </a:t>
            </a:r>
            <a:r>
              <a:rPr lang="en-US" sz="2200" dirty="0" err="1"/>
              <a:t>ᖃᓄᐃᑦᑑᓂᖓ</a:t>
            </a:r>
            <a:r>
              <a:rPr lang="en-US" sz="2200" dirty="0"/>
              <a:t> A</a:t>
            </a:r>
            <a:r>
              <a:rPr lang="iu-Cans-CA" sz="2200" dirty="0"/>
              <a:t>−ᒥᑦ</a:t>
            </a:r>
            <a:r>
              <a:rPr lang="en-US" sz="2200" dirty="0"/>
              <a:t> </a:t>
            </a:r>
            <a:r>
              <a:rPr lang="en-US" sz="2200" dirty="0" err="1"/>
              <a:t>ᓚᐃᓴᓐᓯ</a:t>
            </a:r>
            <a:r>
              <a:rPr lang="iu-Cans-CA" sz="2200" dirty="0"/>
              <a:t>ᒥᑦ ᐱ</a:t>
            </a:r>
            <a:r>
              <a:rPr lang="en-US" sz="2200" dirty="0" err="1"/>
              <a:t>ᑖᖅᑎᑦᑎᕙᓪᓕᐊᓂᖅ</a:t>
            </a:r>
            <a:endParaRPr lang="en-US" sz="2800" b="1"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6732237" y="5805264"/>
            <a:ext cx="1376971" cy="1169551"/>
          </a:xfrm>
          <a:prstGeom prst="rect">
            <a:avLst/>
          </a:prstGeom>
          <a:noFill/>
          <a:ln>
            <a:noFill/>
          </a:ln>
        </p:spPr>
        <p:txBody>
          <a:bodyPr wrap="square" rtlCol="0">
            <a:spAutoFit/>
          </a:bodyPr>
          <a:lstStyle/>
          <a:p>
            <a:r>
              <a:rPr lang="en-US" sz="1400" b="1" dirty="0">
                <a:solidFill>
                  <a:srgbClr val="FF0000"/>
                </a:solidFill>
                <a:latin typeface="Times New Roman" panose="02020603050405020304" pitchFamily="18" charset="0"/>
                <a:cs typeface="Times New Roman" panose="02020603050405020304" pitchFamily="18" charset="0"/>
              </a:rPr>
              <a:t>Next</a:t>
            </a:r>
            <a:r>
              <a:rPr lang="en-US" sz="1400" b="1" dirty="0">
                <a:latin typeface="Times New Roman" panose="02020603050405020304" pitchFamily="18" charset="0"/>
                <a:cs typeface="Times New Roman" panose="02020603050405020304" pitchFamily="18" charset="0"/>
              </a:rPr>
              <a:t> </a:t>
            </a:r>
            <a:r>
              <a:rPr lang="en-US" sz="1400" b="1" dirty="0">
                <a:solidFill>
                  <a:srgbClr val="FF0000"/>
                </a:solidFill>
                <a:latin typeface="Times New Roman" panose="02020603050405020304" pitchFamily="18" charset="0"/>
                <a:cs typeface="Times New Roman" panose="02020603050405020304" pitchFamily="18" charset="0"/>
              </a:rPr>
              <a:t>slide</a:t>
            </a:r>
          </a:p>
          <a:p>
            <a:r>
              <a:rPr lang="en-US" sz="1400" dirty="0" err="1">
                <a:solidFill>
                  <a:srgbClr val="FF0000"/>
                </a:solidFill>
                <a:latin typeface="Euphemia" panose="020B0503040102020104" pitchFamily="34" charset="0"/>
              </a:rPr>
              <a:t>ᓴᖅᑭᑎᑕᒐᖅ</a:t>
            </a:r>
            <a:r>
              <a:rPr lang="en-US" sz="1400" dirty="0">
                <a:solidFill>
                  <a:srgbClr val="FF0000"/>
                </a:solidFill>
                <a:latin typeface="Euphemia" panose="020B0503040102020104" pitchFamily="34" charset="0"/>
              </a:rPr>
              <a:t> </a:t>
            </a:r>
            <a:r>
              <a:rPr lang="en-US" sz="1400" dirty="0" err="1">
                <a:solidFill>
                  <a:srgbClr val="FF0000"/>
                </a:solidFill>
                <a:latin typeface="Euphemia" panose="020B0503040102020104" pitchFamily="34" charset="0"/>
              </a:rPr>
              <a:t>ᑭᖑᓪᓕᖅ</a:t>
            </a:r>
            <a:r>
              <a:rPr lang="en-US" sz="1400" dirty="0">
                <a:solidFill>
                  <a:srgbClr val="FF0000"/>
                </a:solidFill>
                <a:latin typeface="Euphemia" panose="020B0503040102020104" pitchFamily="34" charset="0"/>
              </a:rPr>
              <a:t> </a:t>
            </a:r>
            <a:r>
              <a:rPr lang="en-US" sz="1400" dirty="0" err="1">
                <a:solidFill>
                  <a:srgbClr val="FF0000"/>
                </a:solidFill>
                <a:latin typeface="Euphemia" panose="020B0503040102020104" pitchFamily="34" charset="0"/>
              </a:rPr>
              <a:t>ᑲᔪᓯ</a:t>
            </a:r>
            <a:r>
              <a:rPr lang="iu-Cans-CA" sz="1400" dirty="0">
                <a:solidFill>
                  <a:srgbClr val="FF0000"/>
                </a:solidFill>
                <a:latin typeface="Euphemia" panose="020B0503040102020104" pitchFamily="34" charset="0"/>
              </a:rPr>
              <a:t>ᓗᒍ</a:t>
            </a:r>
            <a:endParaRPr lang="en-US" sz="1100" b="1" dirty="0">
              <a:solidFill>
                <a:srgbClr val="FF0000"/>
              </a:solidFill>
              <a:latin typeface="Euphemia" panose="020B0503040102020104" pitchFamily="34" charset="0"/>
              <a:cs typeface="Times New Roman" panose="02020603050405020304" pitchFamily="18" charset="0"/>
            </a:endParaRPr>
          </a:p>
          <a:p>
            <a:endParaRPr lang="en-US" sz="1400" b="1" dirty="0">
              <a:solidFill>
                <a:srgbClr val="FF0000"/>
              </a:solidFill>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8791C334-D3AE-40DA-A18D-E859F4FB01CE}"/>
              </a:ext>
            </a:extLst>
          </p:cNvPr>
          <p:cNvGrpSpPr/>
          <p:nvPr/>
        </p:nvGrpSpPr>
        <p:grpSpPr>
          <a:xfrm>
            <a:off x="829298" y="1706867"/>
            <a:ext cx="7485409" cy="5142380"/>
            <a:chOff x="829295" y="1454010"/>
            <a:chExt cx="7485409" cy="5142380"/>
          </a:xfrm>
        </p:grpSpPr>
        <p:sp>
          <p:nvSpPr>
            <p:cNvPr id="15" name="Text Box 8"/>
            <p:cNvSpPr txBox="1">
              <a:spLocks noChangeArrowheads="1"/>
            </p:cNvSpPr>
            <p:nvPr/>
          </p:nvSpPr>
          <p:spPr bwMode="auto">
            <a:xfrm>
              <a:off x="829295" y="4481450"/>
              <a:ext cx="4343399" cy="1808434"/>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pPr>
              <a:r>
                <a:rPr lang="en-US" sz="1600" dirty="0">
                  <a:solidFill>
                    <a:schemeClr val="tx1"/>
                  </a:solidFill>
                  <a:latin typeface="Times New Roman" panose="02020603050405020304" pitchFamily="18" charset="0"/>
                  <a:cs typeface="Times New Roman" panose="02020603050405020304" pitchFamily="18" charset="0"/>
                </a:rPr>
                <a:t>NWB issues notice of application and </a:t>
              </a:r>
              <a:r>
                <a:rPr lang="en-US" sz="1600" dirty="0">
                  <a:latin typeface="Times New Roman" panose="02020603050405020304" pitchFamily="18" charset="0"/>
                  <a:cs typeface="Times New Roman" panose="02020603050405020304" pitchFamily="18" charset="0"/>
                </a:rPr>
                <a:t>requests technical review and submission of comments</a:t>
              </a:r>
              <a:endParaRPr lang="en-US" sz="1600" dirty="0">
                <a:solidFill>
                  <a:schemeClr val="tx1"/>
                </a:solidFill>
                <a:latin typeface="Times New Roman" panose="02020603050405020304" pitchFamily="18" charset="0"/>
                <a:cs typeface="Times New Roman" panose="02020603050405020304" pitchFamily="18" charset="0"/>
              </a:endParaRPr>
            </a:p>
            <a:p>
              <a:pPr lvl="0" algn="ctr" fontAlgn="base">
                <a:spcBef>
                  <a:spcPct val="0"/>
                </a:spcBef>
              </a:pPr>
              <a:r>
                <a:rPr lang="en-US" sz="1600" dirty="0">
                  <a:solidFill>
                    <a:schemeClr val="tx1"/>
                  </a:solidFill>
                  <a:latin typeface="Times New Roman" panose="02020603050405020304" pitchFamily="18" charset="0"/>
                  <a:cs typeface="Times New Roman" panose="02020603050405020304" pitchFamily="18" charset="0"/>
                </a:rPr>
                <a:t> (30 </a:t>
              </a:r>
              <a:r>
                <a:rPr lang="en-US" sz="1600" dirty="0">
                  <a:latin typeface="Times New Roman" panose="02020603050405020304" pitchFamily="18" charset="0"/>
                  <a:cs typeface="Times New Roman" panose="02020603050405020304" pitchFamily="18" charset="0"/>
                </a:rPr>
                <a:t>days minimum)</a:t>
              </a:r>
              <a:endParaRPr lang="en-US" sz="1400" dirty="0">
                <a:latin typeface="Times New Roman" panose="02020603050405020304" pitchFamily="18" charset="0"/>
                <a:cs typeface="Times New Roman" panose="02020603050405020304" pitchFamily="18" charset="0"/>
              </a:endParaRPr>
            </a:p>
            <a:p>
              <a:pPr algn="ctr" fontAlgn="base">
                <a:spcBef>
                  <a:spcPct val="0"/>
                </a:spcBef>
                <a:spcAft>
                  <a:spcPts val="1000"/>
                </a:spcAft>
              </a:pPr>
              <a:r>
                <a:rPr lang="en-US" sz="1400" dirty="0" err="1">
                  <a:latin typeface="Euphemia" panose="020B0503040102020104" pitchFamily="34" charset="0"/>
                </a:rPr>
                <a:t>ᓄᓇᕗ</a:t>
              </a:r>
              <a:r>
                <a:rPr lang="iu-Cans-CA" sz="1400" dirty="0">
                  <a:latin typeface="Euphemia" panose="020B0503040102020104" pitchFamily="34" charset="0"/>
                </a:rPr>
                <a:t>ᑦ</a:t>
              </a:r>
              <a:r>
                <a:rPr lang="en-US" sz="1400" dirty="0">
                  <a:latin typeface="Euphemia" panose="020B0503040102020104" pitchFamily="34" charset="0"/>
                </a:rPr>
                <a:t> </a:t>
              </a:r>
              <a:r>
                <a:rPr lang="en-US" sz="1400" dirty="0" err="1">
                  <a:latin typeface="Euphemia" panose="020B0503040102020104" pitchFamily="34" charset="0"/>
                </a:rPr>
                <a:t>ᐃᒪᓕᕆ</a:t>
              </a:r>
              <a:r>
                <a:rPr lang="iu-Cans-CA" sz="1400" dirty="0">
                  <a:latin typeface="Euphemia" panose="020B0503040102020104" pitchFamily="34" charset="0"/>
                </a:rPr>
                <a:t>ᔨ</a:t>
              </a:r>
              <a:r>
                <a:rPr lang="en-US" sz="1400" dirty="0">
                  <a:latin typeface="Euphemia" panose="020B0503040102020104" pitchFamily="34" charset="0"/>
                </a:rPr>
                <a:t>ᑦ </a:t>
              </a:r>
              <a:r>
                <a:rPr lang="en-US" sz="1400" dirty="0" err="1">
                  <a:latin typeface="Euphemia" panose="020B0503040102020104" pitchFamily="34" charset="0"/>
                </a:rPr>
                <a:t>ᑲᑎᒪᔨᖏᑦ</a:t>
              </a:r>
              <a:r>
                <a:rPr lang="en-US" sz="1400" dirty="0">
                  <a:latin typeface="Euphemia" panose="020B0503040102020104" pitchFamily="34" charset="0"/>
                </a:rPr>
                <a:t> </a:t>
              </a:r>
              <a:r>
                <a:rPr lang="en-US" sz="1400" dirty="0" err="1">
                  <a:latin typeface="Euphemia" panose="020B0503040102020104" pitchFamily="34" charset="0"/>
                </a:rPr>
                <a:t>ᑐᓂᓯᓲᖑᕗᑦ</a:t>
              </a:r>
              <a:r>
                <a:rPr lang="en-US" sz="1400" dirty="0">
                  <a:latin typeface="Euphemia" panose="020B0503040102020104" pitchFamily="34" charset="0"/>
                </a:rPr>
                <a:t> </a:t>
              </a:r>
              <a:r>
                <a:rPr lang="en-US" sz="1400" dirty="0" err="1">
                  <a:latin typeface="Euphemia" panose="020B0503040102020104" pitchFamily="34" charset="0"/>
                </a:rPr>
                <a:t>ᖃᐅᔨᒃᑲᐃᔾᔪᑎᒥᒃ</a:t>
              </a:r>
              <a:r>
                <a:rPr lang="en-US" sz="1400" dirty="0">
                  <a:latin typeface="Euphemia" panose="020B0503040102020104" pitchFamily="34" charset="0"/>
                </a:rPr>
                <a:t> </a:t>
              </a:r>
              <a:r>
                <a:rPr lang="en-US" sz="1400" dirty="0" err="1">
                  <a:latin typeface="Euphemia" panose="020B0503040102020104" pitchFamily="34" charset="0"/>
                </a:rPr>
                <a:t>ᐱᓇᔫᑎᒧᑦ</a:t>
              </a:r>
              <a:r>
                <a:rPr lang="en-US" sz="1400" dirty="0">
                  <a:latin typeface="Euphemia" panose="020B0503040102020104" pitchFamily="34" charset="0"/>
                </a:rPr>
                <a:t> </a:t>
              </a:r>
              <a:r>
                <a:rPr lang="en-US" sz="1400" dirty="0" err="1">
                  <a:latin typeface="Euphemia" panose="020B0503040102020104" pitchFamily="34" charset="0"/>
                </a:rPr>
                <a:t>ᑐᒃᓯᕋᖅᖢᑎᒡᓗ</a:t>
              </a:r>
              <a:r>
                <a:rPr lang="en-US" sz="1400" dirty="0">
                  <a:latin typeface="Euphemia" panose="020B0503040102020104" pitchFamily="34" charset="0"/>
                </a:rPr>
                <a:t> </a:t>
              </a:r>
              <a:r>
                <a:rPr lang="en-US" sz="1400" dirty="0" err="1">
                  <a:latin typeface="Euphemia" panose="020B0503040102020104" pitchFamily="34" charset="0"/>
                </a:rPr>
                <a:t>ᐱᓕᕆᔾᔪᑎᓄᑦ</a:t>
              </a:r>
              <a:r>
                <a:rPr lang="en-US" sz="1400" dirty="0">
                  <a:latin typeface="Euphemia" panose="020B0503040102020104" pitchFamily="34" charset="0"/>
                </a:rPr>
                <a:t> </a:t>
              </a:r>
              <a:r>
                <a:rPr lang="en-US" sz="1400" dirty="0" err="1">
                  <a:latin typeface="Euphemia" panose="020B0503040102020104" pitchFamily="34" charset="0"/>
                </a:rPr>
                <a:t>ᕿᒥᕐᕈᔭᐅᖁᔨᓪᓗᑎᒃ</a:t>
              </a:r>
              <a:r>
                <a:rPr lang="en-US" sz="1400" dirty="0">
                  <a:latin typeface="Euphemia" panose="020B0503040102020104" pitchFamily="34" charset="0"/>
                </a:rPr>
                <a:t> </a:t>
              </a:r>
              <a:r>
                <a:rPr lang="en-US" sz="1400" dirty="0" err="1">
                  <a:latin typeface="Euphemia" panose="020B0503040102020104" pitchFamily="34" charset="0"/>
                </a:rPr>
                <a:t>ᐊᒻᒪ</a:t>
              </a:r>
              <a:r>
                <a:rPr lang="en-US" sz="1400" dirty="0">
                  <a:latin typeface="Euphemia" panose="020B0503040102020104" pitchFamily="34" charset="0"/>
                </a:rPr>
                <a:t> </a:t>
              </a:r>
              <a:r>
                <a:rPr lang="en-US" sz="1400" dirty="0" err="1">
                  <a:latin typeface="Euphemia" panose="020B0503040102020104" pitchFamily="34" charset="0"/>
                </a:rPr>
                <a:t>ᐅᖃᐅᓯᒃᓴᒥᓂᒃ</a:t>
              </a:r>
              <a:r>
                <a:rPr lang="en-US" sz="1400" dirty="0">
                  <a:latin typeface="Euphemia" panose="020B0503040102020104" pitchFamily="34" charset="0"/>
                </a:rPr>
                <a:t> </a:t>
              </a:r>
              <a:r>
                <a:rPr lang="en-US" sz="1400" dirty="0" err="1">
                  <a:latin typeface="Euphemia" panose="020B0503040102020104" pitchFamily="34" charset="0"/>
                </a:rPr>
                <a:t>ᑐᓂᓯᖁᔨᓪᓗᑎᒃ</a:t>
              </a:r>
              <a:r>
                <a:rPr lang="en-US" sz="1400" dirty="0">
                  <a:latin typeface="Euphemia" panose="020B0503040102020104" pitchFamily="34" charset="0"/>
                </a:rPr>
                <a:t> </a:t>
              </a:r>
              <a:r>
                <a:rPr lang="iu-Cans-CA" sz="1400" dirty="0">
                  <a:latin typeface="Euphemia" panose="020B0503040102020104" pitchFamily="34" charset="0"/>
                </a:rPr>
                <a:t> </a:t>
              </a:r>
              <a:r>
                <a:rPr lang="en-US" sz="1400" dirty="0">
                  <a:latin typeface="Euphemia" panose="020B0503040102020104" pitchFamily="34" charset="0"/>
                </a:rPr>
                <a:t>(30 </a:t>
              </a:r>
              <a:r>
                <a:rPr lang="en-US" sz="1400" dirty="0" err="1">
                  <a:latin typeface="Euphemia" panose="020B0503040102020104" pitchFamily="34" charset="0"/>
                </a:rPr>
                <a:t>ᐅᓪᓗᐃᑦ</a:t>
              </a:r>
              <a:r>
                <a:rPr lang="en-US" sz="1400" dirty="0">
                  <a:latin typeface="Euphemia" panose="020B0503040102020104" pitchFamily="34" charset="0"/>
                </a:rPr>
                <a:t> </a:t>
              </a:r>
              <a:r>
                <a:rPr lang="en-US" sz="1400" dirty="0" err="1">
                  <a:latin typeface="Euphemia" panose="020B0503040102020104" pitchFamily="34" charset="0"/>
                </a:rPr>
                <a:t>ᐅᓄᙱᓛᖃᕐᓗᒍ</a:t>
              </a:r>
              <a:r>
                <a:rPr lang="en-US" sz="1400" dirty="0">
                  <a:latin typeface="Euphemia" panose="020B0503040102020104" pitchFamily="34" charset="0"/>
                </a:rPr>
                <a:t>)</a:t>
              </a:r>
              <a:endParaRPr lang="en-US" sz="1400" dirty="0">
                <a:solidFill>
                  <a:schemeClr val="tx1"/>
                </a:solidFill>
                <a:latin typeface="Euphemia" panose="020B0503040102020104" pitchFamily="34" charset="0"/>
                <a:cs typeface="Times New Roman" panose="02020603050405020304" pitchFamily="18" charset="0"/>
              </a:endParaRPr>
            </a:p>
          </p:txBody>
        </p:sp>
        <p:sp>
          <p:nvSpPr>
            <p:cNvPr id="18" name="Line 5"/>
            <p:cNvSpPr>
              <a:spLocks noChangeShapeType="1"/>
            </p:cNvSpPr>
            <p:nvPr/>
          </p:nvSpPr>
          <p:spPr bwMode="auto">
            <a:xfrm>
              <a:off x="2411761" y="6289884"/>
              <a:ext cx="0" cy="306506"/>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7" name="Line 5"/>
            <p:cNvSpPr>
              <a:spLocks noChangeShapeType="1"/>
            </p:cNvSpPr>
            <p:nvPr/>
          </p:nvSpPr>
          <p:spPr bwMode="auto">
            <a:xfrm flipH="1">
              <a:off x="2411761" y="4037109"/>
              <a:ext cx="0" cy="430825"/>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1" name="Text Box 4"/>
            <p:cNvSpPr txBox="1">
              <a:spLocks noChangeArrowheads="1"/>
            </p:cNvSpPr>
            <p:nvPr/>
          </p:nvSpPr>
          <p:spPr bwMode="auto">
            <a:xfrm>
              <a:off x="829295" y="1454010"/>
              <a:ext cx="7485409" cy="106680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receives an application and confirms the classification of undertaking and type of licence as a type A licence</a:t>
              </a:r>
            </a:p>
            <a:p>
              <a:pPr algn="ctr"/>
              <a:r>
                <a:rPr lang="en-US" sz="1400" dirty="0" err="1">
                  <a:latin typeface="Euphemia" panose="020B0503040102020104" pitchFamily="34" charset="0"/>
                </a:rPr>
                <a:t>ᓄᓇᕗ</a:t>
              </a:r>
              <a:r>
                <a:rPr lang="iu-Cans-CA" sz="1400" dirty="0">
                  <a:latin typeface="Euphemia" panose="020B0503040102020104" pitchFamily="34" charset="0"/>
                </a:rPr>
                <a:t>ᑦ</a:t>
              </a:r>
              <a:r>
                <a:rPr lang="en-US" sz="1400" dirty="0">
                  <a:latin typeface="Euphemia" panose="020B0503040102020104" pitchFamily="34" charset="0"/>
                </a:rPr>
                <a:t> </a:t>
              </a:r>
              <a:r>
                <a:rPr lang="en-US" sz="1400" dirty="0" err="1">
                  <a:latin typeface="Euphemia" panose="020B0503040102020104" pitchFamily="34" charset="0"/>
                </a:rPr>
                <a:t>ᐃᒪᓕᕆ</a:t>
              </a:r>
              <a:r>
                <a:rPr lang="iu-Cans-CA" sz="1400" dirty="0">
                  <a:latin typeface="Euphemia" panose="020B0503040102020104" pitchFamily="34" charset="0"/>
                </a:rPr>
                <a:t>ᔨ</a:t>
              </a:r>
              <a:r>
                <a:rPr lang="en-US" sz="1400" dirty="0">
                  <a:latin typeface="Euphemia" panose="020B0503040102020104" pitchFamily="34" charset="0"/>
                </a:rPr>
                <a:t>ᑦ </a:t>
              </a:r>
              <a:r>
                <a:rPr lang="en-US" sz="1400" dirty="0" err="1">
                  <a:latin typeface="Euphemia" panose="020B0503040102020104" pitchFamily="34" charset="0"/>
                </a:rPr>
                <a:t>ᑲᑎᒪᔨᖏᑦ</a:t>
              </a:r>
              <a:r>
                <a:rPr lang="en-US" sz="1400" dirty="0">
                  <a:latin typeface="Euphemia" panose="020B0503040102020104" pitchFamily="34" charset="0"/>
                </a:rPr>
                <a:t> ᐱ</a:t>
              </a:r>
              <a:r>
                <a:rPr lang="iu-Cans-CA" sz="1400" dirty="0">
                  <a:latin typeface="Euphemia" panose="020B0503040102020104" pitchFamily="34" charset="0"/>
                </a:rPr>
                <a:t>ᑎᑕᐅᕙᑦᑐ</a:t>
              </a:r>
              <a:r>
                <a:rPr lang="en-US" sz="1400" dirty="0">
                  <a:latin typeface="Euphemia" panose="020B0503040102020104" pitchFamily="34" charset="0"/>
                </a:rPr>
                <a:t>ᑦ ᑐ</a:t>
              </a:r>
              <a:r>
                <a:rPr lang="iu-Cans-CA" sz="1400" dirty="0">
                  <a:latin typeface="Euphemia" panose="020B0503040102020104" pitchFamily="34" charset="0"/>
                </a:rPr>
                <a:t>ᒃ</a:t>
              </a:r>
              <a:r>
                <a:rPr lang="en-US" sz="1400" dirty="0" err="1">
                  <a:latin typeface="Euphemia" panose="020B0503040102020104" pitchFamily="34" charset="0"/>
                </a:rPr>
                <a:t>ᓯᕋᐅᑎᒥ</a:t>
              </a:r>
              <a:r>
                <a:rPr lang="iu-Cans-CA" sz="1400" dirty="0">
                  <a:latin typeface="Euphemia" panose="020B0503040102020104" pitchFamily="34" charset="0"/>
                </a:rPr>
                <a:t>ᒃ</a:t>
              </a:r>
              <a:r>
                <a:rPr lang="en-US" sz="1400" dirty="0">
                  <a:latin typeface="Euphemia" panose="020B0503040102020104" pitchFamily="34" charset="0"/>
                </a:rPr>
                <a:t> </a:t>
              </a:r>
              <a:r>
                <a:rPr lang="en-US" sz="1400" dirty="0" err="1">
                  <a:latin typeface="Euphemia" panose="020B0503040102020104" pitchFamily="34" charset="0"/>
                </a:rPr>
                <a:t>ᓇᓗᓇᐃᖅᓯᑦᓱᑎᓪᓗ</a:t>
              </a:r>
              <a:r>
                <a:rPr lang="en-US" sz="1400" dirty="0">
                  <a:latin typeface="Euphemia" panose="020B0503040102020104" pitchFamily="34" charset="0"/>
                </a:rPr>
                <a:t> </a:t>
              </a:r>
              <a:r>
                <a:rPr lang="en-US" sz="1400" dirty="0" err="1">
                  <a:latin typeface="Euphemia" panose="020B0503040102020104" pitchFamily="34" charset="0"/>
                </a:rPr>
                <a:t>ᖃᓄᐃᑦᑑᓂᖏᓐᓂᑦ</a:t>
              </a:r>
              <a:r>
                <a:rPr lang="en-US" sz="1400" dirty="0">
                  <a:latin typeface="Euphemia" panose="020B0503040102020104" pitchFamily="34" charset="0"/>
                </a:rPr>
                <a:t> </a:t>
              </a:r>
              <a:r>
                <a:rPr lang="en-US" sz="1400" dirty="0" err="1">
                  <a:latin typeface="Euphemia" panose="020B0503040102020104" pitchFamily="34" charset="0"/>
                </a:rPr>
                <a:t>ᐱᓕᕆᐊᓂᑦ</a:t>
              </a:r>
              <a:r>
                <a:rPr lang="en-US" sz="1400" dirty="0">
                  <a:latin typeface="Euphemia" panose="020B0503040102020104" pitchFamily="34" charset="0"/>
                </a:rPr>
                <a:t> </a:t>
              </a:r>
              <a:r>
                <a:rPr lang="en-US" sz="1400" dirty="0" err="1">
                  <a:latin typeface="Euphemia" panose="020B0503040102020104" pitchFamily="34" charset="0"/>
                </a:rPr>
                <a:t>ᖃᓄᐃᑦᑑᓂᖓᓂᓪᓗ</a:t>
              </a:r>
              <a:r>
                <a:rPr lang="en-US" sz="1400" dirty="0">
                  <a:latin typeface="Euphemia" panose="020B0503040102020104" pitchFamily="34" charset="0"/>
                </a:rPr>
                <a:t> </a:t>
              </a:r>
              <a:r>
                <a:rPr lang="en-US" sz="1400" dirty="0" err="1">
                  <a:latin typeface="Euphemia" panose="020B0503040102020104" pitchFamily="34" charset="0"/>
                </a:rPr>
                <a:t>ᓚᐃᓴᓐᓯᐅᑉ</a:t>
              </a:r>
              <a:r>
                <a:rPr lang="en-US" sz="1400" dirty="0">
                  <a:latin typeface="Euphemia" panose="020B0503040102020104" pitchFamily="34" charset="0"/>
                </a:rPr>
                <a:t> </a:t>
              </a:r>
              <a:r>
                <a:rPr lang="en-US" sz="1400" dirty="0" err="1">
                  <a:latin typeface="Euphemia" panose="020B0503040102020104" pitchFamily="34" charset="0"/>
                </a:rPr>
                <a:t>ᖃᓄᐃᑦᑑᓂᖓ</a:t>
              </a:r>
              <a:r>
                <a:rPr lang="en-US" sz="1400" dirty="0">
                  <a:latin typeface="Euphemia" panose="020B0503040102020104" pitchFamily="34" charset="0"/>
                </a:rPr>
                <a:t> A </a:t>
              </a:r>
              <a:r>
                <a:rPr lang="en-US" sz="1400" dirty="0" err="1">
                  <a:latin typeface="Euphemia" panose="020B0503040102020104" pitchFamily="34" charset="0"/>
                </a:rPr>
                <a:t>ᓚᐃᓴᓐᓯ</a:t>
              </a:r>
              <a:endParaRPr lang="en-CA" sz="1400" dirty="0">
                <a:latin typeface="Euphemia" panose="020B0503040102020104" pitchFamily="34" charset="0"/>
                <a:cs typeface="Times New Roman" panose="02020603050405020304" pitchFamily="18" charset="0"/>
              </a:endParaRPr>
            </a:p>
          </p:txBody>
        </p:sp>
        <p:sp>
          <p:nvSpPr>
            <p:cNvPr id="12" name="Line 5"/>
            <p:cNvSpPr>
              <a:spLocks noChangeShapeType="1"/>
            </p:cNvSpPr>
            <p:nvPr/>
          </p:nvSpPr>
          <p:spPr bwMode="auto">
            <a:xfrm>
              <a:off x="2411761" y="2535249"/>
              <a:ext cx="0" cy="403089"/>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3" name="Text Box 6"/>
            <p:cNvSpPr txBox="1">
              <a:spLocks noChangeArrowheads="1"/>
            </p:cNvSpPr>
            <p:nvPr/>
          </p:nvSpPr>
          <p:spPr bwMode="auto">
            <a:xfrm>
              <a:off x="829295" y="2938338"/>
              <a:ext cx="3633713" cy="110490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NWB conducts concordance review</a:t>
              </a:r>
            </a:p>
            <a:p>
              <a:pPr algn="ctr" fontAlgn="base">
                <a:spcBef>
                  <a:spcPct val="0"/>
                </a:spcBef>
                <a:spcAft>
                  <a:spcPts val="1000"/>
                </a:spcAft>
              </a:pPr>
              <a:r>
                <a:rPr lang="en-US" sz="1400" dirty="0" err="1"/>
                <a:t>ᓄᓇᕗ</a:t>
              </a:r>
              <a:r>
                <a:rPr lang="iu-Cans-CA" sz="1400" dirty="0"/>
                <a:t>ᑦ</a:t>
              </a:r>
              <a:r>
                <a:rPr lang="en-US" sz="1400" dirty="0"/>
                <a:t> </a:t>
              </a:r>
              <a:r>
                <a:rPr lang="en-US" sz="1400" dirty="0" err="1"/>
                <a:t>ᐃᒪᓕᕆ</a:t>
              </a:r>
              <a:r>
                <a:rPr lang="iu-Cans-CA" sz="1400" dirty="0"/>
                <a:t>ᔨ</a:t>
              </a:r>
              <a:r>
                <a:rPr lang="en-US" sz="1400" dirty="0"/>
                <a:t>ᑦ </a:t>
              </a:r>
              <a:r>
                <a:rPr lang="en-US" sz="1400" dirty="0" err="1"/>
                <a:t>ᑲᑎᒪᔨᖏᑦ</a:t>
              </a:r>
              <a:r>
                <a:rPr lang="en-US" sz="1400" dirty="0"/>
                <a:t> </a:t>
              </a:r>
              <a:r>
                <a:rPr lang="en-US" sz="1400" dirty="0" err="1"/>
                <a:t>ᑲᔪᓯᑎᑦᑎᕗᑦ</a:t>
              </a:r>
              <a:r>
                <a:rPr lang="en-US" sz="1400" dirty="0"/>
                <a:t> </a:t>
              </a:r>
              <a:r>
                <a:rPr lang="en-US" sz="1400" dirty="0" err="1"/>
                <a:t>ᐊᖏᖃᑎᒌᒍᑕᐅᓯᒪᔪᓂᒃ</a:t>
              </a:r>
              <a:r>
                <a:rPr lang="en-US" sz="1400" dirty="0"/>
                <a:t> </a:t>
              </a:r>
              <a:r>
                <a:rPr lang="en-US" sz="1400" dirty="0" err="1"/>
                <a:t>ᕿᒥᕐᕈᐊᖅᓯᒃᑲᓂᕐᓂᕐᒥᒃ</a:t>
              </a:r>
              <a:endParaRPr lang="en-US" sz="1100" dirty="0">
                <a:solidFill>
                  <a:schemeClr val="tx1"/>
                </a:solidFill>
                <a:latin typeface="Times New Roman" panose="02020603050405020304" pitchFamily="18" charset="0"/>
                <a:cs typeface="Times New Roman" panose="02020603050405020304" pitchFamily="18" charset="0"/>
              </a:endParaRPr>
            </a:p>
          </p:txBody>
        </p:sp>
        <p:sp>
          <p:nvSpPr>
            <p:cNvPr id="14" name="Text Box 7"/>
            <p:cNvSpPr txBox="1">
              <a:spLocks noChangeArrowheads="1"/>
            </p:cNvSpPr>
            <p:nvPr/>
          </p:nvSpPr>
          <p:spPr bwMode="auto">
            <a:xfrm>
              <a:off x="5810300" y="2650089"/>
              <a:ext cx="2220773" cy="1912485"/>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Applicant provides additional </a:t>
              </a:r>
              <a:r>
                <a:rPr lang="en-US" sz="1600" dirty="0">
                  <a:latin typeface="Times New Roman" panose="02020603050405020304" pitchFamily="18" charset="0"/>
                  <a:cs typeface="Times New Roman" panose="02020603050405020304" pitchFamily="18" charset="0"/>
                </a:rPr>
                <a:t>information if required </a:t>
              </a:r>
            </a:p>
            <a:p>
              <a:pPr algn="ctr" fontAlgn="base">
                <a:spcBef>
                  <a:spcPct val="0"/>
                </a:spcBef>
                <a:spcAft>
                  <a:spcPts val="1000"/>
                </a:spcAft>
              </a:pPr>
              <a:r>
                <a:rPr lang="en-US" sz="1400" dirty="0" err="1">
                  <a:latin typeface="Euphemia" panose="020B0503040102020104" pitchFamily="34" charset="0"/>
                </a:rPr>
                <a:t>ᐱᓇᔪᒃᑐᖅ</a:t>
              </a:r>
              <a:r>
                <a:rPr lang="en-US" sz="1400" dirty="0">
                  <a:latin typeface="Euphemia" panose="020B0503040102020104" pitchFamily="34" charset="0"/>
                </a:rPr>
                <a:t> </a:t>
              </a:r>
              <a:r>
                <a:rPr lang="en-US" sz="1400" dirty="0" err="1">
                  <a:latin typeface="Euphemia" panose="020B0503040102020104" pitchFamily="34" charset="0"/>
                </a:rPr>
                <a:t>ᐱᑎᑦᑎᓗᓂ</a:t>
              </a:r>
              <a:r>
                <a:rPr lang="en-US" sz="1400" dirty="0">
                  <a:latin typeface="Euphemia" panose="020B0503040102020104" pitchFamily="34" charset="0"/>
                </a:rPr>
                <a:t> </a:t>
              </a:r>
              <a:r>
                <a:rPr lang="en-US" sz="1400" dirty="0" err="1">
                  <a:latin typeface="Euphemia" panose="020B0503040102020104" pitchFamily="34" charset="0"/>
                </a:rPr>
                <a:t>ᖄᒃᑲᓐᓂᐊᒍᑦ</a:t>
              </a:r>
              <a:r>
                <a:rPr lang="en-US" sz="1400" dirty="0">
                  <a:latin typeface="Euphemia" panose="020B0503040102020104" pitchFamily="34" charset="0"/>
                </a:rPr>
                <a:t> </a:t>
              </a:r>
              <a:r>
                <a:rPr lang="en-US" sz="1400" dirty="0" err="1">
                  <a:latin typeface="Euphemia" panose="020B0503040102020104" pitchFamily="34" charset="0"/>
                </a:rPr>
                <a:t>ᓇᓗᓇᐃᔭᐅᑎᓂᒃ</a:t>
              </a:r>
              <a:r>
                <a:rPr lang="en-US" sz="1400" dirty="0">
                  <a:latin typeface="Euphemia" panose="020B0503040102020104" pitchFamily="34" charset="0"/>
                </a:rPr>
                <a:t> </a:t>
              </a:r>
              <a:r>
                <a:rPr lang="en-US" sz="1400" dirty="0" err="1">
                  <a:latin typeface="Euphemia" panose="020B0503040102020104" pitchFamily="34" charset="0"/>
                </a:rPr>
                <a:t>ᐱᔭᕆᐊᖃᖅᐸᑦ</a:t>
              </a:r>
              <a:endParaRPr lang="en-US" sz="1200" dirty="0">
                <a:solidFill>
                  <a:schemeClr val="tx1"/>
                </a:solidFill>
                <a:latin typeface="Euphemia" panose="020B0503040102020104" pitchFamily="34" charset="0"/>
                <a:cs typeface="Times New Roman" panose="02020603050405020304" pitchFamily="18" charset="0"/>
              </a:endParaRPr>
            </a:p>
          </p:txBody>
        </p:sp>
        <p:sp>
          <p:nvSpPr>
            <p:cNvPr id="22" name="Line 5">
              <a:extLst>
                <a:ext uri="{FF2B5EF4-FFF2-40B4-BE49-F238E27FC236}">
                  <a16:creationId xmlns:a16="http://schemas.microsoft.com/office/drawing/2014/main" id="{9965621A-FDBD-496D-B2AD-A0C866ABBF67}"/>
                </a:ext>
              </a:extLst>
            </p:cNvPr>
            <p:cNvSpPr>
              <a:spLocks noChangeShapeType="1"/>
            </p:cNvSpPr>
            <p:nvPr/>
          </p:nvSpPr>
          <p:spPr bwMode="auto">
            <a:xfrm>
              <a:off x="4463008" y="3599438"/>
              <a:ext cx="1347290" cy="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23" name="Line 5">
              <a:extLst>
                <a:ext uri="{FF2B5EF4-FFF2-40B4-BE49-F238E27FC236}">
                  <a16:creationId xmlns:a16="http://schemas.microsoft.com/office/drawing/2014/main" id="{0744C7DA-AB4F-4A1A-8C60-69528B199977}"/>
                </a:ext>
              </a:extLst>
            </p:cNvPr>
            <p:cNvSpPr>
              <a:spLocks noChangeShapeType="1"/>
            </p:cNvSpPr>
            <p:nvPr/>
          </p:nvSpPr>
          <p:spPr bwMode="auto">
            <a:xfrm flipH="1">
              <a:off x="4463007" y="3311406"/>
              <a:ext cx="1347291" cy="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6781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1676601" y="2960700"/>
            <a:ext cx="3111425" cy="1063415"/>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holds TM and PHC</a:t>
            </a:r>
          </a:p>
          <a:p>
            <a:pPr algn="ctr"/>
            <a:r>
              <a:rPr lang="iu-Cans-CA" sz="1400" dirty="0">
                <a:cs typeface="Times New Roman" pitchFamily="18" charset="0"/>
              </a:rPr>
              <a:t>ᓄᓇᕗᑦ ᐃᒪᓕᕆᔨᑦ ᑲᑎᒪᔨᖏᑦ ᖃᐅᔨᒪᔨᒋᔭᐅᔪᓂᒃ ᑲᑎᒪᔾᔪᑎᖃᕐᓗᑎᒃ ᐊᒻᒪ ᑭᓇᒃᑯᑐᐃᓐᓇᕐᓂᒃ ᑲᑎᒪᑎᑦᑎᓗᑎᒃ</a:t>
            </a:r>
            <a:endParaRPr lang="en-CA" sz="1400" dirty="0">
              <a:cs typeface="Times New Roman" panose="02020603050405020304" pitchFamily="18" charset="0"/>
            </a:endParaRPr>
          </a:p>
          <a:p>
            <a:pPr marR="72658" algn="ctr"/>
            <a:r>
              <a:rPr lang="en-US" sz="1200" dirty="0">
                <a:solidFill>
                  <a:srgbClr val="000000"/>
                </a:solidFill>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1676599" y="5444740"/>
            <a:ext cx="3769588" cy="1179891"/>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issues notice of Public Hearing (a 60 day minimum requirement)</a:t>
            </a:r>
          </a:p>
          <a:p>
            <a:pPr marR="64518" algn="ctr"/>
            <a:r>
              <a:rPr lang="iu-Cans-CA" sz="1200" dirty="0">
                <a:solidFill>
                  <a:srgbClr val="000000"/>
                </a:solidFill>
                <a:cs typeface="Times New Roman" panose="02020603050405020304" pitchFamily="18" charset="0"/>
              </a:rPr>
              <a:t>ᐃᒪᓕᕆᔨᑦ ᓴᕿᑦᑎᓗᑎᒃ ᖃᐅᔨᒃᑲᐃᔾᔪᑎᒥᒃ ᑭᓇᒃᑯᑐᐃᓐᓇᕐᓂᒃ ᓈᓛᒃᑎᑦᑎᓂᐊᕐᓂᖏᓐᓂᒃ </a:t>
            </a:r>
            <a:r>
              <a:rPr lang="iu-Cans-CA" sz="1200" u="sng" dirty="0">
                <a:solidFill>
                  <a:srgbClr val="000000"/>
                </a:solidFill>
                <a:cs typeface="Times New Roman" panose="02020603050405020304" pitchFamily="18" charset="0"/>
              </a:rPr>
              <a:t>(ᐅᓪᓗᐃᑦ 60 </a:t>
            </a:r>
            <a:r>
              <a:rPr lang="iu-Cans-CA" sz="1200" dirty="0">
                <a:solidFill>
                  <a:srgbClr val="000000"/>
                </a:solidFill>
                <a:cs typeface="Times New Roman" panose="02020603050405020304" pitchFamily="18" charset="0"/>
              </a:rPr>
              <a:t> ᑐᖔᓂᐅᖏᑦᑐᖅ) </a:t>
            </a:r>
            <a:r>
              <a:rPr lang="en-US" sz="1200" dirty="0">
                <a:solidFill>
                  <a:srgbClr val="000000"/>
                </a:solidFill>
                <a:latin typeface="Times New Roman" panose="02020603050405020304" pitchFamily="18" charset="0"/>
                <a:cs typeface="Times New Roman" panose="02020603050405020304" pitchFamily="18" charset="0"/>
              </a:rPr>
              <a:t> </a:t>
            </a:r>
            <a:endParaRPr lang="en-CA" sz="1200" dirty="0">
              <a:latin typeface="Times New Roman" panose="02020603050405020304" pitchFamily="18" charset="0"/>
              <a:cs typeface="Times New Roman" panose="02020603050405020304" pitchFamily="18" charset="0"/>
            </a:endParaRPr>
          </a:p>
        </p:txBody>
      </p:sp>
      <p:sp>
        <p:nvSpPr>
          <p:cNvPr id="9" name="Text Box 6"/>
          <p:cNvSpPr txBox="1">
            <a:spLocks noChangeArrowheads="1"/>
          </p:cNvSpPr>
          <p:nvPr/>
        </p:nvSpPr>
        <p:spPr bwMode="auto">
          <a:xfrm>
            <a:off x="5613452" y="1744632"/>
            <a:ext cx="2791319" cy="1999491"/>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If required, applicant provides additional information or clarification</a:t>
            </a:r>
          </a:p>
          <a:p>
            <a:pPr marR="20750" algn="ctr"/>
            <a:r>
              <a:rPr lang="iu-Cans-CA" sz="1400" dirty="0">
                <a:solidFill>
                  <a:srgbClr val="000000"/>
                </a:solidFill>
                <a:cs typeface="Times New Roman" panose="02020603050405020304" pitchFamily="18" charset="0"/>
              </a:rPr>
              <a:t>ᐱᔭᕆᐊᖃᕈᓂ, ᐱᓇᓱᒃᑐᖅ ᑐᓂᓯᓗᓂ ᖃᐅᔨᒪᔭᐅᒃᑲᓐᓂᕆᐊᓕᒃᓂᒃ ᑐᑭᓯᒋᐊᕈᑎᓂᒃᓘᓐᓃᑦ</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5613454" y="3855896"/>
            <a:ext cx="2791321" cy="2313187"/>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CA" sz="1600" dirty="0">
                <a:latin typeface="Times New Roman" panose="02020603050405020304" pitchFamily="18" charset="0"/>
                <a:cs typeface="Times New Roman" panose="02020603050405020304" pitchFamily="18" charset="0"/>
              </a:rPr>
              <a:t>If directed in PHC decision, applicant provides additional information</a:t>
            </a:r>
          </a:p>
          <a:p>
            <a:pPr marR="16150" algn="ctr"/>
            <a:r>
              <a:rPr lang="iu-Cans-CA" sz="1400" dirty="0">
                <a:solidFill>
                  <a:srgbClr val="000000"/>
                </a:solidFill>
                <a:cs typeface="Times New Roman" panose="02020603050405020304" pitchFamily="18" charset="0"/>
              </a:rPr>
              <a:t>ᐱᖁᔭᐅᒍᑎᒃ ᑭᓇᒃᑯᑐᐃᓐᓇᐃᑦ ᓈᓚᒃᑎᑕᐅᑎᓪᓗᒋᑦ ᐋᕿᒃᓯᓂᒃᑯᑦ, ᐱᓇᓱᒃᑐᖅ ᑐᓂᓴᔭᐅᓱᖑᕗᐃᑦ </a:t>
            </a:r>
            <a:r>
              <a:rPr lang="en-US" sz="1400" dirty="0" err="1"/>
              <a:t>ᑐᑭᓯᓇᖅᓯᑎᑦᑎᒋᐊ</a:t>
            </a:r>
            <a:r>
              <a:rPr lang="iu-Cans-CA" sz="1400" dirty="0"/>
              <a:t>ᑲᕐᓂᕈᑎᓂᒃ</a:t>
            </a:r>
            <a:r>
              <a:rPr lang="iu-Cans-CA" sz="1400" dirty="0">
                <a:solidFill>
                  <a:srgbClr val="000000"/>
                </a:solidFill>
                <a:cs typeface="Times New Roman" panose="02020603050405020304" pitchFamily="18" charset="0"/>
              </a:rPr>
              <a:t> ᑐᓴᖅᑕᐅᔪᓴᒃᑲᓐᓂᕐᓂᒃ. </a:t>
            </a:r>
            <a:r>
              <a:rPr lang="en-US" sz="1400" dirty="0">
                <a:solidFill>
                  <a:srgbClr val="000000"/>
                </a:solidFill>
                <a:cs typeface="Times New Roman" panose="02020603050405020304" pitchFamily="18" charset="0"/>
              </a:rPr>
              <a:t> </a:t>
            </a:r>
            <a:endParaRPr lang="en-US" sz="1400" dirty="0">
              <a:solidFill>
                <a:schemeClr val="tx1"/>
              </a:solidFill>
              <a:cs typeface="Times New Roman" panose="02020603050405020304" pitchFamily="18" charset="0"/>
            </a:endParaRPr>
          </a:p>
        </p:txBody>
      </p:sp>
      <p:sp>
        <p:nvSpPr>
          <p:cNvPr id="12" name="Text Box 4"/>
          <p:cNvSpPr txBox="1">
            <a:spLocks noChangeArrowheads="1"/>
          </p:cNvSpPr>
          <p:nvPr/>
        </p:nvSpPr>
        <p:spPr bwMode="auto">
          <a:xfrm>
            <a:off x="1676600" y="4215067"/>
            <a:ext cx="3327447" cy="103872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Issues PHC Decision</a:t>
            </a:r>
          </a:p>
          <a:p>
            <a:pPr algn="ctr"/>
            <a:r>
              <a:rPr lang="iu-Cans-CA" sz="1400" dirty="0">
                <a:cs typeface="Times New Roman" pitchFamily="18" charset="0"/>
              </a:rPr>
              <a:t>ᓄᓇᕗᑦ ᐃᒪᓕᕆᔨᑦ ᑲᑎᒪᔨᖏᑦ ᑐᓂᓯᓱᖑᔪᑦ  ᑭᓇᒃᑯᑐᐃᓐᓇᕐᓂᒃ ᓈᓚᒃᑎᓪᓗᒋᑦ ᐋᕿᒃᑕᐅᓗᓂ</a:t>
            </a:r>
            <a:endParaRPr lang="en-CA" sz="1400" dirty="0">
              <a:latin typeface="Times New Roman" panose="02020603050405020304" pitchFamily="18" charset="0"/>
              <a:cs typeface="Times New Roman" panose="02020603050405020304" pitchFamily="18" charset="0"/>
            </a:endParaRPr>
          </a:p>
        </p:txBody>
      </p:sp>
      <p:sp>
        <p:nvSpPr>
          <p:cNvPr id="14" name="Line 5"/>
          <p:cNvSpPr>
            <a:spLocks noChangeShapeType="1"/>
          </p:cNvSpPr>
          <p:nvPr/>
        </p:nvSpPr>
        <p:spPr bwMode="auto">
          <a:xfrm flipH="1">
            <a:off x="4685117" y="2348880"/>
            <a:ext cx="917964" cy="0"/>
          </a:xfrm>
          <a:prstGeom prst="line">
            <a:avLst/>
          </a:prstGeom>
          <a:ln w="19050">
            <a:solidFill>
              <a:srgbClr val="0BD0D9"/>
            </a:solidFill>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5" name="Line 5"/>
          <p:cNvSpPr>
            <a:spLocks noChangeShapeType="1"/>
          </p:cNvSpPr>
          <p:nvPr/>
        </p:nvSpPr>
        <p:spPr bwMode="auto">
          <a:xfrm>
            <a:off x="4685119" y="2060850"/>
            <a:ext cx="917965" cy="1315"/>
          </a:xfrm>
          <a:prstGeom prst="line">
            <a:avLst/>
          </a:prstGeom>
          <a:ln w="19050">
            <a:solidFill>
              <a:srgbClr val="A5C249"/>
            </a:solidFill>
            <a:headEnd/>
            <a:tailEnd type="triangle" w="med" len="me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7018442" y="6209132"/>
            <a:ext cx="1476671" cy="830997"/>
          </a:xfrm>
          <a:prstGeom prst="rect">
            <a:avLst/>
          </a:prstGeom>
          <a:noFill/>
          <a:ln>
            <a:noFill/>
          </a:ln>
        </p:spPr>
        <p:txBody>
          <a:bodyPr wrap="square" rtlCol="0">
            <a:spAutoFit/>
          </a:bodyPr>
          <a:lstStyle/>
          <a:p>
            <a:r>
              <a:rPr lang="en-US" sz="1200" b="1" dirty="0">
                <a:solidFill>
                  <a:srgbClr val="FF0000"/>
                </a:solidFill>
                <a:latin typeface="Times New Roman" panose="02020603050405020304" pitchFamily="18" charset="0"/>
                <a:cs typeface="Times New Roman" panose="02020603050405020304" pitchFamily="18" charset="0"/>
              </a:rPr>
              <a:t>Next</a:t>
            </a:r>
            <a:r>
              <a:rPr lang="en-US" sz="1200" b="1" dirty="0">
                <a:latin typeface="Times New Roman" panose="02020603050405020304" pitchFamily="18" charset="0"/>
                <a:cs typeface="Times New Roman" panose="02020603050405020304" pitchFamily="18" charset="0"/>
              </a:rPr>
              <a:t> </a:t>
            </a:r>
            <a:r>
              <a:rPr lang="en-US" sz="1200" b="1" dirty="0">
                <a:solidFill>
                  <a:srgbClr val="FF0000"/>
                </a:solidFill>
                <a:latin typeface="Times New Roman" panose="02020603050405020304" pitchFamily="18" charset="0"/>
                <a:cs typeface="Times New Roman" panose="02020603050405020304" pitchFamily="18" charset="0"/>
              </a:rPr>
              <a:t>slide</a:t>
            </a:r>
            <a:r>
              <a:rPr lang="iu-Cans-CA" sz="1200" b="1" dirty="0">
                <a:solidFill>
                  <a:srgbClr val="FF0000"/>
                </a:solidFill>
                <a:cs typeface="Times New Roman" pitchFamily="18" charset="0"/>
              </a:rPr>
              <a:t> </a:t>
            </a:r>
            <a:r>
              <a:rPr lang="en-US" sz="1200" dirty="0" err="1">
                <a:solidFill>
                  <a:srgbClr val="FF0000"/>
                </a:solidFill>
                <a:latin typeface="Euphemia" panose="020B0503040102020104" pitchFamily="34" charset="0"/>
              </a:rPr>
              <a:t>ᓴᖅᑭᑎᑕᒐᖅ</a:t>
            </a:r>
            <a:r>
              <a:rPr lang="en-US" sz="1200" dirty="0">
                <a:solidFill>
                  <a:srgbClr val="FF0000"/>
                </a:solidFill>
                <a:latin typeface="Euphemia" panose="020B0503040102020104" pitchFamily="34" charset="0"/>
              </a:rPr>
              <a:t> </a:t>
            </a:r>
            <a:r>
              <a:rPr lang="en-US" sz="1200" dirty="0" err="1">
                <a:solidFill>
                  <a:srgbClr val="FF0000"/>
                </a:solidFill>
                <a:latin typeface="Euphemia" panose="020B0503040102020104" pitchFamily="34" charset="0"/>
              </a:rPr>
              <a:t>ᑭᖑᓪᓕᖅ</a:t>
            </a:r>
            <a:r>
              <a:rPr lang="en-US" sz="1200" dirty="0">
                <a:solidFill>
                  <a:srgbClr val="FF0000"/>
                </a:solidFill>
                <a:latin typeface="Euphemia" panose="020B0503040102020104" pitchFamily="34" charset="0"/>
              </a:rPr>
              <a:t> </a:t>
            </a:r>
            <a:r>
              <a:rPr lang="en-US" sz="1200" dirty="0" err="1">
                <a:solidFill>
                  <a:srgbClr val="FF0000"/>
                </a:solidFill>
                <a:latin typeface="Euphemia" panose="020B0503040102020104" pitchFamily="34" charset="0"/>
              </a:rPr>
              <a:t>ᑲᔪᓯ</a:t>
            </a:r>
            <a:r>
              <a:rPr lang="iu-Cans-CA" sz="1200" dirty="0">
                <a:solidFill>
                  <a:srgbClr val="FF0000"/>
                </a:solidFill>
              </a:rPr>
              <a:t>ᓗᒍ</a:t>
            </a:r>
            <a:endParaRPr lang="en-US" sz="1050" b="1" dirty="0">
              <a:solidFill>
                <a:srgbClr val="FF0000"/>
              </a:solidFill>
              <a:latin typeface="Euphemia" panose="020B0503040102020104" pitchFamily="34" charset="0"/>
              <a:cs typeface="Times New Roman" panose="02020603050405020304" pitchFamily="18" charset="0"/>
            </a:endParaRPr>
          </a:p>
          <a:p>
            <a:endParaRPr lang="en-US" sz="1200" b="1" dirty="0">
              <a:solidFill>
                <a:srgbClr val="FF0000"/>
              </a:solidFill>
              <a:latin typeface="Times New Roman" panose="02020603050405020304" pitchFamily="18" charset="0"/>
              <a:cs typeface="Times New Roman" panose="02020603050405020304" pitchFamily="18" charset="0"/>
            </a:endParaRPr>
          </a:p>
        </p:txBody>
      </p:sp>
      <p:sp>
        <p:nvSpPr>
          <p:cNvPr id="18" name="Text Box 3"/>
          <p:cNvSpPr txBox="1">
            <a:spLocks noChangeArrowheads="1"/>
          </p:cNvSpPr>
          <p:nvPr/>
        </p:nvSpPr>
        <p:spPr bwMode="auto">
          <a:xfrm>
            <a:off x="1713855" y="1684107"/>
            <a:ext cx="2971263" cy="1085260"/>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CA" sz="1600" dirty="0">
                <a:latin typeface="Times New Roman" panose="02020603050405020304" pitchFamily="18" charset="0"/>
                <a:cs typeface="Times New Roman" panose="02020603050405020304" pitchFamily="18" charset="0"/>
              </a:rPr>
              <a:t>Parties submit written representations</a:t>
            </a:r>
          </a:p>
          <a:p>
            <a:pPr marR="75129" algn="ctr"/>
            <a:r>
              <a:rPr lang="en-US" sz="1400" dirty="0" err="1">
                <a:latin typeface="Euphemia" panose="020B0503040102020104" pitchFamily="34" charset="0"/>
              </a:rPr>
              <a:t>ᐱᓕᕆᖃᑎᒌᑦ</a:t>
            </a:r>
            <a:r>
              <a:rPr lang="en-US" sz="1400" dirty="0">
                <a:latin typeface="Euphemia" panose="020B0503040102020104" pitchFamily="34" charset="0"/>
              </a:rPr>
              <a:t> </a:t>
            </a:r>
            <a:r>
              <a:rPr lang="en-US" sz="1400" dirty="0" err="1">
                <a:latin typeface="Euphemia" panose="020B0503040102020104" pitchFamily="34" charset="0"/>
              </a:rPr>
              <a:t>ᑐᓂᓯᓗᑎᒃ</a:t>
            </a:r>
            <a:r>
              <a:rPr lang="en-US" sz="1400" dirty="0">
                <a:latin typeface="Euphemia" panose="020B0503040102020104" pitchFamily="34" charset="0"/>
              </a:rPr>
              <a:t> </a:t>
            </a:r>
            <a:r>
              <a:rPr lang="en-US" sz="1400" dirty="0" err="1">
                <a:latin typeface="Euphemia" panose="020B0503040102020104" pitchFamily="34" charset="0"/>
              </a:rPr>
              <a:t>ᑎᑎᕋᖅᓯᒪᔪᓂᒃ</a:t>
            </a:r>
            <a:r>
              <a:rPr lang="en-US" sz="1400" dirty="0">
                <a:latin typeface="Euphemia" panose="020B0503040102020104" pitchFamily="34" charset="0"/>
              </a:rPr>
              <a:t> </a:t>
            </a:r>
            <a:r>
              <a:rPr lang="en-US" sz="1400" dirty="0" err="1">
                <a:latin typeface="Euphemia" panose="020B0503040102020104" pitchFamily="34" charset="0"/>
              </a:rPr>
              <a:t>ᑭᒡᒐᖅᑐᐃᔾᔪᑎᓂᒃ</a:t>
            </a:r>
            <a:endParaRPr lang="en-US" sz="1200" dirty="0">
              <a:solidFill>
                <a:schemeClr val="tx1"/>
              </a:solidFill>
              <a:latin typeface="Euphemia" panose="020B0503040102020104" pitchFamily="34" charset="0"/>
              <a:cs typeface="Times New Roman" panose="02020603050405020304" pitchFamily="18" charset="0"/>
            </a:endParaRPr>
          </a:p>
        </p:txBody>
      </p:sp>
      <p:sp>
        <p:nvSpPr>
          <p:cNvPr id="20" name="Left Brace 19"/>
          <p:cNvSpPr/>
          <p:nvPr/>
        </p:nvSpPr>
        <p:spPr>
          <a:xfrm>
            <a:off x="1166741" y="2298764"/>
            <a:ext cx="395157" cy="3182141"/>
          </a:xfrm>
          <a:prstGeom prst="leftBrace">
            <a:avLst>
              <a:gd name="adj1" fmla="val 8333"/>
              <a:gd name="adj2" fmla="val 49073"/>
            </a:avLst>
          </a:prstGeom>
          <a:ln>
            <a:solidFill>
              <a:srgbClr val="C81F1F"/>
            </a:solidFill>
          </a:ln>
          <a:effectLst/>
        </p:spPr>
        <p:style>
          <a:lnRef idx="3">
            <a:schemeClr val="dk1"/>
          </a:lnRef>
          <a:fillRef idx="0">
            <a:schemeClr val="dk1"/>
          </a:fillRef>
          <a:effectRef idx="2">
            <a:schemeClr val="dk1"/>
          </a:effectRef>
          <a:fontRef idx="minor">
            <a:schemeClr val="tx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rot="16200000">
            <a:off x="-955147" y="3597445"/>
            <a:ext cx="3297939" cy="584775"/>
          </a:xfrm>
          <a:prstGeom prst="rect">
            <a:avLst/>
          </a:prstGeom>
          <a:noFill/>
          <a:ln w="19050">
            <a:solidFill>
              <a:srgbClr val="CB2D2D"/>
            </a:solidFill>
          </a:ln>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Technical Review Stage</a:t>
            </a:r>
          </a:p>
          <a:p>
            <a:pPr marR="130187" algn="ctr"/>
            <a:r>
              <a:rPr lang="iu-Cans-CA" sz="1400" dirty="0">
                <a:solidFill>
                  <a:srgbClr val="C00000"/>
                </a:solidFill>
                <a:cs typeface="Times New Roman" panose="02020603050405020304" pitchFamily="18" charset="0"/>
              </a:rPr>
              <a:t>ᐃᓗᓕᖏᓐᓂᒃ ᕿᒥᕈᓂᖅ ᐊᐅᓚᓂᖓ </a:t>
            </a:r>
            <a:r>
              <a:rPr lang="en-US" sz="1400" dirty="0">
                <a:solidFill>
                  <a:srgbClr val="C00000"/>
                </a:solidFill>
                <a:latin typeface="Times New Roman" panose="02020603050405020304" pitchFamily="18" charset="0"/>
                <a:cs typeface="Times New Roman" panose="02020603050405020304" pitchFamily="18" charset="0"/>
              </a:rPr>
              <a:t> </a:t>
            </a:r>
          </a:p>
        </p:txBody>
      </p:sp>
      <p:sp>
        <p:nvSpPr>
          <p:cNvPr id="22" name="Line 5"/>
          <p:cNvSpPr>
            <a:spLocks noChangeShapeType="1"/>
          </p:cNvSpPr>
          <p:nvPr/>
        </p:nvSpPr>
        <p:spPr bwMode="auto">
          <a:xfrm flipH="1">
            <a:off x="3123507" y="5253790"/>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5" name="Title 1">
            <a:extLst>
              <a:ext uri="{FF2B5EF4-FFF2-40B4-BE49-F238E27FC236}">
                <a16:creationId xmlns:a16="http://schemas.microsoft.com/office/drawing/2014/main" id="{2DECCE07-A476-45B5-BFDB-2045E38FA31A}"/>
              </a:ext>
            </a:extLst>
          </p:cNvPr>
          <p:cNvSpPr txBox="1">
            <a:spLocks/>
          </p:cNvSpPr>
          <p:nvPr/>
        </p:nvSpPr>
        <p:spPr>
          <a:xfrm>
            <a:off x="410194" y="620695"/>
            <a:ext cx="8323611" cy="976123"/>
          </a:xfrm>
          <a:prstGeom prst="rect">
            <a:avLst/>
          </a:prstGeom>
          <a:noFill/>
        </p:spPr>
        <p:txBody>
          <a:bodyPr vert="horz" lIns="0" rIns="0" bIns="0" anchor="b">
            <a:normAutofit fontScale="9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a:solidFill>
                  <a:schemeClr val="bg1"/>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NWB Type A Licensing Process</a:t>
            </a:r>
            <a:br>
              <a:rPr lang="en-US" sz="2400" b="1" dirty="0">
                <a:latin typeface="Times New Roman" panose="02020603050405020304" pitchFamily="18" charset="0"/>
                <a:cs typeface="Times New Roman" panose="02020603050405020304" pitchFamily="18" charset="0"/>
              </a:rPr>
            </a:br>
            <a:r>
              <a:rPr lang="iu-Cans-CA" sz="2200" b="1" dirty="0">
                <a:latin typeface="Euphemia" panose="020B0503040102020104" pitchFamily="34" charset="0"/>
                <a:cs typeface="Times New Roman" panose="02020603050405020304" pitchFamily="18" charset="0"/>
              </a:rPr>
              <a:t>ᓄᓇᕗᑦ ᐃᒪᓕᕆᔨᑦ ᑲᑎᒪᔨᑦ ᖃᓄᐃᑦᑑᓂᖓ </a:t>
            </a:r>
            <a:r>
              <a:rPr lang="en-US" sz="2200" b="1" dirty="0">
                <a:latin typeface="Euphemia" panose="020B0503040102020104" pitchFamily="34" charset="0"/>
                <a:cs typeface="Times New Roman" panose="02020603050405020304" pitchFamily="18" charset="0"/>
              </a:rPr>
              <a:t>A−</a:t>
            </a:r>
            <a:r>
              <a:rPr lang="iu-Cans-CA" sz="2200" b="1" dirty="0">
                <a:latin typeface="Euphemia" panose="020B0503040102020104" pitchFamily="34" charset="0"/>
                <a:cs typeface="Times New Roman" panose="02020603050405020304" pitchFamily="18" charset="0"/>
              </a:rPr>
              <a:t>ᒥᑦ ᓚᐃᓴᓐᓯᒥᑦ ᐱᕙᓪᓕᐊᓂᕐᒧᑦ ᐱᓕᕆᐊᖑᓲᖅ ᐃᒻᒪᓇ</a:t>
            </a:r>
            <a:endParaRPr lang="en-US" sz="2200" b="1" dirty="0">
              <a:latin typeface="Euphemia" panose="020B0503040102020104" pitchFamily="34" charset="0"/>
              <a:cs typeface="Times New Roman" panose="02020603050405020304" pitchFamily="18" charset="0"/>
            </a:endParaRPr>
          </a:p>
        </p:txBody>
      </p:sp>
      <p:sp>
        <p:nvSpPr>
          <p:cNvPr id="24" name="Line 5">
            <a:extLst>
              <a:ext uri="{FF2B5EF4-FFF2-40B4-BE49-F238E27FC236}">
                <a16:creationId xmlns:a16="http://schemas.microsoft.com/office/drawing/2014/main" id="{AA2C1F8A-11C9-48A2-A59B-896E4513EA18}"/>
              </a:ext>
            </a:extLst>
          </p:cNvPr>
          <p:cNvSpPr>
            <a:spLocks noChangeShapeType="1"/>
          </p:cNvSpPr>
          <p:nvPr/>
        </p:nvSpPr>
        <p:spPr bwMode="auto">
          <a:xfrm flipH="1">
            <a:off x="3123507" y="4024117"/>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6" name="Line 5">
            <a:extLst>
              <a:ext uri="{FF2B5EF4-FFF2-40B4-BE49-F238E27FC236}">
                <a16:creationId xmlns:a16="http://schemas.microsoft.com/office/drawing/2014/main" id="{404575B0-388D-401A-9C18-76A525487260}"/>
              </a:ext>
            </a:extLst>
          </p:cNvPr>
          <p:cNvSpPr>
            <a:spLocks noChangeShapeType="1"/>
          </p:cNvSpPr>
          <p:nvPr/>
        </p:nvSpPr>
        <p:spPr bwMode="auto">
          <a:xfrm flipH="1">
            <a:off x="3123507" y="2769750"/>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7" name="Line 5">
            <a:extLst>
              <a:ext uri="{FF2B5EF4-FFF2-40B4-BE49-F238E27FC236}">
                <a16:creationId xmlns:a16="http://schemas.microsoft.com/office/drawing/2014/main" id="{60F6CCEC-A6E0-4839-86A1-13DCBE89E0BF}"/>
              </a:ext>
            </a:extLst>
          </p:cNvPr>
          <p:cNvSpPr>
            <a:spLocks noChangeShapeType="1"/>
          </p:cNvSpPr>
          <p:nvPr/>
        </p:nvSpPr>
        <p:spPr bwMode="auto">
          <a:xfrm flipH="1">
            <a:off x="3123507" y="6624633"/>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32" name="Line 5">
            <a:extLst>
              <a:ext uri="{FF2B5EF4-FFF2-40B4-BE49-F238E27FC236}">
                <a16:creationId xmlns:a16="http://schemas.microsoft.com/office/drawing/2014/main" id="{7122E706-B97B-42D2-B3F6-30B7ADCB32A2}"/>
              </a:ext>
            </a:extLst>
          </p:cNvPr>
          <p:cNvSpPr>
            <a:spLocks noChangeShapeType="1"/>
          </p:cNvSpPr>
          <p:nvPr/>
        </p:nvSpPr>
        <p:spPr bwMode="auto">
          <a:xfrm flipH="1">
            <a:off x="5014414" y="4909739"/>
            <a:ext cx="588667" cy="0"/>
          </a:xfrm>
          <a:prstGeom prst="line">
            <a:avLst/>
          </a:prstGeom>
          <a:ln w="19050">
            <a:solidFill>
              <a:srgbClr val="0BD0D9"/>
            </a:solidFill>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33" name="Line 5">
            <a:extLst>
              <a:ext uri="{FF2B5EF4-FFF2-40B4-BE49-F238E27FC236}">
                <a16:creationId xmlns:a16="http://schemas.microsoft.com/office/drawing/2014/main" id="{CA27106D-2432-4A66-B7A9-94FA40DE7C25}"/>
              </a:ext>
            </a:extLst>
          </p:cNvPr>
          <p:cNvSpPr>
            <a:spLocks noChangeShapeType="1"/>
          </p:cNvSpPr>
          <p:nvPr/>
        </p:nvSpPr>
        <p:spPr bwMode="auto">
          <a:xfrm flipV="1">
            <a:off x="5014414" y="4581128"/>
            <a:ext cx="588667" cy="0"/>
          </a:xfrm>
          <a:prstGeom prst="line">
            <a:avLst/>
          </a:prstGeom>
          <a:ln w="19050">
            <a:solidFill>
              <a:srgbClr val="0F6FC6"/>
            </a:solidFill>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71D60EB4-B609-FC34-888E-F11FD3C9A6E3}"/>
              </a:ext>
            </a:extLst>
          </p:cNvPr>
          <p:cNvSpPr/>
          <p:nvPr/>
        </p:nvSpPr>
        <p:spPr>
          <a:xfrm>
            <a:off x="1607697" y="2783227"/>
            <a:ext cx="3111425" cy="13054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3149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1966954" y="2308052"/>
            <a:ext cx="5287367" cy="675676"/>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Parties prepare for public hearing</a:t>
            </a:r>
          </a:p>
          <a:p>
            <a:pPr marR="42410" algn="ctr"/>
            <a:r>
              <a:rPr lang="iu-Cans-CA" sz="1400" dirty="0">
                <a:solidFill>
                  <a:srgbClr val="000000"/>
                </a:solidFill>
                <a:latin typeface="Euphemia" panose="020B0503040102020104" pitchFamily="34" charset="0"/>
                <a:cs typeface="Times New Roman" panose="02020603050405020304" pitchFamily="18" charset="0"/>
              </a:rPr>
              <a:t>ᐱᓇᓱᒃᑐᑦ ᐱᕙᒌᔭᐃᓪᓗᑎᒃ ᑭᓇᒃᑯᑐᐃᓐᓇᕐᓂᒃ ᑲᑎᒪᑎᑦᑎᓂᑉᒥᒃ</a:t>
            </a:r>
            <a:endParaRPr lang="en-US" sz="1400" dirty="0">
              <a:solidFill>
                <a:schemeClr val="tx1"/>
              </a:solidFill>
              <a:latin typeface="Euphemia" panose="020B0503040102020104" pitchFamily="34" charset="0"/>
              <a:cs typeface="Times New Roman" panose="02020603050405020304" pitchFamily="18" charset="0"/>
            </a:endParaRPr>
          </a:p>
        </p:txBody>
      </p:sp>
      <p:sp>
        <p:nvSpPr>
          <p:cNvPr id="11" name="Rectangle 9"/>
          <p:cNvSpPr>
            <a:spLocks noChangeArrowheads="1"/>
          </p:cNvSpPr>
          <p:nvPr/>
        </p:nvSpPr>
        <p:spPr bwMode="auto">
          <a:xfrm>
            <a:off x="252676" y="5733260"/>
            <a:ext cx="1933091" cy="900699"/>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Minister approves the issuance of the </a:t>
            </a:r>
            <a:r>
              <a:rPr lang="en-US" sz="1400" dirty="0">
                <a:latin typeface="Times New Roman" panose="02020603050405020304" pitchFamily="18" charset="0"/>
                <a:cs typeface="Times New Roman" panose="02020603050405020304" pitchFamily="18" charset="0"/>
              </a:rPr>
              <a:t>l</a:t>
            </a:r>
            <a:r>
              <a:rPr lang="en-US" sz="1400" dirty="0">
                <a:solidFill>
                  <a:schemeClr val="tx1"/>
                </a:solidFill>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cence</a:t>
            </a:r>
          </a:p>
          <a:p>
            <a:pPr marR="109548" algn="ctr"/>
            <a:r>
              <a:rPr lang="iu-Cans-CA" sz="1050" dirty="0">
                <a:solidFill>
                  <a:srgbClr val="000000"/>
                </a:solidFill>
                <a:latin typeface="Euphemia" panose="020B0503040102020104" pitchFamily="34" charset="0"/>
                <a:cs typeface="Times New Roman" panose="02020603050405020304" pitchFamily="18" charset="0"/>
              </a:rPr>
              <a:t>ᒥᓂᔅᑕ ᐊᖏᕐᑕᖓ ᑐᓂᔭᐅᖁᓪᓗᒍ ᐱᔪᓐᓇᐅᑎ </a:t>
            </a:r>
            <a:r>
              <a:rPr lang="en-US" sz="1050" dirty="0">
                <a:solidFill>
                  <a:srgbClr val="000000"/>
                </a:solidFill>
                <a:latin typeface="Euphemia" panose="020B0503040102020104" pitchFamily="34" charset="0"/>
                <a:cs typeface="Times New Roman" panose="02020603050405020304" pitchFamily="18" charset="0"/>
              </a:rPr>
              <a:t> </a:t>
            </a:r>
            <a:endParaRPr lang="en-US" sz="1050" dirty="0">
              <a:solidFill>
                <a:schemeClr val="tx1"/>
              </a:solidFill>
              <a:latin typeface="Euphemia" panose="020B0503040102020104" pitchFamily="34" charset="0"/>
              <a:cs typeface="Times New Roman" panose="02020603050405020304" pitchFamily="18" charset="0"/>
            </a:endParaRPr>
          </a:p>
        </p:txBody>
      </p:sp>
      <p:sp>
        <p:nvSpPr>
          <p:cNvPr id="12" name="Rectangle 10"/>
          <p:cNvSpPr>
            <a:spLocks noChangeArrowheads="1"/>
          </p:cNvSpPr>
          <p:nvPr/>
        </p:nvSpPr>
        <p:spPr bwMode="auto">
          <a:xfrm>
            <a:off x="2292487" y="5733257"/>
            <a:ext cx="2239568" cy="900700"/>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Minister does not approve the issuance of the licence </a:t>
            </a:r>
          </a:p>
          <a:p>
            <a:pPr marR="75718" algn="ctr"/>
            <a:r>
              <a:rPr lang="iu-Cans-CA" sz="1050" dirty="0">
                <a:solidFill>
                  <a:srgbClr val="000000"/>
                </a:solidFill>
                <a:latin typeface="Euphemia" panose="020B0503040102020104" pitchFamily="34" charset="0"/>
                <a:cs typeface="Times New Roman" panose="02020603050405020304" pitchFamily="18" charset="0"/>
              </a:rPr>
              <a:t>ᒥᓂᔅᑕ ᐊᖏᖏᑦᑐᖅ ᑐᓂᔭᐅᓂᖓᓂᒃ ᐱᔪᓐᓇᐅᑎ</a:t>
            </a:r>
            <a:endParaRPr lang="en-US" sz="1050" dirty="0">
              <a:solidFill>
                <a:schemeClr val="tx1"/>
              </a:solidFill>
              <a:latin typeface="Euphemia" panose="020B0503040102020104" pitchFamily="34" charset="0"/>
              <a:cs typeface="Times New Roman" panose="02020603050405020304" pitchFamily="18" charset="0"/>
            </a:endParaRPr>
          </a:p>
        </p:txBody>
      </p:sp>
      <p:sp>
        <p:nvSpPr>
          <p:cNvPr id="13" name="Rectangle 11"/>
          <p:cNvSpPr>
            <a:spLocks noChangeArrowheads="1"/>
          </p:cNvSpPr>
          <p:nvPr/>
        </p:nvSpPr>
        <p:spPr bwMode="auto">
          <a:xfrm>
            <a:off x="4686600" y="5733258"/>
            <a:ext cx="1933101" cy="900700"/>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Minister approves of NWB decision</a:t>
            </a:r>
          </a:p>
          <a:p>
            <a:pPr marR="47149" algn="ctr"/>
            <a:r>
              <a:rPr lang="iu-Cans-CA" sz="1050" dirty="0">
                <a:solidFill>
                  <a:srgbClr val="000000"/>
                </a:solidFill>
                <a:latin typeface="Euphemia" panose="020B0503040102020104" pitchFamily="34" charset="0"/>
                <a:cs typeface="Times New Roman" panose="02020603050405020304" pitchFamily="18" charset="0"/>
              </a:rPr>
              <a:t>ᒥᓂᔅᑕ ᐊᖏᕐᑐᖅ ᐋᕿᒃᑕᖏᓐᓂᒃ ᐃᒪᓕᕆᔨᑦ</a:t>
            </a:r>
            <a:endParaRPr lang="en-US" sz="1050" dirty="0">
              <a:solidFill>
                <a:schemeClr val="tx1"/>
              </a:solidFill>
              <a:latin typeface="Euphemia" panose="020B0503040102020104" pitchFamily="34" charset="0"/>
              <a:cs typeface="Times New Roman" panose="02020603050405020304" pitchFamily="18" charset="0"/>
            </a:endParaRPr>
          </a:p>
        </p:txBody>
      </p:sp>
      <p:sp>
        <p:nvSpPr>
          <p:cNvPr id="14" name="Rectangle 12"/>
          <p:cNvSpPr>
            <a:spLocks noChangeArrowheads="1"/>
          </p:cNvSpPr>
          <p:nvPr/>
        </p:nvSpPr>
        <p:spPr bwMode="auto">
          <a:xfrm>
            <a:off x="6736341" y="5733258"/>
            <a:ext cx="2201508" cy="900700"/>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Minister does not approve of NWB decision</a:t>
            </a:r>
          </a:p>
          <a:p>
            <a:pPr marR="3691" algn="ctr"/>
            <a:r>
              <a:rPr lang="iu-Cans-CA" sz="1050" dirty="0">
                <a:solidFill>
                  <a:srgbClr val="000000"/>
                </a:solidFill>
                <a:latin typeface="Euphemia" panose="020B0503040102020104" pitchFamily="34" charset="0"/>
                <a:cs typeface="Times New Roman" panose="02020603050405020304" pitchFamily="18" charset="0"/>
              </a:rPr>
              <a:t>ᒥᓂᔅᑕ ᐊᖏᖏᑦᑐᖅ ᓄᓇᕗᑦ ᐃᒪᓕᕆᔨᑦ ᑲᑎᒪᔨᑦ ᐋᖀᒃᑕᖓᓐᓂᒃ</a:t>
            </a:r>
            <a:endParaRPr lang="en-US" sz="1050" dirty="0">
              <a:latin typeface="Euphemia" panose="020B0503040102020104" pitchFamily="34" charset="0"/>
              <a:cs typeface="Times New Roman" panose="02020603050405020304" pitchFamily="18" charset="0"/>
            </a:endParaRPr>
          </a:p>
        </p:txBody>
      </p:sp>
      <p:sp>
        <p:nvSpPr>
          <p:cNvPr id="15" name="Text Box 4"/>
          <p:cNvSpPr txBox="1">
            <a:spLocks noChangeArrowheads="1"/>
          </p:cNvSpPr>
          <p:nvPr/>
        </p:nvSpPr>
        <p:spPr bwMode="auto">
          <a:xfrm>
            <a:off x="2666419" y="3242238"/>
            <a:ext cx="3888432" cy="737757"/>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NWB holds Public </a:t>
            </a:r>
            <a:r>
              <a:rPr lang="en-US" sz="1400" dirty="0">
                <a:latin typeface="Times New Roman" panose="02020603050405020304" pitchFamily="18" charset="0"/>
                <a:cs typeface="Times New Roman" panose="02020603050405020304" pitchFamily="18" charset="0"/>
              </a:rPr>
              <a:t>H</a:t>
            </a:r>
            <a:r>
              <a:rPr lang="en-US" sz="1400" dirty="0">
                <a:solidFill>
                  <a:schemeClr val="tx1"/>
                </a:solidFill>
                <a:latin typeface="Times New Roman" panose="02020603050405020304" pitchFamily="18" charset="0"/>
                <a:cs typeface="Times New Roman" panose="02020603050405020304" pitchFamily="18" charset="0"/>
              </a:rPr>
              <a:t>earing</a:t>
            </a:r>
          </a:p>
          <a:p>
            <a:pPr marR="43179" algn="ctr"/>
            <a:r>
              <a:rPr lang="iu-Cans-CA" sz="1200" dirty="0">
                <a:solidFill>
                  <a:srgbClr val="000000"/>
                </a:solidFill>
                <a:latin typeface="Euphemia" panose="020B0503040102020104" pitchFamily="34" charset="0"/>
                <a:cs typeface="Times New Roman" panose="02020603050405020304" pitchFamily="18" charset="0"/>
              </a:rPr>
              <a:t>ᓄᓇᕗᑦ ᐃᒪᓕᕆᔨᑦ ᑲᑎᒪᔨᑦ  ᑭᓇᒃᑯᑐᐃᓐᓇᕐᓂᒃ ᓈᓚᒃᑎᑦᑎᓗᑎᒃ </a:t>
            </a:r>
            <a:r>
              <a:rPr lang="en-US" sz="1200" dirty="0">
                <a:solidFill>
                  <a:srgbClr val="000000"/>
                </a:solidFill>
                <a:latin typeface="Euphemia" panose="020B0503040102020104" pitchFamily="34" charset="0"/>
                <a:cs typeface="Times New Roman" panose="02020603050405020304" pitchFamily="18" charset="0"/>
              </a:rPr>
              <a:t> </a:t>
            </a:r>
            <a:endParaRPr lang="en-US" sz="1200" dirty="0">
              <a:solidFill>
                <a:schemeClr val="tx1"/>
              </a:solidFill>
              <a:latin typeface="Euphemia" panose="020B0503040102020104" pitchFamily="34" charset="0"/>
              <a:cs typeface="Times New Roman" panose="02020603050405020304" pitchFamily="18" charset="0"/>
            </a:endParaRPr>
          </a:p>
        </p:txBody>
      </p:sp>
      <p:sp>
        <p:nvSpPr>
          <p:cNvPr id="16" name="Text Box 6"/>
          <p:cNvSpPr txBox="1">
            <a:spLocks noChangeArrowheads="1"/>
          </p:cNvSpPr>
          <p:nvPr/>
        </p:nvSpPr>
        <p:spPr bwMode="auto">
          <a:xfrm>
            <a:off x="4689379" y="4320765"/>
            <a:ext cx="4093929" cy="1268476"/>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NWB issues decision </a:t>
            </a:r>
            <a:r>
              <a:rPr lang="en-US" sz="1400" dirty="0">
                <a:latin typeface="Times New Roman" panose="02020603050405020304" pitchFamily="18" charset="0"/>
                <a:cs typeface="Times New Roman" panose="02020603050405020304" pitchFamily="18" charset="0"/>
              </a:rPr>
              <a:t>to not approve </a:t>
            </a:r>
            <a:r>
              <a:rPr lang="en-US" sz="1400" dirty="0">
                <a:solidFill>
                  <a:schemeClr val="tx1"/>
                </a:solidFill>
                <a:latin typeface="Times New Roman" panose="02020603050405020304" pitchFamily="18" charset="0"/>
                <a:cs typeface="Times New Roman" panose="02020603050405020304" pitchFamily="18" charset="0"/>
              </a:rPr>
              <a:t>of application with reasons to </a:t>
            </a:r>
            <a:r>
              <a:rPr lang="en-US" sz="1400" dirty="0">
                <a:latin typeface="Times New Roman" panose="02020603050405020304" pitchFamily="18" charset="0"/>
                <a:cs typeface="Times New Roman" panose="02020603050405020304" pitchFamily="18" charset="0"/>
              </a:rPr>
              <a:t>Minister (</a:t>
            </a:r>
            <a:r>
              <a:rPr lang="en-CA" sz="1400" dirty="0">
                <a:latin typeface="Times New Roman" panose="02020603050405020304" pitchFamily="18" charset="0"/>
                <a:cs typeface="Times New Roman" panose="02020603050405020304" pitchFamily="18" charset="0"/>
              </a:rPr>
              <a:t>Crown-Indigenous Relations and Northern Affairs</a:t>
            </a:r>
            <a:r>
              <a:rPr lang="en-US" sz="1400" dirty="0">
                <a:latin typeface="Times New Roman" panose="02020603050405020304" pitchFamily="18" charset="0"/>
                <a:cs typeface="Times New Roman" panose="02020603050405020304" pitchFamily="18" charset="0"/>
              </a:rPr>
              <a:t>)</a:t>
            </a:r>
          </a:p>
          <a:p>
            <a:pPr marR="5671" algn="ctr"/>
            <a:r>
              <a:rPr lang="iu-Cans-CA" sz="1000" dirty="0">
                <a:solidFill>
                  <a:srgbClr val="000000"/>
                </a:solidFill>
                <a:latin typeface="Euphemia" panose="020B0503040102020104" pitchFamily="34" charset="0"/>
                <a:cs typeface="Times New Roman" panose="02020603050405020304" pitchFamily="18" charset="0"/>
              </a:rPr>
              <a:t>ᐃᒪᓕᕆᔨᑦ ᓴᕿᑦᑎᓗᑎᒃ ᐋᖀᒃᑕᐅᔪᒥᒃ ᐊᖏᕐᑕᐅᖏᓐᓂᖓᓂᒃ ᐱᓇᓱᒃᑐᖅ ᐱᔾᔪᑎᖏᓐᓂᒃ ᑐᓂᓯᓗᓂ ᒥᓂᔅᑕᒧᑦ (ᒐᕙᒪᑐᖃᒃᑯᑦ− ᓄᓇᖃᕐᖄᕐᓯᒪᔪᑦ ᒥᒃᓵᓄᑦ ᐊᒻᒪᓗ ᐅᑭᐅᕐᑕᕐᑐᒥ ᐱᓕᕆᐊᓄᑦ )  </a:t>
            </a:r>
            <a:endParaRPr lang="en-US" sz="1000" dirty="0">
              <a:solidFill>
                <a:schemeClr val="tx1"/>
              </a:solidFill>
              <a:latin typeface="Euphemia" panose="020B0503040102020104" pitchFamily="34" charset="0"/>
              <a:cs typeface="Times New Roman" panose="02020603050405020304" pitchFamily="18" charset="0"/>
            </a:endParaRPr>
          </a:p>
        </p:txBody>
      </p:sp>
      <p:sp>
        <p:nvSpPr>
          <p:cNvPr id="17" name="Text Box 5"/>
          <p:cNvSpPr txBox="1">
            <a:spLocks noChangeArrowheads="1"/>
          </p:cNvSpPr>
          <p:nvPr/>
        </p:nvSpPr>
        <p:spPr bwMode="auto">
          <a:xfrm>
            <a:off x="360695" y="4320765"/>
            <a:ext cx="4147120" cy="1268476"/>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NWB issues decision to approve of application and provides a draft </a:t>
            </a:r>
            <a:r>
              <a:rPr lang="en-CA" sz="1400" dirty="0">
                <a:solidFill>
                  <a:schemeClr val="tx1"/>
                </a:solidFill>
                <a:latin typeface="Times New Roman" panose="02020603050405020304" pitchFamily="18" charset="0"/>
                <a:cs typeface="Times New Roman" panose="02020603050405020304" pitchFamily="18" charset="0"/>
              </a:rPr>
              <a:t>licence</a:t>
            </a:r>
            <a:r>
              <a:rPr lang="en-US" sz="1400" dirty="0">
                <a:solidFill>
                  <a:schemeClr val="tx1"/>
                </a:solidFill>
                <a:latin typeface="Times New Roman" panose="02020603050405020304" pitchFamily="18" charset="0"/>
                <a:cs typeface="Times New Roman" panose="02020603050405020304" pitchFamily="18" charset="0"/>
              </a:rPr>
              <a:t> to Minister (</a:t>
            </a:r>
            <a:r>
              <a:rPr lang="en-CA" sz="1400" dirty="0">
                <a:latin typeface="Times New Roman" panose="02020603050405020304" pitchFamily="18" charset="0"/>
                <a:cs typeface="Times New Roman" panose="02020603050405020304" pitchFamily="18" charset="0"/>
              </a:rPr>
              <a:t>Crown-Indigenous Relations and Northern Affairs</a:t>
            </a:r>
            <a:r>
              <a:rPr lang="en-US" sz="1400" dirty="0">
                <a:solidFill>
                  <a:schemeClr val="tx1"/>
                </a:solidFill>
                <a:latin typeface="Times New Roman" panose="02020603050405020304" pitchFamily="18" charset="0"/>
                <a:cs typeface="Times New Roman" panose="02020603050405020304" pitchFamily="18" charset="0"/>
              </a:rPr>
              <a:t>)</a:t>
            </a:r>
          </a:p>
          <a:p>
            <a:pPr marR="73969" algn="ctr"/>
            <a:r>
              <a:rPr lang="iu-Cans-CA" sz="1000" dirty="0">
                <a:solidFill>
                  <a:srgbClr val="000000"/>
                </a:solidFill>
                <a:latin typeface="Euphemia" panose="020B0503040102020104" pitchFamily="34" charset="0"/>
                <a:cs typeface="Times New Roman" panose="02020603050405020304" pitchFamily="18" charset="0"/>
              </a:rPr>
              <a:t>ᐃᒪᓕᕆᔨᑦ ᓴᕿᑦᑎᓗᑎᒃ ᐋᕿᒃᑕᐅᔪᒥᒃ ᐊᖏᕐᑕᐅᓂᖓᓂᒃ ᐱᓇ)ᒃᑐᓄᑦ ᐊᒻᒪᓗ ᐊᑐᓚᐅᑲᒃᓂᐊᕐᑐᒥ ᐱᔪᓐᓇᐅᑎᒥᒃ ᒥᓂᔅᑕᒧᑦ  (ᒐᕙᒪᑐᖃᒃᑯᑦ− ᓄᓇᖃᕐᖄᕐᓯᒪᔪᑦ ᒥᒃᓵᓄᑦ ᐊᒻᒪᓗ ᐅᑭᐅᕐᑕᕐᑐᒥ ᐱᓕᕆᐊᓄᑦ )</a:t>
            </a:r>
            <a:endParaRPr lang="en-US" sz="1000" dirty="0">
              <a:solidFill>
                <a:schemeClr val="tx1"/>
              </a:solidFill>
              <a:latin typeface="Euphemia" panose="020B0503040102020104" pitchFamily="34" charset="0"/>
              <a:cs typeface="Times New Roman" panose="02020603050405020304" pitchFamily="18" charset="0"/>
            </a:endParaRPr>
          </a:p>
        </p:txBody>
      </p:sp>
      <p:sp>
        <p:nvSpPr>
          <p:cNvPr id="18" name="Line 5"/>
          <p:cNvSpPr>
            <a:spLocks noChangeShapeType="1"/>
          </p:cNvSpPr>
          <p:nvPr/>
        </p:nvSpPr>
        <p:spPr bwMode="auto">
          <a:xfrm>
            <a:off x="4602617" y="2983729"/>
            <a:ext cx="8018" cy="25851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9" name="Text Box 2"/>
          <p:cNvSpPr txBox="1">
            <a:spLocks noChangeArrowheads="1"/>
          </p:cNvSpPr>
          <p:nvPr/>
        </p:nvSpPr>
        <p:spPr bwMode="auto">
          <a:xfrm>
            <a:off x="2237466" y="1484787"/>
            <a:ext cx="4746345" cy="621781"/>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Parties exchange written interventions</a:t>
            </a:r>
          </a:p>
          <a:p>
            <a:pPr marR="47469" algn="ctr"/>
            <a:r>
              <a:rPr lang="iu-Cans-CA" sz="1400" dirty="0">
                <a:solidFill>
                  <a:srgbClr val="000000"/>
                </a:solidFill>
                <a:latin typeface="Euphemia" panose="020B0503040102020104" pitchFamily="34" charset="0"/>
                <a:cs typeface="Times New Roman" panose="02020603050405020304" pitchFamily="18" charset="0"/>
              </a:rPr>
              <a:t>ᐱᓇᓱᒃᑐᑦ ᑭᐅᒪᔪᓪᓗ ᑎᑎᕋᖃᑦᑕᐅᑎᑲᑕᒃᖢᑎᒃ</a:t>
            </a:r>
            <a:endParaRPr lang="en-US" sz="1400" dirty="0">
              <a:solidFill>
                <a:schemeClr val="tx1"/>
              </a:solidFill>
              <a:latin typeface="Euphemia" panose="020B0503040102020104" pitchFamily="34" charset="0"/>
              <a:cs typeface="Times New Roman" panose="02020603050405020304" pitchFamily="18" charset="0"/>
            </a:endParaRPr>
          </a:p>
        </p:txBody>
      </p:sp>
      <p:sp>
        <p:nvSpPr>
          <p:cNvPr id="22" name="Line 5"/>
          <p:cNvSpPr>
            <a:spLocks noChangeShapeType="1"/>
          </p:cNvSpPr>
          <p:nvPr/>
        </p:nvSpPr>
        <p:spPr bwMode="auto">
          <a:xfrm>
            <a:off x="4610636" y="2106566"/>
            <a:ext cx="0" cy="20148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3" name="Title 1">
            <a:extLst>
              <a:ext uri="{FF2B5EF4-FFF2-40B4-BE49-F238E27FC236}">
                <a16:creationId xmlns:a16="http://schemas.microsoft.com/office/drawing/2014/main" id="{061D8815-89AF-452A-BE78-99D46E8264A6}"/>
              </a:ext>
            </a:extLst>
          </p:cNvPr>
          <p:cNvSpPr txBox="1">
            <a:spLocks/>
          </p:cNvSpPr>
          <p:nvPr/>
        </p:nvSpPr>
        <p:spPr>
          <a:xfrm>
            <a:off x="497010" y="640858"/>
            <a:ext cx="8323611" cy="729011"/>
          </a:xfrm>
          <a:prstGeom prst="rect">
            <a:avLst/>
          </a:prstGeom>
          <a:noFill/>
        </p:spPr>
        <p:txBody>
          <a:bodyPr vert="horz" lIns="0" rIns="0" bIns="0" anchor="b">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NWB Type A Licensing Process</a:t>
            </a:r>
            <a:br>
              <a:rPr lang="en-US" sz="2400" b="1" dirty="0">
                <a:latin typeface="Times New Roman" panose="02020603050405020304" pitchFamily="18" charset="0"/>
                <a:cs typeface="Times New Roman" panose="02020603050405020304" pitchFamily="18" charset="0"/>
              </a:rPr>
            </a:br>
            <a:r>
              <a:rPr lang="iu-Cans-CA" sz="2400" b="1" dirty="0">
                <a:latin typeface="Euphemia" panose="020B0503040102020104" pitchFamily="34" charset="0"/>
                <a:cs typeface="Times New Roman" pitchFamily="18" charset="0"/>
              </a:rPr>
              <a:t>ᓄᓇᕗᑦ ᐃᒪᓕᕆᔨᑦ ᑲᑎᒪᔨᑦ ᖃᓄᐃᑦᑑᓂᖓ </a:t>
            </a:r>
            <a:r>
              <a:rPr lang="en-US" sz="2400" b="1" dirty="0">
                <a:latin typeface="Euphemia" panose="020B0503040102020104" pitchFamily="34" charset="0"/>
                <a:cs typeface="Times New Roman" pitchFamily="18" charset="0"/>
              </a:rPr>
              <a:t>A−</a:t>
            </a:r>
            <a:r>
              <a:rPr lang="iu-Cans-CA" sz="2400" b="1" dirty="0">
                <a:latin typeface="Euphemia" panose="020B0503040102020104" pitchFamily="34" charset="0"/>
                <a:cs typeface="Times New Roman" pitchFamily="18" charset="0"/>
              </a:rPr>
              <a:t>ᒥᑦ ᓚᐃᓴᓐᓯᒥᑦ ᐱᕙᓪᓕᐊᓂᕐᒧᑦ ᐱᓕᕆᐊᖑᓲᖅ ᐃᒻᒪᓇ</a:t>
            </a:r>
            <a:endParaRPr lang="en-US" sz="2400" b="1" dirty="0">
              <a:latin typeface="Euphemia" panose="020B0503040102020104" pitchFamily="34" charset="0"/>
              <a:cs typeface="Times New Roman" panose="02020603050405020304" pitchFamily="18" charset="0"/>
            </a:endParaRPr>
          </a:p>
        </p:txBody>
      </p:sp>
      <p:grpSp>
        <p:nvGrpSpPr>
          <p:cNvPr id="58" name="Group 57">
            <a:extLst>
              <a:ext uri="{FF2B5EF4-FFF2-40B4-BE49-F238E27FC236}">
                <a16:creationId xmlns:a16="http://schemas.microsoft.com/office/drawing/2014/main" id="{FB22FF22-AD2D-4BBD-A173-D02FC9C0D868}"/>
              </a:ext>
            </a:extLst>
          </p:cNvPr>
          <p:cNvGrpSpPr/>
          <p:nvPr/>
        </p:nvGrpSpPr>
        <p:grpSpPr>
          <a:xfrm>
            <a:off x="3707907" y="3967554"/>
            <a:ext cx="1872759" cy="340771"/>
            <a:chOff x="3923928" y="3967553"/>
            <a:chExt cx="1656735" cy="340770"/>
          </a:xfrm>
        </p:grpSpPr>
        <p:cxnSp>
          <p:nvCxnSpPr>
            <p:cNvPr id="41" name="Straight Connector 40">
              <a:extLst>
                <a:ext uri="{FF2B5EF4-FFF2-40B4-BE49-F238E27FC236}">
                  <a16:creationId xmlns:a16="http://schemas.microsoft.com/office/drawing/2014/main" id="{F8EEA02A-B8AD-44F0-803A-88D9960D542A}"/>
                </a:ext>
              </a:extLst>
            </p:cNvPr>
            <p:cNvCxnSpPr>
              <a:cxnSpLocks/>
            </p:cNvCxnSpPr>
            <p:nvPr/>
          </p:nvCxnSpPr>
          <p:spPr>
            <a:xfrm>
              <a:off x="3924479" y="4119397"/>
              <a:ext cx="1656184" cy="0"/>
            </a:xfrm>
            <a:prstGeom prst="line">
              <a:avLst/>
            </a:prstGeom>
            <a:ln w="19050">
              <a:solidFill>
                <a:srgbClr val="0F6FC6"/>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F0CD5E49-68DA-46DE-B7B7-68C72E35B530}"/>
                </a:ext>
              </a:extLst>
            </p:cNvPr>
            <p:cNvGrpSpPr/>
            <p:nvPr/>
          </p:nvGrpSpPr>
          <p:grpSpPr>
            <a:xfrm>
              <a:off x="3923928" y="3967553"/>
              <a:ext cx="1656184" cy="340770"/>
              <a:chOff x="4067944" y="3979994"/>
              <a:chExt cx="1007442" cy="340770"/>
            </a:xfrm>
          </p:grpSpPr>
          <p:cxnSp>
            <p:nvCxnSpPr>
              <p:cNvPr id="43" name="Straight Arrow Connector 42">
                <a:extLst>
                  <a:ext uri="{FF2B5EF4-FFF2-40B4-BE49-F238E27FC236}">
                    <a16:creationId xmlns:a16="http://schemas.microsoft.com/office/drawing/2014/main" id="{C77DDCE4-C9D6-47F8-906D-2FA4A408146B}"/>
                  </a:ext>
                </a:extLst>
              </p:cNvPr>
              <p:cNvCxnSpPr/>
              <p:nvPr/>
            </p:nvCxnSpPr>
            <p:spPr>
              <a:xfrm>
                <a:off x="5075386" y="4131838"/>
                <a:ext cx="0" cy="188926"/>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6B842C0-6575-4082-A8E1-BFA0C4929027}"/>
                  </a:ext>
                </a:extLst>
              </p:cNvPr>
              <p:cNvCxnSpPr/>
              <p:nvPr/>
            </p:nvCxnSpPr>
            <p:spPr>
              <a:xfrm>
                <a:off x="4067944" y="4131838"/>
                <a:ext cx="0" cy="188926"/>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1FF8563-CD7E-49C0-B0F7-AF785F90AD0C}"/>
                  </a:ext>
                </a:extLst>
              </p:cNvPr>
              <p:cNvCxnSpPr/>
              <p:nvPr/>
            </p:nvCxnSpPr>
            <p:spPr>
              <a:xfrm flipV="1">
                <a:off x="4572000" y="3979994"/>
                <a:ext cx="0" cy="151844"/>
              </a:xfrm>
              <a:prstGeom prst="line">
                <a:avLst/>
              </a:prstGeom>
              <a:ln w="19050">
                <a:solidFill>
                  <a:srgbClr val="0F6FC6"/>
                </a:solidFill>
              </a:ln>
            </p:spPr>
            <p:style>
              <a:lnRef idx="1">
                <a:schemeClr val="accent1"/>
              </a:lnRef>
              <a:fillRef idx="0">
                <a:schemeClr val="accent1"/>
              </a:fillRef>
              <a:effectRef idx="0">
                <a:schemeClr val="accent1"/>
              </a:effectRef>
              <a:fontRef idx="minor">
                <a:schemeClr val="tx1"/>
              </a:fontRef>
            </p:style>
          </p:cxnSp>
        </p:grpSp>
      </p:grpSp>
      <p:cxnSp>
        <p:nvCxnSpPr>
          <p:cNvPr id="60" name="Straight Arrow Connector 59">
            <a:extLst>
              <a:ext uri="{FF2B5EF4-FFF2-40B4-BE49-F238E27FC236}">
                <a16:creationId xmlns:a16="http://schemas.microsoft.com/office/drawing/2014/main" id="{E4C9C8A5-5A1F-42F0-B682-E2595ADE2798}"/>
              </a:ext>
            </a:extLst>
          </p:cNvPr>
          <p:cNvCxnSpPr/>
          <p:nvPr/>
        </p:nvCxnSpPr>
        <p:spPr>
          <a:xfrm>
            <a:off x="3131840"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3840C8D0-2113-4B50-B409-24DD3D6389E3}"/>
              </a:ext>
            </a:extLst>
          </p:cNvPr>
          <p:cNvCxnSpPr/>
          <p:nvPr/>
        </p:nvCxnSpPr>
        <p:spPr>
          <a:xfrm>
            <a:off x="5724128"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26DE00C-BB0B-4B57-8BA3-60D55BF021F4}"/>
              </a:ext>
            </a:extLst>
          </p:cNvPr>
          <p:cNvCxnSpPr/>
          <p:nvPr/>
        </p:nvCxnSpPr>
        <p:spPr>
          <a:xfrm>
            <a:off x="7884368"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458B8B48-F9FB-43C3-8648-52790B7C1971}"/>
              </a:ext>
            </a:extLst>
          </p:cNvPr>
          <p:cNvCxnSpPr>
            <a:cxnSpLocks/>
          </p:cNvCxnSpPr>
          <p:nvPr/>
        </p:nvCxnSpPr>
        <p:spPr>
          <a:xfrm>
            <a:off x="1115616"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23384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4058</Words>
  <Application>Microsoft Office PowerPoint</Application>
  <PresentationFormat>On-screen Show (4:3)</PresentationFormat>
  <Paragraphs>402</Paragraphs>
  <Slides>27</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Constantia</vt:lpstr>
      <vt:lpstr>Courier New</vt:lpstr>
      <vt:lpstr>Euphemia</vt:lpstr>
      <vt:lpstr>ProSyl</vt:lpstr>
      <vt:lpstr>Times New Roman</vt:lpstr>
      <vt:lpstr>Wingdings</vt:lpstr>
      <vt:lpstr>Wingdings 2</vt:lpstr>
      <vt:lpstr>Flow</vt:lpstr>
      <vt:lpstr>                     Nunavut Water Board (NWB)                      Licence Overview </vt:lpstr>
      <vt:lpstr>Topics    ᐱᔾᔪᑕᐅᔪᑦ</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Scope of the Renewal  and Amendment Application</vt:lpstr>
      <vt:lpstr>ᐃᓗᓕᖏᑦ ᓄᑖᙳᕆᐊᖅᑎᑦᑎᓂᕐᒧᑦ ᐋᖅᑭᒋᐊᖅᓯᓂᕐᒧᓪᓗ ᐱᓇᔫᑎᒋᔭᐅᔫᑉ</vt:lpstr>
      <vt:lpstr>Scope of the Renewal  and Amendment Application</vt:lpstr>
      <vt:lpstr>ᐃᓗᓕᖏᑦ ᓄᑖᙳᕆᐊᖅᑎᑦᑎᓂᕐᒧᑦ ᐋᖅᑭᒋᐊᖅᓯᓂᕐᒧᓪᓗ ᐱᓇᔫᑎᒋᔭᐅᔫᑉ</vt:lpstr>
      <vt:lpstr>PowerPoint Presentation</vt:lpstr>
      <vt:lpstr>Scope of the Renewal  and Amendment Application</vt:lpstr>
      <vt:lpstr>ᐃᓗᓕᖏᑦ ᓄᑖᙳᕆᐊᖅᑎᑦᑎᓂᕐᒧᑦ ᐋᖅᑭᒋᐊᖅᓯᓂᕐᒧᓪᓗ ᐱᓇᔫᑎᒋᔭᐅᔫᑉ</vt:lpstr>
      <vt:lpstr>Application Procedural History</vt:lpstr>
      <vt:lpstr>ᐱᓇᔫᑦ ᐱᓕᕆᔾᔪᓯᐅᖃᑦᑕᖅᓯᒪᔪᑦ</vt:lpstr>
      <vt:lpstr>PowerPoint Presentation</vt:lpstr>
      <vt:lpstr>PowerPoint Presentation</vt:lpstr>
      <vt:lpstr>Next steps in the Application Process</vt:lpstr>
      <vt:lpstr>      </vt:lpstr>
      <vt:lpstr>Intervener Participation</vt:lpstr>
      <vt:lpstr>ᐱᓕᕆᖃᑕᐅᔪᑦ ᐃᓚᐅᓂᖏᑦ</vt:lpstr>
      <vt:lpstr>NWB Staff Contact Information</vt:lpstr>
      <vt:lpstr>ᓄᓇᕗᑦ ᐃᒪᓕᕆᔨᑦ ᑲᑎᒪᔨᖏᑦ ᐃᖃᓇᐃᔭᖅᑎᖏᑦ ᑐᕋᕈᑎᖏᑦ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Uncle_Qiruaq Lasiter</cp:lastModifiedBy>
  <cp:revision>2</cp:revision>
  <dcterms:created xsi:type="dcterms:W3CDTF">2015-10-16T22:59:36Z</dcterms:created>
  <dcterms:modified xsi:type="dcterms:W3CDTF">2026-08-11T13:08:01Z</dcterms:modified>
</cp:coreProperties>
</file>