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handoutMasterIdLst>
    <p:handoutMasterId r:id="rId30"/>
  </p:handoutMasterIdLst>
  <p:sldIdLst>
    <p:sldId id="256" r:id="rId2"/>
    <p:sldId id="347" r:id="rId3"/>
    <p:sldId id="298" r:id="rId4"/>
    <p:sldId id="292" r:id="rId5"/>
    <p:sldId id="258" r:id="rId6"/>
    <p:sldId id="369" r:id="rId7"/>
    <p:sldId id="447" r:id="rId8"/>
    <p:sldId id="449" r:id="rId9"/>
    <p:sldId id="450" r:id="rId10"/>
    <p:sldId id="451" r:id="rId11"/>
    <p:sldId id="459" r:id="rId12"/>
    <p:sldId id="338" r:id="rId13"/>
    <p:sldId id="460" r:id="rId14"/>
    <p:sldId id="453" r:id="rId15"/>
    <p:sldId id="455" r:id="rId16"/>
    <p:sldId id="461" r:id="rId17"/>
    <p:sldId id="339" r:id="rId18"/>
    <p:sldId id="462" r:id="rId19"/>
    <p:sldId id="364" r:id="rId20"/>
    <p:sldId id="458" r:id="rId21"/>
    <p:sldId id="366" r:id="rId22"/>
    <p:sldId id="463" r:id="rId23"/>
    <p:sldId id="367" r:id="rId24"/>
    <p:sldId id="464" r:id="rId25"/>
    <p:sldId id="368" r:id="rId26"/>
    <p:sldId id="465" r:id="rId27"/>
    <p:sldId id="342" r:id="rId28"/>
  </p:sldIdLst>
  <p:sldSz cx="9144000" cy="6858000" type="screen4x3"/>
  <p:notesSz cx="7019925" cy="9305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379" userDrawn="1">
          <p15:clr>
            <a:srgbClr val="A4A3A4"/>
          </p15:clr>
        </p15:guide>
      </p15:sldGuideLst>
    </p:ext>
    <p:ext uri="{2D200454-40CA-4A62-9FC3-DE9A4176ACB9}">
      <p15:notesGuideLst xmlns:p15="http://schemas.microsoft.com/office/powerpoint/2012/main">
        <p15:guide id="1" orient="horz" pos="2931" userDrawn="1">
          <p15:clr>
            <a:srgbClr val="A4A3A4"/>
          </p15:clr>
        </p15:guide>
        <p15:guide id="2" pos="221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6"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5D3DD"/>
    <a:srgbClr val="3887B8"/>
    <a:srgbClr val="FFDC01"/>
    <a:srgbClr val="C9E7A7"/>
    <a:srgbClr val="0070C0"/>
    <a:srgbClr val="0A647D"/>
    <a:srgbClr val="FAFDD3"/>
    <a:srgbClr val="E2F5FA"/>
    <a:srgbClr val="D5F0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1BBBB96-F3F8-430A-B0E2-CCD1C333083A}" v="95" dt="2026-08-08T16:54:35.2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651" autoAdjust="0"/>
    <p:restoredTop sz="89831" autoAdjust="0"/>
  </p:normalViewPr>
  <p:slideViewPr>
    <p:cSldViewPr>
      <p:cViewPr varScale="1">
        <p:scale>
          <a:sx n="99" d="100"/>
          <a:sy n="99" d="100"/>
        </p:scale>
        <p:origin x="2286" y="90"/>
      </p:cViewPr>
      <p:guideLst>
        <p:guide orient="horz" pos="2160"/>
        <p:guide pos="337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6" d="100"/>
          <a:sy n="86" d="100"/>
        </p:scale>
        <p:origin x="3864" y="84"/>
      </p:cViewPr>
      <p:guideLst>
        <p:guide orient="horz" pos="2931"/>
        <p:guide pos="221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5296"/>
          </a:xfrm>
          <a:prstGeom prst="rect">
            <a:avLst/>
          </a:prstGeom>
        </p:spPr>
        <p:txBody>
          <a:bodyPr vert="horz" lIns="93287" tIns="46644" rIns="93287" bIns="46644" rtlCol="0"/>
          <a:lstStyle>
            <a:lvl1pPr algn="l">
              <a:defRPr sz="1200"/>
            </a:lvl1pPr>
          </a:lstStyle>
          <a:p>
            <a:endParaRPr lang="en-CA" dirty="0"/>
          </a:p>
        </p:txBody>
      </p:sp>
      <p:sp>
        <p:nvSpPr>
          <p:cNvPr id="3" name="Date Placeholder 2"/>
          <p:cNvSpPr>
            <a:spLocks noGrp="1"/>
          </p:cNvSpPr>
          <p:nvPr>
            <p:ph type="dt" sz="quarter" idx="1"/>
          </p:nvPr>
        </p:nvSpPr>
        <p:spPr>
          <a:xfrm>
            <a:off x="3976333" y="0"/>
            <a:ext cx="3041968" cy="465296"/>
          </a:xfrm>
          <a:prstGeom prst="rect">
            <a:avLst/>
          </a:prstGeom>
        </p:spPr>
        <p:txBody>
          <a:bodyPr vert="horz" lIns="93287" tIns="46644" rIns="93287" bIns="46644" rtlCol="0"/>
          <a:lstStyle>
            <a:lvl1pPr algn="r">
              <a:defRPr sz="1200"/>
            </a:lvl1pPr>
          </a:lstStyle>
          <a:p>
            <a:r>
              <a:rPr lang="en-CA"/>
              <a:t>2023-10-12</a:t>
            </a:r>
            <a:endParaRPr lang="en-CA" dirty="0"/>
          </a:p>
        </p:txBody>
      </p:sp>
      <p:sp>
        <p:nvSpPr>
          <p:cNvPr id="4" name="Footer Placeholder 3"/>
          <p:cNvSpPr>
            <a:spLocks noGrp="1"/>
          </p:cNvSpPr>
          <p:nvPr>
            <p:ph type="ftr" sz="quarter" idx="2"/>
          </p:nvPr>
        </p:nvSpPr>
        <p:spPr>
          <a:xfrm>
            <a:off x="0" y="8839014"/>
            <a:ext cx="3041968" cy="465296"/>
          </a:xfrm>
          <a:prstGeom prst="rect">
            <a:avLst/>
          </a:prstGeom>
        </p:spPr>
        <p:txBody>
          <a:bodyPr vert="horz" lIns="93287" tIns="46644" rIns="93287" bIns="46644" rtlCol="0" anchor="b"/>
          <a:lstStyle>
            <a:lvl1pPr algn="l">
              <a:defRPr sz="1200"/>
            </a:lvl1pPr>
          </a:lstStyle>
          <a:p>
            <a:endParaRPr lang="en-CA" dirty="0"/>
          </a:p>
        </p:txBody>
      </p:sp>
      <p:sp>
        <p:nvSpPr>
          <p:cNvPr id="5" name="Slide Number Placeholder 4"/>
          <p:cNvSpPr>
            <a:spLocks noGrp="1"/>
          </p:cNvSpPr>
          <p:nvPr>
            <p:ph type="sldNum" sz="quarter" idx="3"/>
          </p:nvPr>
        </p:nvSpPr>
        <p:spPr>
          <a:xfrm>
            <a:off x="3976333" y="8839014"/>
            <a:ext cx="3041968" cy="465296"/>
          </a:xfrm>
          <a:prstGeom prst="rect">
            <a:avLst/>
          </a:prstGeom>
        </p:spPr>
        <p:txBody>
          <a:bodyPr vert="horz" lIns="93287" tIns="46644" rIns="93287" bIns="46644" rtlCol="0" anchor="b"/>
          <a:lstStyle>
            <a:lvl1pPr algn="r">
              <a:defRPr sz="1200"/>
            </a:lvl1pPr>
          </a:lstStyle>
          <a:p>
            <a:fld id="{A92D3000-3A5E-4A86-8F4B-BAC295742059}" type="slidenum">
              <a:rPr lang="en-CA" smtClean="0"/>
              <a:t>‹#›</a:t>
            </a:fld>
            <a:endParaRPr lang="en-CA" dirty="0"/>
          </a:p>
        </p:txBody>
      </p:sp>
    </p:spTree>
    <p:extLst>
      <p:ext uri="{BB962C8B-B14F-4D97-AF65-F5344CB8AC3E}">
        <p14:creationId xmlns:p14="http://schemas.microsoft.com/office/powerpoint/2010/main" val="2545195905"/>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5296"/>
          </a:xfrm>
          <a:prstGeom prst="rect">
            <a:avLst/>
          </a:prstGeom>
        </p:spPr>
        <p:txBody>
          <a:bodyPr vert="horz" lIns="93287" tIns="46644" rIns="93287" bIns="46644" rtlCol="0"/>
          <a:lstStyle>
            <a:lvl1pPr algn="l">
              <a:defRPr sz="1200"/>
            </a:lvl1pPr>
          </a:lstStyle>
          <a:p>
            <a:endParaRPr lang="en-CA" dirty="0"/>
          </a:p>
        </p:txBody>
      </p:sp>
      <p:sp>
        <p:nvSpPr>
          <p:cNvPr id="3" name="Date Placeholder 2"/>
          <p:cNvSpPr>
            <a:spLocks noGrp="1"/>
          </p:cNvSpPr>
          <p:nvPr>
            <p:ph type="dt" idx="1"/>
          </p:nvPr>
        </p:nvSpPr>
        <p:spPr>
          <a:xfrm>
            <a:off x="3976333" y="0"/>
            <a:ext cx="3041968" cy="465296"/>
          </a:xfrm>
          <a:prstGeom prst="rect">
            <a:avLst/>
          </a:prstGeom>
        </p:spPr>
        <p:txBody>
          <a:bodyPr vert="horz" lIns="93287" tIns="46644" rIns="93287" bIns="46644" rtlCol="0"/>
          <a:lstStyle>
            <a:lvl1pPr algn="r">
              <a:defRPr sz="1200"/>
            </a:lvl1pPr>
          </a:lstStyle>
          <a:p>
            <a:r>
              <a:rPr lang="en-CA"/>
              <a:t>2023-10-12</a:t>
            </a:r>
            <a:endParaRPr lang="en-CA" dirty="0"/>
          </a:p>
        </p:txBody>
      </p:sp>
      <p:sp>
        <p:nvSpPr>
          <p:cNvPr id="4" name="Slide Image Placeholder 3"/>
          <p:cNvSpPr>
            <a:spLocks noGrp="1" noRot="1" noChangeAspect="1"/>
          </p:cNvSpPr>
          <p:nvPr>
            <p:ph type="sldImg" idx="2"/>
          </p:nvPr>
        </p:nvSpPr>
        <p:spPr>
          <a:xfrm>
            <a:off x="1184275" y="698500"/>
            <a:ext cx="4651375" cy="3489325"/>
          </a:xfrm>
          <a:prstGeom prst="rect">
            <a:avLst/>
          </a:prstGeom>
          <a:noFill/>
          <a:ln w="12700">
            <a:solidFill>
              <a:prstClr val="black"/>
            </a:solidFill>
          </a:ln>
        </p:spPr>
        <p:txBody>
          <a:bodyPr vert="horz" lIns="93287" tIns="46644" rIns="93287" bIns="46644" rtlCol="0" anchor="ctr"/>
          <a:lstStyle/>
          <a:p>
            <a:endParaRPr lang="en-CA" dirty="0"/>
          </a:p>
        </p:txBody>
      </p:sp>
      <p:sp>
        <p:nvSpPr>
          <p:cNvPr id="5" name="Notes Placeholder 4"/>
          <p:cNvSpPr>
            <a:spLocks noGrp="1"/>
          </p:cNvSpPr>
          <p:nvPr>
            <p:ph type="body" sz="quarter" idx="3"/>
          </p:nvPr>
        </p:nvSpPr>
        <p:spPr>
          <a:xfrm>
            <a:off x="701993" y="4420315"/>
            <a:ext cx="5615940" cy="4187666"/>
          </a:xfrm>
          <a:prstGeom prst="rect">
            <a:avLst/>
          </a:prstGeom>
        </p:spPr>
        <p:txBody>
          <a:bodyPr vert="horz" lIns="93287" tIns="46644" rIns="93287" bIns="4664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39014"/>
            <a:ext cx="3041968" cy="465296"/>
          </a:xfrm>
          <a:prstGeom prst="rect">
            <a:avLst/>
          </a:prstGeom>
        </p:spPr>
        <p:txBody>
          <a:bodyPr vert="horz" lIns="93287" tIns="46644" rIns="93287" bIns="46644" rtlCol="0" anchor="b"/>
          <a:lstStyle>
            <a:lvl1pPr algn="l">
              <a:defRPr sz="1200"/>
            </a:lvl1pPr>
          </a:lstStyle>
          <a:p>
            <a:endParaRPr lang="en-CA" dirty="0"/>
          </a:p>
        </p:txBody>
      </p:sp>
      <p:sp>
        <p:nvSpPr>
          <p:cNvPr id="7" name="Slide Number Placeholder 6"/>
          <p:cNvSpPr>
            <a:spLocks noGrp="1"/>
          </p:cNvSpPr>
          <p:nvPr>
            <p:ph type="sldNum" sz="quarter" idx="5"/>
          </p:nvPr>
        </p:nvSpPr>
        <p:spPr>
          <a:xfrm>
            <a:off x="3976333" y="8839014"/>
            <a:ext cx="3041968" cy="465296"/>
          </a:xfrm>
          <a:prstGeom prst="rect">
            <a:avLst/>
          </a:prstGeom>
        </p:spPr>
        <p:txBody>
          <a:bodyPr vert="horz" lIns="93287" tIns="46644" rIns="93287" bIns="46644" rtlCol="0" anchor="b"/>
          <a:lstStyle>
            <a:lvl1pPr algn="r">
              <a:defRPr sz="1200"/>
            </a:lvl1pPr>
          </a:lstStyle>
          <a:p>
            <a:fld id="{915FFB53-840E-44D0-8DD2-A1BBDE0D75A3}" type="slidenum">
              <a:rPr lang="en-CA" smtClean="0"/>
              <a:t>‹#›</a:t>
            </a:fld>
            <a:endParaRPr lang="en-CA" dirty="0"/>
          </a:p>
        </p:txBody>
      </p:sp>
    </p:spTree>
    <p:extLst>
      <p:ext uri="{BB962C8B-B14F-4D97-AF65-F5344CB8AC3E}">
        <p14:creationId xmlns:p14="http://schemas.microsoft.com/office/powerpoint/2010/main" val="2296316463"/>
      </p:ext>
    </p:extLst>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dirty="0"/>
              <a:t>Click to add notes</a:t>
            </a:r>
          </a:p>
          <a:p>
            <a:r>
              <a:rPr lang="en-CA" dirty="0"/>
              <a:t>Cliquez pour ajouter des notes </a:t>
            </a:r>
          </a:p>
        </p:txBody>
      </p:sp>
      <p:sp>
        <p:nvSpPr>
          <p:cNvPr id="4" name="Slide Number Placeholder 3"/>
          <p:cNvSpPr>
            <a:spLocks noGrp="1"/>
          </p:cNvSpPr>
          <p:nvPr>
            <p:ph type="sldNum" sz="quarter" idx="10"/>
          </p:nvPr>
        </p:nvSpPr>
        <p:spPr/>
        <p:txBody>
          <a:bodyPr/>
          <a:lstStyle/>
          <a:p>
            <a:fld id="{915FFB53-840E-44D0-8DD2-A1BBDE0D75A3}" type="slidenum">
              <a:rPr lang="en-CA" smtClean="0"/>
              <a:t>1</a:t>
            </a:fld>
            <a:endParaRPr lang="en-CA" dirty="0"/>
          </a:p>
        </p:txBody>
      </p:sp>
      <p:sp>
        <p:nvSpPr>
          <p:cNvPr id="6" name="Footer Placeholder 5">
            <a:extLst>
              <a:ext uri="{FF2B5EF4-FFF2-40B4-BE49-F238E27FC236}">
                <a16:creationId xmlns:a16="http://schemas.microsoft.com/office/drawing/2014/main" id="{0BBFF9FF-F27A-4014-B106-9E78A21DF842}"/>
              </a:ext>
            </a:extLst>
          </p:cNvPr>
          <p:cNvSpPr>
            <a:spLocks noGrp="1"/>
          </p:cNvSpPr>
          <p:nvPr>
            <p:ph type="ftr" sz="quarter" idx="4"/>
          </p:nvPr>
        </p:nvSpPr>
        <p:spPr/>
        <p:txBody>
          <a:bodyPr/>
          <a:lstStyle/>
          <a:p>
            <a:endParaRPr lang="en-CA" dirty="0"/>
          </a:p>
        </p:txBody>
      </p:sp>
      <p:sp>
        <p:nvSpPr>
          <p:cNvPr id="7" name="Date Placeholder 6">
            <a:extLst>
              <a:ext uri="{FF2B5EF4-FFF2-40B4-BE49-F238E27FC236}">
                <a16:creationId xmlns:a16="http://schemas.microsoft.com/office/drawing/2014/main" id="{90081B6B-A102-40B2-8D83-38E0E1CEC6AD}"/>
              </a:ext>
            </a:extLst>
          </p:cNvPr>
          <p:cNvSpPr>
            <a:spLocks noGrp="1"/>
          </p:cNvSpPr>
          <p:nvPr>
            <p:ph type="dt" idx="1"/>
          </p:nvPr>
        </p:nvSpPr>
        <p:spPr/>
        <p:txBody>
          <a:bodyPr/>
          <a:lstStyle/>
          <a:p>
            <a:r>
              <a:rPr lang="en-CA"/>
              <a:t>2023-10-12</a:t>
            </a:r>
            <a:endParaRPr lang="en-CA" dirty="0"/>
          </a:p>
        </p:txBody>
      </p:sp>
    </p:spTree>
    <p:extLst>
      <p:ext uri="{BB962C8B-B14F-4D97-AF65-F5344CB8AC3E}">
        <p14:creationId xmlns:p14="http://schemas.microsoft.com/office/powerpoint/2010/main" val="39380637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dirty="0"/>
              <a:t>Click to  add notes</a:t>
            </a:r>
          </a:p>
          <a:p>
            <a:r>
              <a:rPr lang="en-CA" dirty="0"/>
              <a:t>Cliquez pour ajouter des notes </a:t>
            </a:r>
          </a:p>
          <a:p>
            <a:endParaRPr lang="en-CA" dirty="0"/>
          </a:p>
        </p:txBody>
      </p:sp>
      <p:sp>
        <p:nvSpPr>
          <p:cNvPr id="4" name="Date Placeholder 3"/>
          <p:cNvSpPr>
            <a:spLocks noGrp="1"/>
          </p:cNvSpPr>
          <p:nvPr>
            <p:ph type="dt" idx="1"/>
          </p:nvPr>
        </p:nvSpPr>
        <p:spPr/>
        <p:txBody>
          <a:bodyPr/>
          <a:lstStyle/>
          <a:p>
            <a:r>
              <a:rPr lang="en-CA"/>
              <a:t>2023-10-12</a:t>
            </a:r>
            <a:endParaRPr lang="en-CA" dirty="0"/>
          </a:p>
        </p:txBody>
      </p:sp>
      <p:sp>
        <p:nvSpPr>
          <p:cNvPr id="5" name="Footer Placeholder 4"/>
          <p:cNvSpPr>
            <a:spLocks noGrp="1"/>
          </p:cNvSpPr>
          <p:nvPr>
            <p:ph type="ftr" sz="quarter" idx="4"/>
          </p:nvPr>
        </p:nvSpPr>
        <p:spPr/>
        <p:txBody>
          <a:bodyPr/>
          <a:lstStyle/>
          <a:p>
            <a:endParaRPr lang="en-CA" dirty="0"/>
          </a:p>
        </p:txBody>
      </p:sp>
      <p:sp>
        <p:nvSpPr>
          <p:cNvPr id="6" name="Slide Number Placeholder 5"/>
          <p:cNvSpPr>
            <a:spLocks noGrp="1"/>
          </p:cNvSpPr>
          <p:nvPr>
            <p:ph type="sldNum" sz="quarter" idx="5"/>
          </p:nvPr>
        </p:nvSpPr>
        <p:spPr/>
        <p:txBody>
          <a:bodyPr/>
          <a:lstStyle/>
          <a:p>
            <a:fld id="{915FFB53-840E-44D0-8DD2-A1BBDE0D75A3}" type="slidenum">
              <a:rPr lang="en-CA" smtClean="0"/>
              <a:t>10</a:t>
            </a:fld>
            <a:endParaRPr lang="en-CA" dirty="0"/>
          </a:p>
        </p:txBody>
      </p:sp>
    </p:spTree>
    <p:extLst>
      <p:ext uri="{BB962C8B-B14F-4D97-AF65-F5344CB8AC3E}">
        <p14:creationId xmlns:p14="http://schemas.microsoft.com/office/powerpoint/2010/main" val="34403172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dirty="0"/>
              <a:t>Click to  add notes</a:t>
            </a:r>
          </a:p>
          <a:p>
            <a:r>
              <a:rPr lang="en-CA" dirty="0"/>
              <a:t>Cliquez pour ajouter des notes </a:t>
            </a:r>
          </a:p>
          <a:p>
            <a:endParaRPr lang="en-CA" dirty="0"/>
          </a:p>
        </p:txBody>
      </p:sp>
      <p:sp>
        <p:nvSpPr>
          <p:cNvPr id="4" name="Date Placeholder 3"/>
          <p:cNvSpPr>
            <a:spLocks noGrp="1"/>
          </p:cNvSpPr>
          <p:nvPr>
            <p:ph type="dt" idx="1"/>
          </p:nvPr>
        </p:nvSpPr>
        <p:spPr/>
        <p:txBody>
          <a:bodyPr/>
          <a:lstStyle/>
          <a:p>
            <a:r>
              <a:rPr lang="en-CA"/>
              <a:t>2023-10-12</a:t>
            </a:r>
            <a:endParaRPr lang="en-CA" dirty="0"/>
          </a:p>
        </p:txBody>
      </p:sp>
      <p:sp>
        <p:nvSpPr>
          <p:cNvPr id="5" name="Footer Placeholder 4"/>
          <p:cNvSpPr>
            <a:spLocks noGrp="1"/>
          </p:cNvSpPr>
          <p:nvPr>
            <p:ph type="ftr" sz="quarter" idx="4"/>
          </p:nvPr>
        </p:nvSpPr>
        <p:spPr/>
        <p:txBody>
          <a:bodyPr/>
          <a:lstStyle/>
          <a:p>
            <a:endParaRPr lang="en-CA" dirty="0"/>
          </a:p>
        </p:txBody>
      </p:sp>
      <p:sp>
        <p:nvSpPr>
          <p:cNvPr id="6" name="Slide Number Placeholder 5"/>
          <p:cNvSpPr>
            <a:spLocks noGrp="1"/>
          </p:cNvSpPr>
          <p:nvPr>
            <p:ph type="sldNum" sz="quarter" idx="5"/>
          </p:nvPr>
        </p:nvSpPr>
        <p:spPr/>
        <p:txBody>
          <a:bodyPr/>
          <a:lstStyle/>
          <a:p>
            <a:fld id="{915FFB53-840E-44D0-8DD2-A1BBDE0D75A3}" type="slidenum">
              <a:rPr lang="en-CA" smtClean="0"/>
              <a:t>11</a:t>
            </a:fld>
            <a:endParaRPr lang="en-CA" dirty="0"/>
          </a:p>
        </p:txBody>
      </p:sp>
    </p:spTree>
    <p:extLst>
      <p:ext uri="{BB962C8B-B14F-4D97-AF65-F5344CB8AC3E}">
        <p14:creationId xmlns:p14="http://schemas.microsoft.com/office/powerpoint/2010/main" val="11123004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dirty="0"/>
              <a:t>Click to  add notes</a:t>
            </a:r>
          </a:p>
          <a:p>
            <a:r>
              <a:rPr lang="en-CA" dirty="0"/>
              <a:t>Cliquez pour ajouter des notes </a:t>
            </a:r>
          </a:p>
          <a:p>
            <a:endParaRPr lang="en-CA" dirty="0"/>
          </a:p>
        </p:txBody>
      </p:sp>
      <p:sp>
        <p:nvSpPr>
          <p:cNvPr id="4" name="Date Placeholder 3"/>
          <p:cNvSpPr>
            <a:spLocks noGrp="1"/>
          </p:cNvSpPr>
          <p:nvPr>
            <p:ph type="dt" idx="1"/>
          </p:nvPr>
        </p:nvSpPr>
        <p:spPr/>
        <p:txBody>
          <a:bodyPr/>
          <a:lstStyle/>
          <a:p>
            <a:r>
              <a:rPr lang="en-CA"/>
              <a:t>2023-10-12</a:t>
            </a:r>
            <a:endParaRPr lang="en-CA" dirty="0"/>
          </a:p>
        </p:txBody>
      </p:sp>
      <p:sp>
        <p:nvSpPr>
          <p:cNvPr id="5" name="Footer Placeholder 4"/>
          <p:cNvSpPr>
            <a:spLocks noGrp="1"/>
          </p:cNvSpPr>
          <p:nvPr>
            <p:ph type="ftr" sz="quarter" idx="4"/>
          </p:nvPr>
        </p:nvSpPr>
        <p:spPr/>
        <p:txBody>
          <a:bodyPr/>
          <a:lstStyle/>
          <a:p>
            <a:endParaRPr lang="en-CA" dirty="0"/>
          </a:p>
        </p:txBody>
      </p:sp>
      <p:sp>
        <p:nvSpPr>
          <p:cNvPr id="6" name="Slide Number Placeholder 5"/>
          <p:cNvSpPr>
            <a:spLocks noGrp="1"/>
          </p:cNvSpPr>
          <p:nvPr>
            <p:ph type="sldNum" sz="quarter" idx="5"/>
          </p:nvPr>
        </p:nvSpPr>
        <p:spPr/>
        <p:txBody>
          <a:bodyPr/>
          <a:lstStyle/>
          <a:p>
            <a:fld id="{915FFB53-840E-44D0-8DD2-A1BBDE0D75A3}" type="slidenum">
              <a:rPr lang="en-CA" smtClean="0"/>
              <a:t>13</a:t>
            </a:fld>
            <a:endParaRPr lang="en-CA" dirty="0"/>
          </a:p>
        </p:txBody>
      </p:sp>
    </p:spTree>
    <p:extLst>
      <p:ext uri="{BB962C8B-B14F-4D97-AF65-F5344CB8AC3E}">
        <p14:creationId xmlns:p14="http://schemas.microsoft.com/office/powerpoint/2010/main" val="9791806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dirty="0"/>
              <a:t>Click to  add notes</a:t>
            </a:r>
          </a:p>
          <a:p>
            <a:r>
              <a:rPr lang="en-CA" dirty="0"/>
              <a:t>Cliquez pour ajouter des notes </a:t>
            </a:r>
          </a:p>
          <a:p>
            <a:endParaRPr lang="en-CA" dirty="0"/>
          </a:p>
        </p:txBody>
      </p:sp>
      <p:sp>
        <p:nvSpPr>
          <p:cNvPr id="4" name="Date Placeholder 3"/>
          <p:cNvSpPr>
            <a:spLocks noGrp="1"/>
          </p:cNvSpPr>
          <p:nvPr>
            <p:ph type="dt" idx="1"/>
          </p:nvPr>
        </p:nvSpPr>
        <p:spPr/>
        <p:txBody>
          <a:bodyPr/>
          <a:lstStyle/>
          <a:p>
            <a:r>
              <a:rPr lang="en-CA"/>
              <a:t>2023-10-12</a:t>
            </a:r>
            <a:endParaRPr lang="en-CA" dirty="0"/>
          </a:p>
        </p:txBody>
      </p:sp>
      <p:sp>
        <p:nvSpPr>
          <p:cNvPr id="5" name="Footer Placeholder 4"/>
          <p:cNvSpPr>
            <a:spLocks noGrp="1"/>
          </p:cNvSpPr>
          <p:nvPr>
            <p:ph type="ftr" sz="quarter" idx="4"/>
          </p:nvPr>
        </p:nvSpPr>
        <p:spPr/>
        <p:txBody>
          <a:bodyPr/>
          <a:lstStyle/>
          <a:p>
            <a:endParaRPr lang="en-CA" dirty="0"/>
          </a:p>
        </p:txBody>
      </p:sp>
      <p:sp>
        <p:nvSpPr>
          <p:cNvPr id="6" name="Slide Number Placeholder 5"/>
          <p:cNvSpPr>
            <a:spLocks noGrp="1"/>
          </p:cNvSpPr>
          <p:nvPr>
            <p:ph type="sldNum" sz="quarter" idx="5"/>
          </p:nvPr>
        </p:nvSpPr>
        <p:spPr/>
        <p:txBody>
          <a:bodyPr/>
          <a:lstStyle/>
          <a:p>
            <a:fld id="{915FFB53-840E-44D0-8DD2-A1BBDE0D75A3}" type="slidenum">
              <a:rPr lang="en-CA" smtClean="0"/>
              <a:t>14</a:t>
            </a:fld>
            <a:endParaRPr lang="en-CA" dirty="0"/>
          </a:p>
        </p:txBody>
      </p:sp>
    </p:spTree>
    <p:extLst>
      <p:ext uri="{BB962C8B-B14F-4D97-AF65-F5344CB8AC3E}">
        <p14:creationId xmlns:p14="http://schemas.microsoft.com/office/powerpoint/2010/main" val="15505748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endParaRPr lang="en-CA" dirty="0"/>
          </a:p>
        </p:txBody>
      </p:sp>
      <p:sp>
        <p:nvSpPr>
          <p:cNvPr id="4" name="Date Placeholder 3"/>
          <p:cNvSpPr>
            <a:spLocks noGrp="1"/>
          </p:cNvSpPr>
          <p:nvPr>
            <p:ph type="dt" idx="1"/>
          </p:nvPr>
        </p:nvSpPr>
        <p:spPr/>
        <p:txBody>
          <a:bodyPr/>
          <a:lstStyle/>
          <a:p>
            <a:r>
              <a:rPr lang="en-CA"/>
              <a:t>2023-10-12</a:t>
            </a:r>
            <a:endParaRPr lang="en-CA" dirty="0"/>
          </a:p>
        </p:txBody>
      </p:sp>
      <p:sp>
        <p:nvSpPr>
          <p:cNvPr id="5" name="Footer Placeholder 4"/>
          <p:cNvSpPr>
            <a:spLocks noGrp="1"/>
          </p:cNvSpPr>
          <p:nvPr>
            <p:ph type="ftr" sz="quarter" idx="4"/>
          </p:nvPr>
        </p:nvSpPr>
        <p:spPr/>
        <p:txBody>
          <a:bodyPr/>
          <a:lstStyle/>
          <a:p>
            <a:endParaRPr lang="en-CA" dirty="0"/>
          </a:p>
        </p:txBody>
      </p:sp>
      <p:sp>
        <p:nvSpPr>
          <p:cNvPr id="6" name="Slide Number Placeholder 5"/>
          <p:cNvSpPr>
            <a:spLocks noGrp="1"/>
          </p:cNvSpPr>
          <p:nvPr>
            <p:ph type="sldNum" sz="quarter" idx="5"/>
          </p:nvPr>
        </p:nvSpPr>
        <p:spPr/>
        <p:txBody>
          <a:bodyPr/>
          <a:lstStyle/>
          <a:p>
            <a:fld id="{915FFB53-840E-44D0-8DD2-A1BBDE0D75A3}" type="slidenum">
              <a:rPr lang="en-CA" smtClean="0"/>
              <a:t>15</a:t>
            </a:fld>
            <a:endParaRPr lang="en-CA" dirty="0"/>
          </a:p>
        </p:txBody>
      </p:sp>
    </p:spTree>
    <p:extLst>
      <p:ext uri="{BB962C8B-B14F-4D97-AF65-F5344CB8AC3E}">
        <p14:creationId xmlns:p14="http://schemas.microsoft.com/office/powerpoint/2010/main" val="810492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dirty="0"/>
              <a:t>Click to  add notes</a:t>
            </a:r>
          </a:p>
          <a:p>
            <a:r>
              <a:rPr lang="en-CA" dirty="0"/>
              <a:t>Cliquez pour ajouter des notes </a:t>
            </a:r>
          </a:p>
          <a:p>
            <a:endParaRPr lang="en-CA" dirty="0"/>
          </a:p>
        </p:txBody>
      </p:sp>
      <p:sp>
        <p:nvSpPr>
          <p:cNvPr id="4" name="Date Placeholder 3"/>
          <p:cNvSpPr>
            <a:spLocks noGrp="1"/>
          </p:cNvSpPr>
          <p:nvPr>
            <p:ph type="dt" idx="1"/>
          </p:nvPr>
        </p:nvSpPr>
        <p:spPr/>
        <p:txBody>
          <a:bodyPr/>
          <a:lstStyle/>
          <a:p>
            <a:r>
              <a:rPr lang="en-CA"/>
              <a:t>2023-10-12</a:t>
            </a:r>
            <a:endParaRPr lang="en-CA" dirty="0"/>
          </a:p>
        </p:txBody>
      </p:sp>
      <p:sp>
        <p:nvSpPr>
          <p:cNvPr id="5" name="Footer Placeholder 4"/>
          <p:cNvSpPr>
            <a:spLocks noGrp="1"/>
          </p:cNvSpPr>
          <p:nvPr>
            <p:ph type="ftr" sz="quarter" idx="4"/>
          </p:nvPr>
        </p:nvSpPr>
        <p:spPr/>
        <p:txBody>
          <a:bodyPr/>
          <a:lstStyle/>
          <a:p>
            <a:endParaRPr lang="en-CA" dirty="0"/>
          </a:p>
        </p:txBody>
      </p:sp>
      <p:sp>
        <p:nvSpPr>
          <p:cNvPr id="6" name="Slide Number Placeholder 5"/>
          <p:cNvSpPr>
            <a:spLocks noGrp="1"/>
          </p:cNvSpPr>
          <p:nvPr>
            <p:ph type="sldNum" sz="quarter" idx="5"/>
          </p:nvPr>
        </p:nvSpPr>
        <p:spPr/>
        <p:txBody>
          <a:bodyPr/>
          <a:lstStyle/>
          <a:p>
            <a:fld id="{915FFB53-840E-44D0-8DD2-A1BBDE0D75A3}" type="slidenum">
              <a:rPr lang="en-CA" smtClean="0"/>
              <a:t>18</a:t>
            </a:fld>
            <a:endParaRPr lang="en-CA" dirty="0"/>
          </a:p>
        </p:txBody>
      </p:sp>
    </p:spTree>
    <p:extLst>
      <p:ext uri="{BB962C8B-B14F-4D97-AF65-F5344CB8AC3E}">
        <p14:creationId xmlns:p14="http://schemas.microsoft.com/office/powerpoint/2010/main" val="30595993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dirty="0"/>
              <a:t>Click to  add notes</a:t>
            </a:r>
          </a:p>
          <a:p>
            <a:r>
              <a:rPr lang="en-CA" dirty="0"/>
              <a:t>Cliquez pour ajouter des notes </a:t>
            </a:r>
          </a:p>
          <a:p>
            <a:endParaRPr lang="en-CA" dirty="0"/>
          </a:p>
        </p:txBody>
      </p:sp>
      <p:sp>
        <p:nvSpPr>
          <p:cNvPr id="4" name="Date Placeholder 3"/>
          <p:cNvSpPr>
            <a:spLocks noGrp="1"/>
          </p:cNvSpPr>
          <p:nvPr>
            <p:ph type="dt" idx="1"/>
          </p:nvPr>
        </p:nvSpPr>
        <p:spPr/>
        <p:txBody>
          <a:bodyPr/>
          <a:lstStyle/>
          <a:p>
            <a:r>
              <a:rPr lang="en-CA"/>
              <a:t>2023-10-12</a:t>
            </a:r>
            <a:endParaRPr lang="en-CA" dirty="0"/>
          </a:p>
        </p:txBody>
      </p:sp>
      <p:sp>
        <p:nvSpPr>
          <p:cNvPr id="5" name="Footer Placeholder 4"/>
          <p:cNvSpPr>
            <a:spLocks noGrp="1"/>
          </p:cNvSpPr>
          <p:nvPr>
            <p:ph type="ftr" sz="quarter" idx="4"/>
          </p:nvPr>
        </p:nvSpPr>
        <p:spPr/>
        <p:txBody>
          <a:bodyPr/>
          <a:lstStyle/>
          <a:p>
            <a:endParaRPr lang="en-CA" dirty="0"/>
          </a:p>
        </p:txBody>
      </p:sp>
      <p:sp>
        <p:nvSpPr>
          <p:cNvPr id="6" name="Slide Number Placeholder 5"/>
          <p:cNvSpPr>
            <a:spLocks noGrp="1"/>
          </p:cNvSpPr>
          <p:nvPr>
            <p:ph type="sldNum" sz="quarter" idx="5"/>
          </p:nvPr>
        </p:nvSpPr>
        <p:spPr/>
        <p:txBody>
          <a:bodyPr/>
          <a:lstStyle/>
          <a:p>
            <a:fld id="{915FFB53-840E-44D0-8DD2-A1BBDE0D75A3}" type="slidenum">
              <a:rPr lang="en-CA" smtClean="0"/>
              <a:t>19</a:t>
            </a:fld>
            <a:endParaRPr lang="en-CA" dirty="0"/>
          </a:p>
        </p:txBody>
      </p:sp>
    </p:spTree>
    <p:extLst>
      <p:ext uri="{BB962C8B-B14F-4D97-AF65-F5344CB8AC3E}">
        <p14:creationId xmlns:p14="http://schemas.microsoft.com/office/powerpoint/2010/main" val="12765811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CA" dirty="0"/>
              <a:t>Click to  add notes</a:t>
            </a:r>
          </a:p>
          <a:p>
            <a:r>
              <a:rPr lang="en-CA" dirty="0"/>
              <a:t>Cliquez pour ajouter des notes </a:t>
            </a:r>
          </a:p>
          <a:p>
            <a:endParaRPr lang="en-US" dirty="0"/>
          </a:p>
        </p:txBody>
      </p:sp>
      <p:sp>
        <p:nvSpPr>
          <p:cNvPr id="4" name="Date Placeholder 3"/>
          <p:cNvSpPr>
            <a:spLocks noGrp="1"/>
          </p:cNvSpPr>
          <p:nvPr>
            <p:ph type="dt" idx="1"/>
          </p:nvPr>
        </p:nvSpPr>
        <p:spPr/>
        <p:txBody>
          <a:bodyPr/>
          <a:lstStyle/>
          <a:p>
            <a:r>
              <a:rPr lang="en-CA"/>
              <a:t>2023-10-12</a:t>
            </a:r>
            <a:endParaRPr lang="en-CA" dirty="0"/>
          </a:p>
        </p:txBody>
      </p:sp>
      <p:sp>
        <p:nvSpPr>
          <p:cNvPr id="5" name="Footer Placeholder 4"/>
          <p:cNvSpPr>
            <a:spLocks noGrp="1"/>
          </p:cNvSpPr>
          <p:nvPr>
            <p:ph type="ftr" sz="quarter" idx="4"/>
          </p:nvPr>
        </p:nvSpPr>
        <p:spPr/>
        <p:txBody>
          <a:bodyPr/>
          <a:lstStyle/>
          <a:p>
            <a:endParaRPr lang="en-CA" dirty="0"/>
          </a:p>
        </p:txBody>
      </p:sp>
      <p:sp>
        <p:nvSpPr>
          <p:cNvPr id="6" name="Slide Number Placeholder 5"/>
          <p:cNvSpPr>
            <a:spLocks noGrp="1"/>
          </p:cNvSpPr>
          <p:nvPr>
            <p:ph type="sldNum" sz="quarter" idx="5"/>
          </p:nvPr>
        </p:nvSpPr>
        <p:spPr/>
        <p:txBody>
          <a:bodyPr/>
          <a:lstStyle/>
          <a:p>
            <a:fld id="{915FFB53-840E-44D0-8DD2-A1BBDE0D75A3}" type="slidenum">
              <a:rPr lang="en-CA" smtClean="0"/>
              <a:t>20</a:t>
            </a:fld>
            <a:endParaRPr lang="en-CA" dirty="0"/>
          </a:p>
        </p:txBody>
      </p:sp>
    </p:spTree>
    <p:extLst>
      <p:ext uri="{BB962C8B-B14F-4D97-AF65-F5344CB8AC3E}">
        <p14:creationId xmlns:p14="http://schemas.microsoft.com/office/powerpoint/2010/main" val="727873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dirty="0"/>
              <a:t>Click to  add notes</a:t>
            </a:r>
          </a:p>
          <a:p>
            <a:r>
              <a:rPr lang="en-CA" dirty="0"/>
              <a:t>Cliquez pour ajouter des notes </a:t>
            </a:r>
          </a:p>
          <a:p>
            <a:endParaRPr lang="en-CA" dirty="0"/>
          </a:p>
        </p:txBody>
      </p:sp>
      <p:sp>
        <p:nvSpPr>
          <p:cNvPr id="5" name="Slide Number Placeholder 4"/>
          <p:cNvSpPr>
            <a:spLocks noGrp="1"/>
          </p:cNvSpPr>
          <p:nvPr>
            <p:ph type="sldNum" sz="quarter" idx="5"/>
          </p:nvPr>
        </p:nvSpPr>
        <p:spPr/>
        <p:txBody>
          <a:bodyPr/>
          <a:lstStyle/>
          <a:p>
            <a:fld id="{915FFB53-840E-44D0-8DD2-A1BBDE0D75A3}" type="slidenum">
              <a:rPr lang="en-CA" smtClean="0"/>
              <a:t>21</a:t>
            </a:fld>
            <a:endParaRPr lang="en-CA" dirty="0"/>
          </a:p>
        </p:txBody>
      </p:sp>
      <p:sp>
        <p:nvSpPr>
          <p:cNvPr id="6" name="Footer Placeholder 5">
            <a:extLst>
              <a:ext uri="{FF2B5EF4-FFF2-40B4-BE49-F238E27FC236}">
                <a16:creationId xmlns:a16="http://schemas.microsoft.com/office/drawing/2014/main" id="{E4A66830-7CD2-4A49-AD62-51F148C0830E}"/>
              </a:ext>
            </a:extLst>
          </p:cNvPr>
          <p:cNvSpPr>
            <a:spLocks noGrp="1"/>
          </p:cNvSpPr>
          <p:nvPr>
            <p:ph type="ftr" sz="quarter" idx="4"/>
          </p:nvPr>
        </p:nvSpPr>
        <p:spPr/>
        <p:txBody>
          <a:bodyPr/>
          <a:lstStyle/>
          <a:p>
            <a:endParaRPr lang="en-CA" dirty="0"/>
          </a:p>
        </p:txBody>
      </p:sp>
      <p:sp>
        <p:nvSpPr>
          <p:cNvPr id="7" name="Date Placeholder 6">
            <a:extLst>
              <a:ext uri="{FF2B5EF4-FFF2-40B4-BE49-F238E27FC236}">
                <a16:creationId xmlns:a16="http://schemas.microsoft.com/office/drawing/2014/main" id="{E0E4D858-EE8F-4376-9A27-18C81DC5820D}"/>
              </a:ext>
            </a:extLst>
          </p:cNvPr>
          <p:cNvSpPr>
            <a:spLocks noGrp="1"/>
          </p:cNvSpPr>
          <p:nvPr>
            <p:ph type="dt" idx="1"/>
          </p:nvPr>
        </p:nvSpPr>
        <p:spPr/>
        <p:txBody>
          <a:bodyPr/>
          <a:lstStyle/>
          <a:p>
            <a:r>
              <a:rPr lang="en-CA"/>
              <a:t>2023-10-12</a:t>
            </a:r>
            <a:endParaRPr lang="en-CA" dirty="0"/>
          </a:p>
        </p:txBody>
      </p:sp>
    </p:spTree>
    <p:extLst>
      <p:ext uri="{BB962C8B-B14F-4D97-AF65-F5344CB8AC3E}">
        <p14:creationId xmlns:p14="http://schemas.microsoft.com/office/powerpoint/2010/main" val="30824451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CA" dirty="0"/>
              <a:t>Click to  add notes</a:t>
            </a:r>
          </a:p>
          <a:p>
            <a:r>
              <a:rPr lang="en-CA" dirty="0"/>
              <a:t>Cliquez pour ajouter des notes </a:t>
            </a:r>
          </a:p>
          <a:p>
            <a:endParaRPr lang="en-CA" dirty="0"/>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a:ln>
                  <a:noFill/>
                </a:ln>
                <a:solidFill>
                  <a:prstClr val="black"/>
                </a:solidFill>
                <a:effectLst/>
                <a:uLnTx/>
                <a:uFillTx/>
                <a:latin typeface="Calibri"/>
                <a:ea typeface="+mn-ea"/>
                <a:cs typeface="+mn-cs"/>
              </a:rPr>
              <a:t>Amendment Application for Melaidine Extension</a:t>
            </a:r>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5FFB53-840E-44D0-8DD2-A1BBDE0D75A3}"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824451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dirty="0"/>
              <a:t>Click to  add notes</a:t>
            </a:r>
          </a:p>
          <a:p>
            <a:r>
              <a:rPr lang="en-CA" dirty="0"/>
              <a:t>Cliquez pour ajouter des notes </a:t>
            </a:r>
          </a:p>
        </p:txBody>
      </p:sp>
      <p:sp>
        <p:nvSpPr>
          <p:cNvPr id="4" name="Date Placeholder 3"/>
          <p:cNvSpPr>
            <a:spLocks noGrp="1"/>
          </p:cNvSpPr>
          <p:nvPr>
            <p:ph type="dt" idx="1"/>
          </p:nvPr>
        </p:nvSpPr>
        <p:spPr/>
        <p:txBody>
          <a:bodyPr/>
          <a:lstStyle/>
          <a:p>
            <a:r>
              <a:rPr lang="en-CA"/>
              <a:t>2023-10-12</a:t>
            </a:r>
            <a:endParaRPr lang="en-CA" dirty="0"/>
          </a:p>
        </p:txBody>
      </p:sp>
      <p:sp>
        <p:nvSpPr>
          <p:cNvPr id="5" name="Footer Placeholder 4"/>
          <p:cNvSpPr>
            <a:spLocks noGrp="1"/>
          </p:cNvSpPr>
          <p:nvPr>
            <p:ph type="ftr" sz="quarter" idx="4"/>
          </p:nvPr>
        </p:nvSpPr>
        <p:spPr/>
        <p:txBody>
          <a:bodyPr/>
          <a:lstStyle/>
          <a:p>
            <a:endParaRPr lang="en-CA" dirty="0"/>
          </a:p>
        </p:txBody>
      </p:sp>
      <p:sp>
        <p:nvSpPr>
          <p:cNvPr id="6" name="Slide Number Placeholder 5"/>
          <p:cNvSpPr>
            <a:spLocks noGrp="1"/>
          </p:cNvSpPr>
          <p:nvPr>
            <p:ph type="sldNum" sz="quarter" idx="5"/>
          </p:nvPr>
        </p:nvSpPr>
        <p:spPr/>
        <p:txBody>
          <a:bodyPr/>
          <a:lstStyle/>
          <a:p>
            <a:fld id="{915FFB53-840E-44D0-8DD2-A1BBDE0D75A3}" type="slidenum">
              <a:rPr lang="en-CA" smtClean="0"/>
              <a:t>2</a:t>
            </a:fld>
            <a:endParaRPr lang="en-CA" dirty="0"/>
          </a:p>
        </p:txBody>
      </p:sp>
    </p:spTree>
    <p:extLst>
      <p:ext uri="{BB962C8B-B14F-4D97-AF65-F5344CB8AC3E}">
        <p14:creationId xmlns:p14="http://schemas.microsoft.com/office/powerpoint/2010/main" val="15942341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dirty="0"/>
              <a:t>Click to  add notes</a:t>
            </a:r>
          </a:p>
          <a:p>
            <a:r>
              <a:rPr lang="en-CA" dirty="0"/>
              <a:t>Cliquez pour ajouter des notes </a:t>
            </a:r>
          </a:p>
          <a:p>
            <a:endParaRPr lang="en-CA" dirty="0"/>
          </a:p>
        </p:txBody>
      </p:sp>
      <p:sp>
        <p:nvSpPr>
          <p:cNvPr id="4" name="Date Placeholder 3"/>
          <p:cNvSpPr>
            <a:spLocks noGrp="1"/>
          </p:cNvSpPr>
          <p:nvPr>
            <p:ph type="dt" idx="1"/>
          </p:nvPr>
        </p:nvSpPr>
        <p:spPr/>
        <p:txBody>
          <a:bodyPr/>
          <a:lstStyle/>
          <a:p>
            <a:r>
              <a:rPr lang="en-CA"/>
              <a:t>2023-10-12</a:t>
            </a:r>
            <a:endParaRPr lang="en-CA" dirty="0"/>
          </a:p>
        </p:txBody>
      </p:sp>
      <p:sp>
        <p:nvSpPr>
          <p:cNvPr id="5" name="Footer Placeholder 4"/>
          <p:cNvSpPr>
            <a:spLocks noGrp="1"/>
          </p:cNvSpPr>
          <p:nvPr>
            <p:ph type="ftr" sz="quarter" idx="4"/>
          </p:nvPr>
        </p:nvSpPr>
        <p:spPr/>
        <p:txBody>
          <a:bodyPr/>
          <a:lstStyle/>
          <a:p>
            <a:endParaRPr lang="en-CA" dirty="0"/>
          </a:p>
        </p:txBody>
      </p:sp>
      <p:sp>
        <p:nvSpPr>
          <p:cNvPr id="6" name="Slide Number Placeholder 5"/>
          <p:cNvSpPr>
            <a:spLocks noGrp="1"/>
          </p:cNvSpPr>
          <p:nvPr>
            <p:ph type="sldNum" sz="quarter" idx="5"/>
          </p:nvPr>
        </p:nvSpPr>
        <p:spPr/>
        <p:txBody>
          <a:bodyPr/>
          <a:lstStyle/>
          <a:p>
            <a:fld id="{915FFB53-840E-44D0-8DD2-A1BBDE0D75A3}" type="slidenum">
              <a:rPr lang="en-CA" smtClean="0"/>
              <a:t>24</a:t>
            </a:fld>
            <a:endParaRPr lang="en-CA" dirty="0"/>
          </a:p>
        </p:txBody>
      </p:sp>
    </p:spTree>
    <p:extLst>
      <p:ext uri="{BB962C8B-B14F-4D97-AF65-F5344CB8AC3E}">
        <p14:creationId xmlns:p14="http://schemas.microsoft.com/office/powerpoint/2010/main" val="10735488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dirty="0"/>
              <a:t>Click to  add notes</a:t>
            </a:r>
          </a:p>
          <a:p>
            <a:r>
              <a:rPr lang="en-CA" dirty="0"/>
              <a:t>Cliquez pour ajouter des notes </a:t>
            </a:r>
          </a:p>
          <a:p>
            <a:endParaRPr lang="en-CA" dirty="0"/>
          </a:p>
        </p:txBody>
      </p:sp>
      <p:sp>
        <p:nvSpPr>
          <p:cNvPr id="4" name="Date Placeholder 3"/>
          <p:cNvSpPr>
            <a:spLocks noGrp="1"/>
          </p:cNvSpPr>
          <p:nvPr>
            <p:ph type="dt" idx="1"/>
          </p:nvPr>
        </p:nvSpPr>
        <p:spPr/>
        <p:txBody>
          <a:bodyPr/>
          <a:lstStyle/>
          <a:p>
            <a:r>
              <a:rPr lang="en-CA"/>
              <a:t>2023-10-12</a:t>
            </a:r>
            <a:endParaRPr lang="en-CA" dirty="0"/>
          </a:p>
        </p:txBody>
      </p:sp>
      <p:sp>
        <p:nvSpPr>
          <p:cNvPr id="5" name="Footer Placeholder 4"/>
          <p:cNvSpPr>
            <a:spLocks noGrp="1"/>
          </p:cNvSpPr>
          <p:nvPr>
            <p:ph type="ftr" sz="quarter" idx="4"/>
          </p:nvPr>
        </p:nvSpPr>
        <p:spPr/>
        <p:txBody>
          <a:bodyPr/>
          <a:lstStyle/>
          <a:p>
            <a:endParaRPr lang="en-CA" dirty="0"/>
          </a:p>
        </p:txBody>
      </p:sp>
      <p:sp>
        <p:nvSpPr>
          <p:cNvPr id="6" name="Slide Number Placeholder 5"/>
          <p:cNvSpPr>
            <a:spLocks noGrp="1"/>
          </p:cNvSpPr>
          <p:nvPr>
            <p:ph type="sldNum" sz="quarter" idx="5"/>
          </p:nvPr>
        </p:nvSpPr>
        <p:spPr/>
        <p:txBody>
          <a:bodyPr/>
          <a:lstStyle/>
          <a:p>
            <a:fld id="{915FFB53-840E-44D0-8DD2-A1BBDE0D75A3}" type="slidenum">
              <a:rPr lang="en-CA" smtClean="0"/>
              <a:t>25</a:t>
            </a:fld>
            <a:endParaRPr lang="en-CA" dirty="0"/>
          </a:p>
        </p:txBody>
      </p:sp>
    </p:spTree>
    <p:extLst>
      <p:ext uri="{BB962C8B-B14F-4D97-AF65-F5344CB8AC3E}">
        <p14:creationId xmlns:p14="http://schemas.microsoft.com/office/powerpoint/2010/main" val="5881365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dirty="0"/>
              <a:t>Click to  add notes</a:t>
            </a:r>
          </a:p>
          <a:p>
            <a:r>
              <a:rPr lang="en-CA" dirty="0"/>
              <a:t>Cliquez pour ajouter des notes </a:t>
            </a:r>
          </a:p>
          <a:p>
            <a:endParaRPr lang="en-CA" dirty="0"/>
          </a:p>
        </p:txBody>
      </p:sp>
      <p:sp>
        <p:nvSpPr>
          <p:cNvPr id="4" name="Date Placeholder 3"/>
          <p:cNvSpPr>
            <a:spLocks noGrp="1"/>
          </p:cNvSpPr>
          <p:nvPr>
            <p:ph type="dt" idx="1"/>
          </p:nvPr>
        </p:nvSpPr>
        <p:spPr/>
        <p:txBody>
          <a:bodyPr/>
          <a:lstStyle/>
          <a:p>
            <a:r>
              <a:rPr lang="en-CA"/>
              <a:t>2023-10-12</a:t>
            </a:r>
            <a:endParaRPr lang="en-CA" dirty="0"/>
          </a:p>
        </p:txBody>
      </p:sp>
      <p:sp>
        <p:nvSpPr>
          <p:cNvPr id="5" name="Footer Placeholder 4"/>
          <p:cNvSpPr>
            <a:spLocks noGrp="1"/>
          </p:cNvSpPr>
          <p:nvPr>
            <p:ph type="ftr" sz="quarter" idx="4"/>
          </p:nvPr>
        </p:nvSpPr>
        <p:spPr/>
        <p:txBody>
          <a:bodyPr/>
          <a:lstStyle/>
          <a:p>
            <a:endParaRPr lang="en-CA" dirty="0"/>
          </a:p>
        </p:txBody>
      </p:sp>
      <p:sp>
        <p:nvSpPr>
          <p:cNvPr id="6" name="Slide Number Placeholder 5"/>
          <p:cNvSpPr>
            <a:spLocks noGrp="1"/>
          </p:cNvSpPr>
          <p:nvPr>
            <p:ph type="sldNum" sz="quarter" idx="5"/>
          </p:nvPr>
        </p:nvSpPr>
        <p:spPr/>
        <p:txBody>
          <a:bodyPr/>
          <a:lstStyle/>
          <a:p>
            <a:fld id="{915FFB53-840E-44D0-8DD2-A1BBDE0D75A3}" type="slidenum">
              <a:rPr lang="en-CA" smtClean="0"/>
              <a:t>26</a:t>
            </a:fld>
            <a:endParaRPr lang="en-CA" dirty="0"/>
          </a:p>
        </p:txBody>
      </p:sp>
    </p:spTree>
    <p:extLst>
      <p:ext uri="{BB962C8B-B14F-4D97-AF65-F5344CB8AC3E}">
        <p14:creationId xmlns:p14="http://schemas.microsoft.com/office/powerpoint/2010/main" val="37302677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dirty="0"/>
              <a:t>Click to  add notes</a:t>
            </a:r>
          </a:p>
          <a:p>
            <a:r>
              <a:rPr lang="en-CA" dirty="0"/>
              <a:t>Cliquez pour ajouter des notes </a:t>
            </a:r>
          </a:p>
          <a:p>
            <a:endParaRPr lang="en-CA" dirty="0"/>
          </a:p>
        </p:txBody>
      </p:sp>
      <p:sp>
        <p:nvSpPr>
          <p:cNvPr id="4" name="Slide Number Placeholder 3"/>
          <p:cNvSpPr>
            <a:spLocks noGrp="1"/>
          </p:cNvSpPr>
          <p:nvPr>
            <p:ph type="sldNum" sz="quarter" idx="10"/>
          </p:nvPr>
        </p:nvSpPr>
        <p:spPr/>
        <p:txBody>
          <a:bodyPr/>
          <a:lstStyle/>
          <a:p>
            <a:fld id="{915FFB53-840E-44D0-8DD2-A1BBDE0D75A3}" type="slidenum">
              <a:rPr lang="en-CA" smtClean="0"/>
              <a:t>27</a:t>
            </a:fld>
            <a:endParaRPr lang="en-CA" dirty="0"/>
          </a:p>
        </p:txBody>
      </p:sp>
      <p:sp>
        <p:nvSpPr>
          <p:cNvPr id="6" name="Footer Placeholder 5">
            <a:extLst>
              <a:ext uri="{FF2B5EF4-FFF2-40B4-BE49-F238E27FC236}">
                <a16:creationId xmlns:a16="http://schemas.microsoft.com/office/drawing/2014/main" id="{94394437-89E8-4A1B-B70F-685D65B725DA}"/>
              </a:ext>
            </a:extLst>
          </p:cNvPr>
          <p:cNvSpPr>
            <a:spLocks noGrp="1"/>
          </p:cNvSpPr>
          <p:nvPr>
            <p:ph type="ftr" sz="quarter" idx="4"/>
          </p:nvPr>
        </p:nvSpPr>
        <p:spPr/>
        <p:txBody>
          <a:bodyPr/>
          <a:lstStyle/>
          <a:p>
            <a:endParaRPr lang="en-CA" dirty="0"/>
          </a:p>
        </p:txBody>
      </p:sp>
      <p:sp>
        <p:nvSpPr>
          <p:cNvPr id="7" name="Date Placeholder 6">
            <a:extLst>
              <a:ext uri="{FF2B5EF4-FFF2-40B4-BE49-F238E27FC236}">
                <a16:creationId xmlns:a16="http://schemas.microsoft.com/office/drawing/2014/main" id="{E4C3F6BF-91AC-4B23-A64D-657089BB0614}"/>
              </a:ext>
            </a:extLst>
          </p:cNvPr>
          <p:cNvSpPr>
            <a:spLocks noGrp="1"/>
          </p:cNvSpPr>
          <p:nvPr>
            <p:ph type="dt" idx="1"/>
          </p:nvPr>
        </p:nvSpPr>
        <p:spPr/>
        <p:txBody>
          <a:bodyPr/>
          <a:lstStyle/>
          <a:p>
            <a:r>
              <a:rPr lang="en-CA"/>
              <a:t>2023-10-12</a:t>
            </a:r>
            <a:endParaRPr lang="en-CA" dirty="0"/>
          </a:p>
        </p:txBody>
      </p:sp>
    </p:spTree>
    <p:extLst>
      <p:ext uri="{BB962C8B-B14F-4D97-AF65-F5344CB8AC3E}">
        <p14:creationId xmlns:p14="http://schemas.microsoft.com/office/powerpoint/2010/main" val="4417921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dirty="0"/>
              <a:t>Click to  add notes</a:t>
            </a:r>
          </a:p>
          <a:p>
            <a:r>
              <a:rPr lang="en-CA" dirty="0"/>
              <a:t>Cliquez pour ajouter des notes </a:t>
            </a:r>
          </a:p>
          <a:p>
            <a:endParaRPr lang="en-CA" dirty="0"/>
          </a:p>
        </p:txBody>
      </p:sp>
      <p:sp>
        <p:nvSpPr>
          <p:cNvPr id="4" name="Date Placeholder 3"/>
          <p:cNvSpPr>
            <a:spLocks noGrp="1"/>
          </p:cNvSpPr>
          <p:nvPr>
            <p:ph type="dt" idx="1"/>
          </p:nvPr>
        </p:nvSpPr>
        <p:spPr/>
        <p:txBody>
          <a:bodyPr/>
          <a:lstStyle/>
          <a:p>
            <a:r>
              <a:rPr lang="en-CA"/>
              <a:t>2023-10-12</a:t>
            </a:r>
            <a:endParaRPr lang="en-CA" dirty="0"/>
          </a:p>
        </p:txBody>
      </p:sp>
      <p:sp>
        <p:nvSpPr>
          <p:cNvPr id="5" name="Footer Placeholder 4"/>
          <p:cNvSpPr>
            <a:spLocks noGrp="1"/>
          </p:cNvSpPr>
          <p:nvPr>
            <p:ph type="ftr" sz="quarter" idx="4"/>
          </p:nvPr>
        </p:nvSpPr>
        <p:spPr/>
        <p:txBody>
          <a:bodyPr/>
          <a:lstStyle/>
          <a:p>
            <a:endParaRPr lang="en-CA" dirty="0"/>
          </a:p>
        </p:txBody>
      </p:sp>
      <p:sp>
        <p:nvSpPr>
          <p:cNvPr id="6" name="Slide Number Placeholder 5"/>
          <p:cNvSpPr>
            <a:spLocks noGrp="1"/>
          </p:cNvSpPr>
          <p:nvPr>
            <p:ph type="sldNum" sz="quarter" idx="5"/>
          </p:nvPr>
        </p:nvSpPr>
        <p:spPr/>
        <p:txBody>
          <a:bodyPr/>
          <a:lstStyle/>
          <a:p>
            <a:fld id="{915FFB53-840E-44D0-8DD2-A1BBDE0D75A3}" type="slidenum">
              <a:rPr lang="en-CA" smtClean="0"/>
              <a:t>3</a:t>
            </a:fld>
            <a:endParaRPr lang="en-CA" dirty="0"/>
          </a:p>
        </p:txBody>
      </p:sp>
    </p:spTree>
    <p:extLst>
      <p:ext uri="{BB962C8B-B14F-4D97-AF65-F5344CB8AC3E}">
        <p14:creationId xmlns:p14="http://schemas.microsoft.com/office/powerpoint/2010/main" val="12718013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dirty="0"/>
              <a:t>Click to  add notes</a:t>
            </a:r>
          </a:p>
          <a:p>
            <a:r>
              <a:rPr lang="en-CA" dirty="0"/>
              <a:t>Cliquez pour ajouter des notes </a:t>
            </a:r>
          </a:p>
          <a:p>
            <a:endParaRPr lang="en-CA" dirty="0"/>
          </a:p>
        </p:txBody>
      </p:sp>
      <p:sp>
        <p:nvSpPr>
          <p:cNvPr id="4" name="Date Placeholder 3"/>
          <p:cNvSpPr>
            <a:spLocks noGrp="1"/>
          </p:cNvSpPr>
          <p:nvPr>
            <p:ph type="dt" idx="1"/>
          </p:nvPr>
        </p:nvSpPr>
        <p:spPr/>
        <p:txBody>
          <a:bodyPr/>
          <a:lstStyle/>
          <a:p>
            <a:r>
              <a:rPr lang="en-CA"/>
              <a:t>2023-10-12</a:t>
            </a:r>
            <a:endParaRPr lang="en-CA" dirty="0"/>
          </a:p>
        </p:txBody>
      </p:sp>
      <p:sp>
        <p:nvSpPr>
          <p:cNvPr id="5" name="Footer Placeholder 4"/>
          <p:cNvSpPr>
            <a:spLocks noGrp="1"/>
          </p:cNvSpPr>
          <p:nvPr>
            <p:ph type="ftr" sz="quarter" idx="4"/>
          </p:nvPr>
        </p:nvSpPr>
        <p:spPr/>
        <p:txBody>
          <a:bodyPr/>
          <a:lstStyle/>
          <a:p>
            <a:endParaRPr lang="en-CA" dirty="0"/>
          </a:p>
        </p:txBody>
      </p:sp>
      <p:sp>
        <p:nvSpPr>
          <p:cNvPr id="6" name="Slide Number Placeholder 5"/>
          <p:cNvSpPr>
            <a:spLocks noGrp="1"/>
          </p:cNvSpPr>
          <p:nvPr>
            <p:ph type="sldNum" sz="quarter" idx="5"/>
          </p:nvPr>
        </p:nvSpPr>
        <p:spPr/>
        <p:txBody>
          <a:bodyPr/>
          <a:lstStyle/>
          <a:p>
            <a:fld id="{915FFB53-840E-44D0-8DD2-A1BBDE0D75A3}" type="slidenum">
              <a:rPr lang="en-CA" smtClean="0"/>
              <a:t>4</a:t>
            </a:fld>
            <a:endParaRPr lang="en-CA" dirty="0"/>
          </a:p>
        </p:txBody>
      </p:sp>
    </p:spTree>
    <p:extLst>
      <p:ext uri="{BB962C8B-B14F-4D97-AF65-F5344CB8AC3E}">
        <p14:creationId xmlns:p14="http://schemas.microsoft.com/office/powerpoint/2010/main" val="35277062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dirty="0"/>
              <a:t>Click to  add notes</a:t>
            </a:r>
          </a:p>
          <a:p>
            <a:r>
              <a:rPr lang="en-CA" dirty="0"/>
              <a:t>Cliquez pour ajouter des notes </a:t>
            </a:r>
          </a:p>
          <a:p>
            <a:endParaRPr lang="en-CA" dirty="0"/>
          </a:p>
        </p:txBody>
      </p:sp>
      <p:sp>
        <p:nvSpPr>
          <p:cNvPr id="4" name="Date Placeholder 3"/>
          <p:cNvSpPr>
            <a:spLocks noGrp="1"/>
          </p:cNvSpPr>
          <p:nvPr>
            <p:ph type="dt" idx="1"/>
          </p:nvPr>
        </p:nvSpPr>
        <p:spPr/>
        <p:txBody>
          <a:bodyPr/>
          <a:lstStyle/>
          <a:p>
            <a:r>
              <a:rPr lang="en-CA"/>
              <a:t>2023-10-12</a:t>
            </a:r>
            <a:endParaRPr lang="en-CA" dirty="0"/>
          </a:p>
        </p:txBody>
      </p:sp>
      <p:sp>
        <p:nvSpPr>
          <p:cNvPr id="5" name="Footer Placeholder 4"/>
          <p:cNvSpPr>
            <a:spLocks noGrp="1"/>
          </p:cNvSpPr>
          <p:nvPr>
            <p:ph type="ftr" sz="quarter" idx="4"/>
          </p:nvPr>
        </p:nvSpPr>
        <p:spPr/>
        <p:txBody>
          <a:bodyPr/>
          <a:lstStyle/>
          <a:p>
            <a:endParaRPr lang="en-CA" dirty="0"/>
          </a:p>
        </p:txBody>
      </p:sp>
      <p:sp>
        <p:nvSpPr>
          <p:cNvPr id="6" name="Slide Number Placeholder 5"/>
          <p:cNvSpPr>
            <a:spLocks noGrp="1"/>
          </p:cNvSpPr>
          <p:nvPr>
            <p:ph type="sldNum" sz="quarter" idx="5"/>
          </p:nvPr>
        </p:nvSpPr>
        <p:spPr/>
        <p:txBody>
          <a:bodyPr/>
          <a:lstStyle/>
          <a:p>
            <a:fld id="{915FFB53-840E-44D0-8DD2-A1BBDE0D75A3}" type="slidenum">
              <a:rPr lang="en-CA" smtClean="0"/>
              <a:t>5</a:t>
            </a:fld>
            <a:endParaRPr lang="en-CA" dirty="0"/>
          </a:p>
        </p:txBody>
      </p:sp>
    </p:spTree>
    <p:extLst>
      <p:ext uri="{BB962C8B-B14F-4D97-AF65-F5344CB8AC3E}">
        <p14:creationId xmlns:p14="http://schemas.microsoft.com/office/powerpoint/2010/main" val="38944442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dirty="0"/>
              <a:t>Click to  add notes</a:t>
            </a:r>
          </a:p>
          <a:p>
            <a:r>
              <a:rPr lang="en-CA" dirty="0"/>
              <a:t>Cliquez pour ajouter des notes </a:t>
            </a:r>
          </a:p>
          <a:p>
            <a:endParaRPr lang="en-CA" dirty="0"/>
          </a:p>
        </p:txBody>
      </p:sp>
      <p:sp>
        <p:nvSpPr>
          <p:cNvPr id="4" name="Date Placeholder 3"/>
          <p:cNvSpPr>
            <a:spLocks noGrp="1"/>
          </p:cNvSpPr>
          <p:nvPr>
            <p:ph type="dt" idx="1"/>
          </p:nvPr>
        </p:nvSpPr>
        <p:spPr/>
        <p:txBody>
          <a:bodyPr/>
          <a:lstStyle/>
          <a:p>
            <a:r>
              <a:rPr lang="en-CA"/>
              <a:t>2023-10-12</a:t>
            </a:r>
            <a:endParaRPr lang="en-CA" dirty="0"/>
          </a:p>
        </p:txBody>
      </p:sp>
      <p:sp>
        <p:nvSpPr>
          <p:cNvPr id="5" name="Footer Placeholder 4"/>
          <p:cNvSpPr>
            <a:spLocks noGrp="1"/>
          </p:cNvSpPr>
          <p:nvPr>
            <p:ph type="ftr" sz="quarter" idx="4"/>
          </p:nvPr>
        </p:nvSpPr>
        <p:spPr/>
        <p:txBody>
          <a:bodyPr/>
          <a:lstStyle/>
          <a:p>
            <a:endParaRPr lang="en-CA" dirty="0"/>
          </a:p>
        </p:txBody>
      </p:sp>
      <p:sp>
        <p:nvSpPr>
          <p:cNvPr id="6" name="Slide Number Placeholder 5"/>
          <p:cNvSpPr>
            <a:spLocks noGrp="1"/>
          </p:cNvSpPr>
          <p:nvPr>
            <p:ph type="sldNum" sz="quarter" idx="5"/>
          </p:nvPr>
        </p:nvSpPr>
        <p:spPr/>
        <p:txBody>
          <a:bodyPr/>
          <a:lstStyle/>
          <a:p>
            <a:fld id="{915FFB53-840E-44D0-8DD2-A1BBDE0D75A3}" type="slidenum">
              <a:rPr lang="en-CA" smtClean="0"/>
              <a:t>6</a:t>
            </a:fld>
            <a:endParaRPr lang="en-CA" dirty="0"/>
          </a:p>
        </p:txBody>
      </p:sp>
    </p:spTree>
    <p:extLst>
      <p:ext uri="{BB962C8B-B14F-4D97-AF65-F5344CB8AC3E}">
        <p14:creationId xmlns:p14="http://schemas.microsoft.com/office/powerpoint/2010/main" val="37629585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51375" cy="3489325"/>
          </a:xfrm>
        </p:spPr>
        <p:txBody>
          <a:bodyPr/>
          <a:lstStyle/>
          <a:p>
            <a:endParaRPr lang="en-CA"/>
          </a:p>
        </p:txBody>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CA" sz="1200" kern="1200" dirty="0">
                <a:solidFill>
                  <a:schemeClr val="tx1"/>
                </a:solidFill>
                <a:effectLst/>
                <a:latin typeface="+mn-lt"/>
                <a:ea typeface="+mn-ea"/>
                <a:cs typeface="+mn-cs"/>
              </a:rPr>
              <a:t>Upon receipt, the NWB will confirm the classification of undertaking and the type of water licence application in accordance with the Regulations.</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The NWB conducts an internal preliminary check of the application for completeness to ensure that the information requirements have been addressed. A complete application will be assigned a NWB file number.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Depending upon the completeness of the original water licence application submitted, the NWB may require submission of additional information to supplement the original application or resubmission of the entire application.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CA" sz="1200" kern="1200" dirty="0">
                <a:solidFill>
                  <a:schemeClr val="tx1"/>
                </a:solidFill>
                <a:effectLst/>
                <a:latin typeface="+mn-lt"/>
                <a:ea typeface="+mn-ea"/>
                <a:cs typeface="+mn-cs"/>
              </a:rPr>
              <a:t>Once the NWB receives a copy of the water licence application, it conducts a concordance assessment to determine whether the application documents address the provisions of the project specific guidelines such that the NWB may issue a public notice of application.  For clarity, the concordance assessment is an analysis of the presence or absence of the required information.  It is not intended as a step to evaluate the quality of the information presented. </a:t>
            </a:r>
          </a:p>
          <a:p>
            <a:pPr marL="171450" indent="-171450">
              <a:buFont typeface="Arial" panose="020B0604020202020204" pitchFamily="34" charset="0"/>
              <a:buChar char="•"/>
            </a:pP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CA" sz="1200" kern="1200" dirty="0">
                <a:solidFill>
                  <a:schemeClr val="tx1"/>
                </a:solidFill>
                <a:effectLst/>
                <a:latin typeface="+mn-lt"/>
                <a:ea typeface="+mn-ea"/>
                <a:cs typeface="+mn-cs"/>
              </a:rPr>
              <a:t>In conducting the assessment, the NWB may, depending upon the expected level of public concern, request comments from interested parties on application concordance.</a:t>
            </a:r>
          </a:p>
          <a:p>
            <a:pPr marL="171450" indent="-171450">
              <a:buFont typeface="Arial" panose="020B0604020202020204" pitchFamily="34" charset="0"/>
              <a:buChar char="•"/>
            </a:pP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CA" sz="1200" kern="1200" dirty="0">
                <a:solidFill>
                  <a:schemeClr val="tx1"/>
                </a:solidFill>
                <a:effectLst/>
                <a:latin typeface="+mn-lt"/>
                <a:ea typeface="+mn-ea"/>
                <a:cs typeface="+mn-cs"/>
              </a:rPr>
              <a:t>The applicant will be notified by the NWB of the results of the assessment and any deficiencies identified.  Upon receiving the results, it is the responsibility of the applicant to respond accordingly, with the submission of additional information, if necessary.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CA" sz="1200" kern="1200" dirty="0">
                <a:solidFill>
                  <a:schemeClr val="tx1"/>
                </a:solidFill>
                <a:effectLst/>
                <a:latin typeface="+mn-lt"/>
                <a:ea typeface="+mn-ea"/>
                <a:cs typeface="+mn-cs"/>
              </a:rPr>
              <a:t>Once the Board deems the application complete, a public notice is issued to the council of each municipality in the area affected by the application, and the NWB publishes the notice in a newspaper of general circulation in the area affected.  Typically, the NWB also gives notice via email by referring the application to a distribution list comprised of interested parties including the applicant, federal and territorial government departments, community representatives, DIOs, Hunter and Trapper Organizations (HTOs), as well as other agencies or individuals that the Board deems appropriate. </a:t>
            </a:r>
          </a:p>
          <a:p>
            <a:pPr marL="0" indent="0">
              <a:buFont typeface="Arial" panose="020B0604020202020204" pitchFamily="34" charset="0"/>
              <a:buNone/>
            </a:pP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CA" sz="1200" kern="1200" dirty="0">
                <a:solidFill>
                  <a:schemeClr val="tx1"/>
                </a:solidFill>
                <a:effectLst/>
                <a:latin typeface="+mn-lt"/>
                <a:ea typeface="+mn-ea"/>
                <a:cs typeface="+mn-cs"/>
              </a:rPr>
              <a:t>The notice also invites persons to provide representations within a specified time period.</a:t>
            </a:r>
          </a:p>
          <a:p>
            <a:pPr marL="171450" indent="-171450">
              <a:buFont typeface="Arial" panose="020B0604020202020204" pitchFamily="34" charset="0"/>
              <a:buChar char="•"/>
            </a:pP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CA" sz="1200" kern="1200" dirty="0">
                <a:solidFill>
                  <a:schemeClr val="tx1"/>
                </a:solidFill>
                <a:effectLst/>
                <a:latin typeface="+mn-lt"/>
                <a:ea typeface="+mn-ea"/>
                <a:cs typeface="+mn-cs"/>
              </a:rPr>
              <a:t>Information and correspondence related to the application is uploaded to the NWB electronic public registry in an application specific directory identified by the application number.</a:t>
            </a:r>
          </a:p>
          <a:p>
            <a:pPr marL="0" indent="0">
              <a:buFont typeface="Arial" panose="020B0604020202020204" pitchFamily="34" charset="0"/>
              <a:buNone/>
            </a:pP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CA" sz="1200" kern="1200" dirty="0">
                <a:solidFill>
                  <a:schemeClr val="tx1"/>
                </a:solidFill>
                <a:effectLst/>
                <a:latin typeface="+mn-lt"/>
                <a:ea typeface="+mn-ea"/>
                <a:cs typeface="+mn-cs"/>
              </a:rPr>
              <a:t>To ensure that information provided to the Board in relation to the application is made available to the public within a reasonable time period before the commencement of the hearing, the Board may direct the applicant to make available to any interested parties all information and documents filed by the applicant.</a:t>
            </a:r>
          </a:p>
          <a:p>
            <a:pPr marL="171450" indent="-171450">
              <a:buFont typeface="Arial" panose="020B0604020202020204" pitchFamily="34" charset="0"/>
              <a:buChar char="•"/>
            </a:pPr>
            <a:r>
              <a:rPr lang="en-CA" sz="1200" kern="1200" dirty="0">
                <a:solidFill>
                  <a:schemeClr val="tx1"/>
                </a:solidFill>
                <a:effectLst/>
                <a:latin typeface="+mn-lt"/>
                <a:ea typeface="+mn-ea"/>
                <a:cs typeface="+mn-cs"/>
              </a:rPr>
              <a:t>------------------------------------------------------------------------------------------------------------------------------------------------------------------</a:t>
            </a:r>
          </a:p>
          <a:p>
            <a:pPr lvl="0"/>
            <a:r>
              <a:rPr lang="fr-CA" sz="1200" kern="1200" dirty="0">
                <a:solidFill>
                  <a:schemeClr val="tx1"/>
                </a:solidFill>
                <a:effectLst/>
                <a:latin typeface="+mn-lt"/>
                <a:ea typeface="+mn-ea"/>
                <a:cs typeface="+mn-cs"/>
              </a:rPr>
              <a:t>Dès réception,  conformément au Règlement, l’OEN confirmera la classification de l’entreprise et le type de demande de permis d’utilisation des eaux. </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L’OEN effectuera une vérification interne préliminaire afin de déterminer l’intégralité de la demande et  s’assurer que tous les renseignements ont été fournis.  Un numéro de dossier de l’OEN sera ensuite attribué à toute demande complète. </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Selon  le degré d’intégralité de la demande de permis d’utilisation des eaux initialement soumise, l’OEN peut soit demander d’autres renseignements/données aux fins de complétude de ladite demande soit  demander que la demande complète lui soit resoumise. </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Dès réception du document de demande de permis d’utilisation des eaux, l’OEN entreprend une évaluation de conformité afin de déterminer si les documents fournis  respectent les lignes directrices spécifiques au projet, comme la possible publication  par l’OEN  d’un avis public de la demande.   Aux fins de clarification, l’évaluation de la conformité permet de vérifier  la présence ou  l’absence des renseignements requis. Il ne s’agit en aucun cas d’une évaluation de la qualité des renseignements/données présentés.</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Dans le cadre de cette évaluation, l’OEN peut , selon le degré attendu des préoccupations publiques, inviter les parties prenantes à commenter la conformité de la demande.</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L’OEN avisera le demandeur des résultats de l’évaluation et précisera les éventuelles lacunes identifiées.  Il incombera alors au demandeur, dès réception des résultats, de répondre en conséquence en transmettant les renseignements supplémentaires éventuellement requis. </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Dès qu’il estime la demande complète, l’Office émet un avis public au Conseil de chaque municipalité de la région visée par la demande et publie  l’avis dans le journal à grand tirage de ladite région. En général,  l’OEN transmet  également un avis par courriel par le biais d’une liste de diffusion regroupant les parties prenantes, y compris le demandeur, les ministères fédéraux et territoriaux, les représentants communautaires, les organisations inuites désignées (OID) les organisations de chasseurs et trappeurs (OCT) et tout autre organisme ou personne que l’Office juge approprié. </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L’avis invite également les personnes  à soumettre leurs observations dans un délai dûment précisé.</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Les renseignements et la correspondance liés à la demande sont téléchargés dans le registre public électronique de l’OEN, dans un répertoire spécifique à la demande,  portant le numéro de dossier préalablement accordé.</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Afin de garantir que les informations fournies relativement à la demande  soient mises à la disposition du public dans un délai raisonnable avant le début de l’audience, l’Office  peut enjoindre au demandeur de mettre à la disposition de toutes les parties intéressées l’ensemble des informations et des documents qu’il a déposés.</a:t>
            </a: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CA" sz="1200" kern="1200" dirty="0">
              <a:solidFill>
                <a:schemeClr val="tx1"/>
              </a:solidFill>
              <a:effectLst/>
              <a:latin typeface="+mn-lt"/>
              <a:ea typeface="+mn-ea"/>
              <a:cs typeface="+mn-cs"/>
            </a:endParaRPr>
          </a:p>
          <a:p>
            <a:endParaRPr lang="en-CA" dirty="0"/>
          </a:p>
          <a:p>
            <a:endParaRPr lang="en-US" dirty="0"/>
          </a:p>
        </p:txBody>
      </p:sp>
      <p:sp>
        <p:nvSpPr>
          <p:cNvPr id="5" name="Slide Number Placeholder 4"/>
          <p:cNvSpPr>
            <a:spLocks noGrp="1"/>
          </p:cNvSpPr>
          <p:nvPr>
            <p:ph type="sldNum" sz="quarter" idx="11"/>
          </p:nvPr>
        </p:nvSpPr>
        <p:spPr/>
        <p:txBody>
          <a:bodyPr/>
          <a:lstStyle/>
          <a:p>
            <a:fld id="{915FFB53-840E-44D0-8DD2-A1BBDE0D75A3}" type="slidenum">
              <a:rPr lang="en-CA" smtClean="0"/>
              <a:t>7</a:t>
            </a:fld>
            <a:endParaRPr lang="en-CA" dirty="0"/>
          </a:p>
        </p:txBody>
      </p:sp>
      <p:sp>
        <p:nvSpPr>
          <p:cNvPr id="6" name="Footer Placeholder 5">
            <a:extLst>
              <a:ext uri="{FF2B5EF4-FFF2-40B4-BE49-F238E27FC236}">
                <a16:creationId xmlns:a16="http://schemas.microsoft.com/office/drawing/2014/main" id="{69C50E5F-525A-4805-AC9A-6C56E73902B2}"/>
              </a:ext>
            </a:extLst>
          </p:cNvPr>
          <p:cNvSpPr>
            <a:spLocks noGrp="1"/>
          </p:cNvSpPr>
          <p:nvPr>
            <p:ph type="ftr" sz="quarter" idx="4"/>
          </p:nvPr>
        </p:nvSpPr>
        <p:spPr/>
        <p:txBody>
          <a:bodyPr/>
          <a:lstStyle/>
          <a:p>
            <a:endParaRPr lang="en-CA" dirty="0"/>
          </a:p>
        </p:txBody>
      </p:sp>
      <p:sp>
        <p:nvSpPr>
          <p:cNvPr id="7" name="Date Placeholder 6">
            <a:extLst>
              <a:ext uri="{FF2B5EF4-FFF2-40B4-BE49-F238E27FC236}">
                <a16:creationId xmlns:a16="http://schemas.microsoft.com/office/drawing/2014/main" id="{377F583A-E10A-403C-B4F7-A0EA44E20E9B}"/>
              </a:ext>
            </a:extLst>
          </p:cNvPr>
          <p:cNvSpPr>
            <a:spLocks noGrp="1"/>
          </p:cNvSpPr>
          <p:nvPr>
            <p:ph type="dt" idx="1"/>
          </p:nvPr>
        </p:nvSpPr>
        <p:spPr/>
        <p:txBody>
          <a:bodyPr/>
          <a:lstStyle/>
          <a:p>
            <a:r>
              <a:rPr lang="en-CA"/>
              <a:t>2023-10-12</a:t>
            </a:r>
            <a:endParaRPr lang="en-CA" dirty="0"/>
          </a:p>
        </p:txBody>
      </p:sp>
    </p:spTree>
    <p:extLst>
      <p:ext uri="{BB962C8B-B14F-4D97-AF65-F5344CB8AC3E}">
        <p14:creationId xmlns:p14="http://schemas.microsoft.com/office/powerpoint/2010/main" val="37315714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CA" sz="1200" kern="1200" dirty="0">
                <a:solidFill>
                  <a:schemeClr val="tx1"/>
                </a:solidFill>
                <a:effectLst/>
                <a:latin typeface="+mn-lt"/>
                <a:ea typeface="+mn-ea"/>
                <a:cs typeface="+mn-cs"/>
              </a:rPr>
              <a:t>The technical review phase begins on the date of the public notice and ends on a date specified by the Board prior to the public hearing.  It includes the submission of written representations, the technical meetings (TM) and pre-hearing conference (PHC), and the notice of public hearing.</a:t>
            </a:r>
          </a:p>
          <a:p>
            <a:pPr marL="0" indent="0">
              <a:buFont typeface="Arial" panose="020B0604020202020204" pitchFamily="34" charset="0"/>
              <a:buNone/>
            </a:pP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CA" sz="1200" kern="1200" dirty="0">
                <a:solidFill>
                  <a:schemeClr val="tx1"/>
                </a:solidFill>
                <a:effectLst/>
                <a:latin typeface="+mn-lt"/>
                <a:ea typeface="+mn-ea"/>
                <a:cs typeface="+mn-cs"/>
              </a:rPr>
              <a:t>The technical review involves a more detailed review of the water licence application than the concordance assessment with the intent of analysing the quality of the information presented in the application.  </a:t>
            </a:r>
          </a:p>
          <a:p>
            <a:pPr marL="171450" indent="-171450">
              <a:buFont typeface="Arial" panose="020B0604020202020204" pitchFamily="34" charset="0"/>
              <a:buChar char="•"/>
            </a:pP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CA" sz="1200" kern="1200" dirty="0">
                <a:solidFill>
                  <a:schemeClr val="tx1"/>
                </a:solidFill>
                <a:effectLst/>
                <a:latin typeface="+mn-lt"/>
                <a:ea typeface="+mn-ea"/>
                <a:cs typeface="+mn-cs"/>
              </a:rPr>
              <a:t>Throughout the technical review phase interested parties work cooperatively with the applicant to address minor issues in advance of the proposed technical meetings. </a:t>
            </a:r>
          </a:p>
          <a:p>
            <a:pPr marL="0" indent="0">
              <a:buFont typeface="Arial" panose="020B0604020202020204" pitchFamily="34" charset="0"/>
              <a:buNone/>
            </a:pPr>
            <a:r>
              <a:rPr lang="en-CA"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en-CA" sz="1200" kern="1200" dirty="0">
                <a:solidFill>
                  <a:schemeClr val="tx1"/>
                </a:solidFill>
                <a:effectLst/>
                <a:latin typeface="+mn-lt"/>
                <a:ea typeface="+mn-ea"/>
                <a:cs typeface="+mn-cs"/>
              </a:rPr>
              <a:t>The timeframe for the technical review phase is typically 60 days, depending upon the completeness of the initial application and the number of applications requiring the attention of the Board.  This timeframe may be expedited for smaller, less complex projects.  </a:t>
            </a:r>
          </a:p>
          <a:p>
            <a:endParaRPr lang="en-US" dirty="0"/>
          </a:p>
          <a:p>
            <a:r>
              <a:rPr lang="en-US" sz="1200" b="1" kern="1200" dirty="0">
                <a:solidFill>
                  <a:schemeClr val="tx1"/>
                </a:solidFill>
                <a:effectLst/>
                <a:latin typeface="+mn-lt"/>
                <a:ea typeface="+mn-ea"/>
                <a:cs typeface="+mn-cs"/>
              </a:rPr>
              <a:t>Technical Meeting ™ and Pre-Hearing Conference (PHC)</a:t>
            </a:r>
            <a:endParaRPr lang="en-CA" sz="1200" b="1"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PHC’s may be held in person, in writing or by teleconference.  The Board typically delegates the holding of a PHC to NWB staff.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For logistical purposes, where the PHC is held in person, the TM and PHC are generally scheduled together with the PHC immediately following the TM.  This way, both meetings can be conducted at the same location, over the course of a few days.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The purpose of the TM is to informally resolve technical matters between interested parties and the applicant, prior to the PHC, particularly those matters that could affect the Board’s determination on any PHC issues.  Given the informal nature of the meeting, the NWB Board members are not present at the TM, and the meeting is facilitated by NWB staff.  Depending on time constraints and the nature and extent of technical issues to be addressed, the TM may be divided into specific break-out groups (for example water quality, geotechnical, other issues) with each group chaired by a NWB staff member.  During the TM, a list of commitments made by the various parties may be compiled and carried forward to the PHC.</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The PHC is an opportunity for parties to present any issues that were unresolved during the technical meeting and to hear comments from the public.</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If appropriate, a community session is held to facilitate discussion and address concerns from the public.</a:t>
            </a:r>
          </a:p>
          <a:p>
            <a:endParaRPr lang="en-US" dirty="0"/>
          </a:p>
          <a:p>
            <a:r>
              <a:rPr lang="en-US" b="1" dirty="0"/>
              <a:t>P</a:t>
            </a:r>
            <a:r>
              <a:rPr lang="en-CA" b="1" dirty="0"/>
              <a:t>HC Decision</a:t>
            </a:r>
          </a:p>
          <a:p>
            <a:r>
              <a:rPr lang="en-CA" sz="1200" kern="1200" dirty="0">
                <a:solidFill>
                  <a:schemeClr val="tx1"/>
                </a:solidFill>
                <a:effectLst/>
                <a:latin typeface="+mn-lt"/>
                <a:ea typeface="+mn-ea"/>
                <a:cs typeface="+mn-cs"/>
              </a:rPr>
              <a:t>Following the PHC, the NWB issues a PHC decision containing the Board’s decision on the matters discussed at the PHC and often includes the list of commitments generated during the TM.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The Board’s decision as well as any documents received during the TM or PHC are posted on the NWB’s electronic public registry in an application specific directory.</a:t>
            </a:r>
          </a:p>
          <a:p>
            <a:endParaRPr lang="en-US" dirty="0"/>
          </a:p>
          <a:p>
            <a:r>
              <a:rPr lang="en-US" b="1" dirty="0"/>
              <a:t>Notice of Public Hearing</a:t>
            </a:r>
          </a:p>
          <a:p>
            <a:r>
              <a:rPr lang="en-CA" sz="1200" kern="1200" dirty="0">
                <a:solidFill>
                  <a:schemeClr val="tx1"/>
                </a:solidFill>
                <a:effectLst/>
                <a:latin typeface="+mn-lt"/>
                <a:ea typeface="+mn-ea"/>
                <a:cs typeface="+mn-cs"/>
              </a:rPr>
              <a:t>Typically, following the PHC, the Board issues a formal notice of public hearing.  The notice of public hearing must be issued at least sixty days before the commencement of the hearing and outline the location, date, and time of the hearing.  </a:t>
            </a:r>
            <a:r>
              <a:rPr lang="en-US" sz="1200" kern="1200" dirty="0">
                <a:solidFill>
                  <a:schemeClr val="tx1"/>
                </a:solidFill>
                <a:effectLst/>
                <a:latin typeface="+mn-lt"/>
                <a:ea typeface="+mn-ea"/>
                <a:cs typeface="+mn-cs"/>
              </a:rPr>
              <a:t>In determining appropriate hearing locations, the Board takes into consideration the community or communities within Nunavut most affected by the application.</a:t>
            </a:r>
            <a:endParaRPr lang="en-CA" sz="1200" kern="1200" dirty="0">
              <a:solidFill>
                <a:schemeClr val="tx1"/>
              </a:solidFill>
              <a:effectLst/>
              <a:latin typeface="+mn-lt"/>
              <a:ea typeface="+mn-ea"/>
              <a:cs typeface="+mn-cs"/>
            </a:endParaRPr>
          </a:p>
          <a:p>
            <a:endParaRPr lang="en-US" dirty="0"/>
          </a:p>
          <a:p>
            <a:r>
              <a:rPr lang="en-US" dirty="0"/>
              <a:t>-----------------------------------------------------------------------------------------------------------------------------------------------------------------------</a:t>
            </a:r>
          </a:p>
          <a:p>
            <a:pPr lvl="0"/>
            <a:r>
              <a:rPr lang="fr-CA" sz="1200" kern="1200" dirty="0">
                <a:solidFill>
                  <a:schemeClr val="tx1"/>
                </a:solidFill>
                <a:effectLst/>
                <a:latin typeface="+mn-lt"/>
                <a:ea typeface="+mn-ea"/>
                <a:cs typeface="+mn-cs"/>
              </a:rPr>
              <a:t>La phase de l’examen technique débute à la date de  l’avis public et se termine avant l’audience publique,  à une date précisée par l’Office.  Cette phase englobe la soumission d’observations écrites, les réunions techniques (RT),  et une conférence préparatoire à l’audience (CPA) et l’avis d’audience publique.</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L’examen technique implique une analyse plus approfondie de la demande de permis que ne l’implique l’évaluation de la conformité  et ce, dans le but d’analyser la qualité de l’information présentée dans la demande.  </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Tout au long de la phase d’examen technique, les parties prenantes collaborent avec le demandeur afin de régler les problèmes mineurs avant les réunions techniques prévues</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L’examen technique dure en général 60 jours,  dépendant de la complétude de la demande initiale et du nombre de demandes nécessitant  l’attention de l’Office.  Cette durée peut être abrégée pour des projets moins complexes et  de moindre envergure.  </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Réunion technique (RT)  et conférence préparatoire à l’audience (CPA)</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La CPA peut être tenue en présentiel, par écrit ou par téléconférence.  En général, l’office confie  la tenue d’une CPA à son personnel.  </a:t>
            </a:r>
          </a:p>
          <a:p>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Pour des raisons logistiques, lorsque la CPA se déroule en présentiel, la RT et la CPA sont en général tenues de manière consécutive, la CPA suivant immédiatement la RT. Ainsi, ces deux réunions peuvent se dérouler sur le même site, en quelques jours.</a:t>
            </a:r>
          </a:p>
          <a:p>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La RT vise à résoudre, de manière informelle, les problèmes techniques subsistant, avant la CPA,  entre les parties prenantes  et le demandeur et plus particulièrement les problèmes susceptibles d’affecter la décision  de l’Office sur les enjeux abordés au cours de  la CPA. Étant donné la nature informelle de la réunion, les membres du Conseil de l’OEN ne participent pas à la RT qui est animée par le personnel de l’Office.  Selon les contraintes de temps ainsi que la nature et l’ampleur des questions techniques à régler, la RT peut être divisée en petits groupes de travail spécifiques (par exemple, la qualité de l’eau, les questions géotechniques et autres).  Chaque groupe est présidé par un membre du personnel de l’OEN.  Au cours de la réunion technique, une liste des engagements pris par les différentes parties peut être dressée et transmise à la CPA. </a:t>
            </a:r>
          </a:p>
          <a:p>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La CPA  offre aux parties la possibilité de présenter les questions restées en suspens lors de la réunion technique et d’écouter  les commentaires du public.</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Le cas échéant, une séance communautaire est organisée pour faciliter la discussion et répondre aux préoccupations du public.</a:t>
            </a:r>
            <a:endParaRPr lang="en-CA" sz="1200"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Décision de la CPA</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Après la CPA, l’Office émet une  décision incluant  non seulement sa décision relative aux  questions discutées lors  de la CPA mais souvent encore,  la liste des engagements pris  pendant la RT. </a:t>
            </a:r>
          </a:p>
          <a:p>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La décision de l’Office ainsi que les documents éventuellement reçus pendant la RT ou la CPA sont affichés sur le registre public électrique de l’OEN dans un répertoire spécifique à la demande.</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Avis d’audience publique</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En général, après la CPA, l’Office publie un avis de la tenue de l’audience publique.  Cet avis doit être émis au moins soixante jours avant le début de l’audience;  il doit préciser le lieu ainsi que les jours et heures de l’audience.  Pour déterminer les lieux appropriés, l'Office tient compte de/des collectivité(s) du Nunavut les plus concernées par la demande de permis.</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endParaRPr lang="en-CA" dirty="0"/>
          </a:p>
          <a:p>
            <a:endParaRPr lang="en-CA" dirty="0"/>
          </a:p>
        </p:txBody>
      </p:sp>
      <p:sp>
        <p:nvSpPr>
          <p:cNvPr id="4" name="Date Placeholder 3"/>
          <p:cNvSpPr>
            <a:spLocks noGrp="1"/>
          </p:cNvSpPr>
          <p:nvPr>
            <p:ph type="dt" idx="1"/>
          </p:nvPr>
        </p:nvSpPr>
        <p:spPr/>
        <p:txBody>
          <a:bodyPr/>
          <a:lstStyle/>
          <a:p>
            <a:r>
              <a:rPr lang="en-CA"/>
              <a:t>2023-10-12</a:t>
            </a:r>
            <a:endParaRPr lang="en-CA" dirty="0"/>
          </a:p>
        </p:txBody>
      </p:sp>
      <p:sp>
        <p:nvSpPr>
          <p:cNvPr id="5" name="Footer Placeholder 4"/>
          <p:cNvSpPr>
            <a:spLocks noGrp="1"/>
          </p:cNvSpPr>
          <p:nvPr>
            <p:ph type="ftr" sz="quarter" idx="4"/>
          </p:nvPr>
        </p:nvSpPr>
        <p:spPr/>
        <p:txBody>
          <a:bodyPr/>
          <a:lstStyle/>
          <a:p>
            <a:endParaRPr lang="en-CA" dirty="0"/>
          </a:p>
        </p:txBody>
      </p:sp>
      <p:sp>
        <p:nvSpPr>
          <p:cNvPr id="6" name="Slide Number Placeholder 5"/>
          <p:cNvSpPr>
            <a:spLocks noGrp="1"/>
          </p:cNvSpPr>
          <p:nvPr>
            <p:ph type="sldNum" sz="quarter" idx="5"/>
          </p:nvPr>
        </p:nvSpPr>
        <p:spPr/>
        <p:txBody>
          <a:bodyPr/>
          <a:lstStyle/>
          <a:p>
            <a:fld id="{915FFB53-840E-44D0-8DD2-A1BBDE0D75A3}" type="slidenum">
              <a:rPr lang="en-CA" smtClean="0"/>
              <a:t>8</a:t>
            </a:fld>
            <a:endParaRPr lang="en-CA" dirty="0"/>
          </a:p>
        </p:txBody>
      </p:sp>
    </p:spTree>
    <p:extLst>
      <p:ext uri="{BB962C8B-B14F-4D97-AF65-F5344CB8AC3E}">
        <p14:creationId xmlns:p14="http://schemas.microsoft.com/office/powerpoint/2010/main" val="32241142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51375" cy="3489325"/>
          </a:xfrm>
        </p:spPr>
        <p:txBody>
          <a:bodyPr/>
          <a:lstStyle/>
          <a:p>
            <a:endParaRPr lang="en-CA"/>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kern="1200" dirty="0">
                <a:solidFill>
                  <a:schemeClr val="tx1"/>
                </a:solidFill>
                <a:effectLst/>
                <a:latin typeface="+mn-lt"/>
                <a:ea typeface="+mn-ea"/>
                <a:cs typeface="+mn-cs"/>
              </a:rPr>
              <a:t>Parties exchange written interventions</a:t>
            </a: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CA" sz="1200" kern="1200" dirty="0">
                <a:solidFill>
                  <a:schemeClr val="tx1"/>
                </a:solidFill>
                <a:effectLst/>
                <a:latin typeface="+mn-lt"/>
                <a:ea typeface="+mn-ea"/>
                <a:cs typeface="+mn-cs"/>
              </a:rPr>
              <a:t>The deadline for the exchange of written interventions is determined by the Board and communicated as part of the PHC decision and public hearing notice. Parties are to submit written interventions no later than 15 days before the commencement of the public hearing.  This is to allow all parties time to review the interventions in preparation for the public hearing.</a:t>
            </a:r>
          </a:p>
          <a:p>
            <a:r>
              <a:rPr lang="en-C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a:t>
            </a:r>
            <a:r>
              <a:rPr lang="en-CA" sz="1200" b="1" kern="1200" dirty="0" err="1">
                <a:solidFill>
                  <a:schemeClr val="tx1"/>
                </a:solidFill>
                <a:effectLst/>
                <a:latin typeface="+mn-lt"/>
                <a:ea typeface="+mn-ea"/>
                <a:cs typeface="+mn-cs"/>
              </a:rPr>
              <a:t>arties</a:t>
            </a:r>
            <a:r>
              <a:rPr lang="en-CA" sz="1200" b="1" kern="1200" dirty="0">
                <a:solidFill>
                  <a:schemeClr val="tx1"/>
                </a:solidFill>
                <a:effectLst/>
                <a:latin typeface="+mn-lt"/>
                <a:ea typeface="+mn-ea"/>
                <a:cs typeface="+mn-cs"/>
              </a:rPr>
              <a:t> Prepare for Public Hearing</a:t>
            </a:r>
          </a:p>
          <a:p>
            <a:pPr marL="171450" indent="-171450">
              <a:buFont typeface="Arial" panose="020B0604020202020204" pitchFamily="34" charset="0"/>
              <a:buChar char="•"/>
            </a:pPr>
            <a:r>
              <a:rPr lang="en-CA" sz="1200" kern="1200" dirty="0">
                <a:solidFill>
                  <a:schemeClr val="tx1"/>
                </a:solidFill>
                <a:effectLst/>
                <a:latin typeface="+mn-lt"/>
                <a:ea typeface="+mn-ea"/>
                <a:cs typeface="+mn-cs"/>
              </a:rPr>
              <a:t>Following the deadline for the exchange of written interventions, the Board generally schedules a time period for parties to review interventions and prepare for the public hearing.  This time period is typically a minimum of 15 days.</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a:t>
            </a:r>
            <a:r>
              <a:rPr lang="en-CA" sz="1200" b="1" kern="1200" dirty="0" err="1">
                <a:solidFill>
                  <a:schemeClr val="tx1"/>
                </a:solidFill>
                <a:effectLst/>
                <a:latin typeface="+mn-lt"/>
                <a:ea typeface="+mn-ea"/>
                <a:cs typeface="+mn-cs"/>
              </a:rPr>
              <a:t>ublic</a:t>
            </a:r>
            <a:r>
              <a:rPr lang="en-CA" sz="1200" b="1" kern="1200" dirty="0">
                <a:solidFill>
                  <a:schemeClr val="tx1"/>
                </a:solidFill>
                <a:effectLst/>
                <a:latin typeface="+mn-lt"/>
                <a:ea typeface="+mn-ea"/>
                <a:cs typeface="+mn-cs"/>
              </a:rPr>
              <a:t> Hearing Held</a:t>
            </a:r>
          </a:p>
          <a:p>
            <a:pPr marL="171450" indent="-171450">
              <a:buFont typeface="Arial" panose="020B0604020202020204" pitchFamily="34" charset="0"/>
              <a:buChar char="•"/>
            </a:pPr>
            <a:r>
              <a:rPr lang="en-CA" sz="1200" kern="1200" dirty="0">
                <a:solidFill>
                  <a:schemeClr val="tx1"/>
                </a:solidFill>
                <a:effectLst/>
                <a:latin typeface="+mn-lt"/>
                <a:ea typeface="+mn-ea"/>
                <a:cs typeface="+mn-cs"/>
              </a:rPr>
              <a:t>Hearings usually take place in person, but may occur via teleconference, or in writing.</a:t>
            </a:r>
          </a:p>
          <a:p>
            <a:pPr marL="0" indent="0">
              <a:buFont typeface="Arial" panose="020B0604020202020204" pitchFamily="34" charset="0"/>
              <a:buNone/>
            </a:pPr>
            <a:r>
              <a:rPr lang="en-CA"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en-CA" sz="1200" kern="1200" dirty="0">
                <a:solidFill>
                  <a:schemeClr val="tx1"/>
                </a:solidFill>
                <a:effectLst/>
                <a:latin typeface="+mn-lt"/>
                <a:ea typeface="+mn-ea"/>
                <a:cs typeface="+mn-cs"/>
              </a:rPr>
              <a:t>The purpose of the public hearing is to provide an open public forum for the discussion of the application in front of the Board.  Interested parties, including members of the public, are identified and introduced, the application and interventions are presented, and questions are asked and directed in an orderly fashion.</a:t>
            </a:r>
          </a:p>
          <a:p>
            <a:pPr marL="0" indent="0">
              <a:buFont typeface="Arial" panose="020B0604020202020204" pitchFamily="34" charset="0"/>
              <a:buNone/>
            </a:pPr>
            <a:r>
              <a:rPr lang="en-CA"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en-CA" sz="1200" kern="1200" dirty="0">
                <a:solidFill>
                  <a:schemeClr val="tx1"/>
                </a:solidFill>
                <a:effectLst/>
                <a:latin typeface="+mn-lt"/>
                <a:ea typeface="+mn-ea"/>
                <a:cs typeface="+mn-cs"/>
              </a:rPr>
              <a:t>Significantly, the hearing gives due regard and weight to the opinion of Elders and community members, Inuit culture and knowledge, and to the tradition of Inuit oral communication and decision making. </a:t>
            </a:r>
          </a:p>
          <a:p>
            <a:endParaRPr lang="en-CA" sz="1200" b="1" kern="1200" dirty="0">
              <a:solidFill>
                <a:schemeClr val="tx1"/>
              </a:solidFill>
              <a:effectLst/>
              <a:latin typeface="+mn-lt"/>
              <a:ea typeface="+mn-ea"/>
              <a:cs typeface="+mn-cs"/>
            </a:endParaRPr>
          </a:p>
          <a:p>
            <a:r>
              <a:rPr lang="en-CA" sz="1200" b="1" kern="1200" dirty="0">
                <a:solidFill>
                  <a:schemeClr val="tx1"/>
                </a:solidFill>
                <a:effectLst/>
                <a:latin typeface="+mn-lt"/>
                <a:ea typeface="+mn-ea"/>
                <a:cs typeface="+mn-cs"/>
              </a:rPr>
              <a:t>NWB issues decision to Minister</a:t>
            </a:r>
            <a:endParaRPr lang="en-CA" sz="1400" kern="1200" dirty="0">
              <a:solidFill>
                <a:schemeClr val="tx1"/>
              </a:solidFill>
              <a:effectLst/>
              <a:latin typeface="+mn-lt"/>
              <a:ea typeface="+mn-ea"/>
              <a:cs typeface="+mn-cs"/>
            </a:endParaRPr>
          </a:p>
          <a:p>
            <a:pPr marL="171450" indent="-171450">
              <a:buFont typeface="Arial" panose="020B0604020202020204" pitchFamily="34" charset="0"/>
              <a:buChar char="•"/>
            </a:pPr>
            <a:r>
              <a:rPr lang="en-CA" sz="1200" kern="1200" dirty="0">
                <a:solidFill>
                  <a:schemeClr val="tx1"/>
                </a:solidFill>
                <a:effectLst/>
                <a:latin typeface="+mn-lt"/>
                <a:ea typeface="+mn-ea"/>
                <a:cs typeface="+mn-cs"/>
              </a:rPr>
              <a:t>Following the public hearing the Board will issue its decision to the Minister of Indigenous Relations and Northern Affairs Canada for approval.  The Board typically issues its decision within 30-45 days following the closing of the hearing, however the length of time to issue its decision depends upon the complexity of the project, as well as the number of other applications requiring the attention of the Board.</a:t>
            </a:r>
            <a:endParaRPr lang="en-CA" sz="14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r>
              <a:rPr lang="en-CA" sz="1200" b="1" kern="1200" dirty="0">
                <a:solidFill>
                  <a:schemeClr val="tx1"/>
                </a:solidFill>
                <a:effectLst/>
                <a:latin typeface="+mn-lt"/>
                <a:ea typeface="+mn-ea"/>
                <a:cs typeface="+mn-cs"/>
              </a:rPr>
              <a:t> </a:t>
            </a:r>
            <a:endParaRPr lang="en-CA" sz="14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Minister Issues Approval</a:t>
            </a:r>
          </a:p>
          <a:p>
            <a:pPr marL="171450" indent="-171450">
              <a:buFont typeface="Arial" panose="020B0604020202020204" pitchFamily="34" charset="0"/>
              <a:buChar char="•"/>
            </a:pPr>
            <a:r>
              <a:rPr lang="en-CA" sz="1200" kern="1200" dirty="0">
                <a:solidFill>
                  <a:schemeClr val="tx1"/>
                </a:solidFill>
                <a:effectLst/>
                <a:latin typeface="+mn-lt"/>
                <a:ea typeface="+mn-ea"/>
                <a:cs typeface="+mn-cs"/>
              </a:rPr>
              <a:t>The time required for approval by the Minister of CIRNAC is 45 days. This time may be extended for a further 45 days if the Minister notifies the Board of the extension within the first 45 days.  If the Minister does not respond within this time period, the Minister is deemed to have approved the Board’s decision.</a:t>
            </a:r>
          </a:p>
          <a:p>
            <a:pPr marL="0" indent="0">
              <a:buFont typeface="Arial" panose="020B0604020202020204" pitchFamily="34" charset="0"/>
              <a:buNone/>
            </a:pP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CA" sz="1200" kern="1200" dirty="0">
                <a:solidFill>
                  <a:schemeClr val="tx1"/>
                </a:solidFill>
                <a:effectLst/>
                <a:latin typeface="+mn-lt"/>
                <a:ea typeface="+mn-ea"/>
                <a:cs typeface="+mn-cs"/>
              </a:rPr>
              <a:t>Once the Minister has made its decision on whether to approve the NWB decision, the Minister sends a copy of its decision and, in the case of a decision to withhold approval, the reasons for the decision, to the Board, the applicant, and if required to the DIO and any other person with a right to compensation.</a:t>
            </a:r>
          </a:p>
          <a:p>
            <a:pPr marL="171450" indent="-171450">
              <a:buFont typeface="Arial" panose="020B0604020202020204" pitchFamily="34" charset="0"/>
              <a:buChar char="•"/>
            </a:pPr>
            <a:r>
              <a:rPr lang="en-CA" sz="1200" kern="1200" dirty="0">
                <a:solidFill>
                  <a:schemeClr val="tx1"/>
                </a:solidFill>
                <a:effectLst/>
                <a:latin typeface="+mn-lt"/>
                <a:ea typeface="+mn-ea"/>
                <a:cs typeface="+mn-cs"/>
              </a:rPr>
              <a:t>------------------------------------------------------------------------------------------------------------------------------------------------------------------------------------------------------------</a:t>
            </a:r>
          </a:p>
          <a:p>
            <a:r>
              <a:rPr lang="fr-CA" sz="1200" b="1" kern="1200" dirty="0">
                <a:solidFill>
                  <a:schemeClr val="tx1"/>
                </a:solidFill>
                <a:effectLst/>
                <a:latin typeface="+mn-lt"/>
                <a:ea typeface="+mn-ea"/>
                <a:cs typeface="+mn-cs"/>
              </a:rPr>
              <a:t>Échanges d’interventions  écrites entre les parties </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La date limite pour l’échange des interventions écrites est fixée par l'Office  et communiquée dans  la décision de la CPA et dans l'avis d'audience publique. Les parties doivent soumettre leurs interventions écrites au plus tard 15 jours avant le début de l’audience publique.  Ainsi,  toutes les parties ont alors le temps d’examiner les interventions en vue de l’audition publique.</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r>
              <a:rPr lang="fr-CA" sz="1200" b="1" kern="1200" dirty="0">
                <a:solidFill>
                  <a:schemeClr val="tx1"/>
                </a:solidFill>
                <a:effectLst/>
                <a:latin typeface="+mn-lt"/>
                <a:ea typeface="+mn-ea"/>
                <a:cs typeface="+mn-cs"/>
              </a:rPr>
              <a:t>Préparation des parties pour l’audience publique</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À l’issue de la date limite fixée pour l’échange des interventions écrites, l’Office accorde  généralement un délai aux parties pour leur permettre d’examiner les interventions et de se préparer à l’audience publique.  En général, ce délai est de 15 jours minimum.</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Tenue de l’audience publique </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En général, les audiences sont tenues en présentiel.  Mais peut aussi se faire par téléconférence ou par écrit.</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L’audience publique a pour but  d’offrir un forum public au sein duquel la demande pourra être discutée devant l’Office.  Les parties prenantes, y compris les membres du public, sont identifiées et présentées ; la demande et les interventions sont exposées et les questions sont posées et traitées de manière ordonnée.</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lvl="0"/>
            <a:r>
              <a:rPr lang="fr-FR" sz="1200" kern="1200" dirty="0">
                <a:solidFill>
                  <a:schemeClr val="tx1"/>
                </a:solidFill>
                <a:effectLst/>
                <a:latin typeface="+mn-lt"/>
                <a:ea typeface="+mn-ea"/>
                <a:cs typeface="+mn-cs"/>
              </a:rPr>
              <a:t>Très important : l’audience prend dûment en considération l’avis des aînés et des membres de la communauté et accorde tout le crédit qui leur sont dus  à la culture et au savoir inuits  ainsi qu’à la tradition inuite de communication orale et de prise de décision.</a:t>
            </a:r>
            <a:endParaRPr lang="en-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r>
              <a:rPr lang="fr-FR" sz="1200" b="1" kern="1200" dirty="0">
                <a:solidFill>
                  <a:schemeClr val="tx1"/>
                </a:solidFill>
                <a:effectLst/>
                <a:latin typeface="+mn-lt"/>
                <a:ea typeface="+mn-ea"/>
                <a:cs typeface="+mn-cs"/>
              </a:rPr>
              <a:t>     L’OEN transmet sa décision au ministre </a:t>
            </a:r>
            <a:endParaRPr lang="en-CA" sz="1200" kern="1200" dirty="0">
              <a:solidFill>
                <a:schemeClr val="tx1"/>
              </a:solidFill>
              <a:effectLst/>
              <a:latin typeface="+mn-lt"/>
              <a:ea typeface="+mn-ea"/>
              <a:cs typeface="+mn-cs"/>
            </a:endParaRPr>
          </a:p>
          <a:p>
            <a:pPr lvl="0"/>
            <a:r>
              <a:rPr lang="fr-FR" sz="1200" kern="1200" dirty="0">
                <a:solidFill>
                  <a:schemeClr val="tx1"/>
                </a:solidFill>
                <a:effectLst/>
                <a:latin typeface="+mn-lt"/>
                <a:ea typeface="+mn-ea"/>
                <a:cs typeface="+mn-cs"/>
              </a:rPr>
              <a:t>À l’issue de l’audience publique, l'Office transmet sa décision au ministre des Relations  Couronne  - Autochtones et Affaires du Nord du Canada et ce, aux fins d'approbation,   . En général, l'Office  rend généralement sa décision entre 30 et 45 jours après  la clôture de l’audience ; toutefois, le délai nécessaire à la prise de décision dépend de la complexité du projet, ainsi que du nombre d’autres demandes nécessitant l’attention de l'Office.</a:t>
            </a:r>
          </a:p>
          <a:p>
            <a:pPr lvl="0"/>
            <a:endParaRPr lang="en-CA" sz="1200" kern="1200" dirty="0">
              <a:solidFill>
                <a:schemeClr val="tx1"/>
              </a:solidFill>
              <a:effectLst/>
              <a:latin typeface="+mn-lt"/>
              <a:ea typeface="+mn-ea"/>
              <a:cs typeface="+mn-cs"/>
            </a:endParaRPr>
          </a:p>
          <a:p>
            <a:r>
              <a:rPr lang="fr-FR" sz="1200" b="1" kern="1200" dirty="0">
                <a:solidFill>
                  <a:schemeClr val="tx1"/>
                </a:solidFill>
                <a:effectLst/>
                <a:latin typeface="+mn-lt"/>
                <a:ea typeface="+mn-ea"/>
                <a:cs typeface="+mn-cs"/>
              </a:rPr>
              <a:t>Décision ministérielle  </a:t>
            </a:r>
            <a:endParaRPr lang="en-CA" sz="1200" kern="1200" dirty="0">
              <a:solidFill>
                <a:schemeClr val="tx1"/>
              </a:solidFill>
              <a:effectLst/>
              <a:latin typeface="+mn-lt"/>
              <a:ea typeface="+mn-ea"/>
              <a:cs typeface="+mn-cs"/>
            </a:endParaRPr>
          </a:p>
          <a:p>
            <a:pPr lvl="0"/>
            <a:r>
              <a:rPr lang="fr-FR" sz="1200" kern="1200" dirty="0">
                <a:solidFill>
                  <a:schemeClr val="tx1"/>
                </a:solidFill>
                <a:effectLst/>
                <a:latin typeface="+mn-lt"/>
                <a:ea typeface="+mn-ea"/>
                <a:cs typeface="+mn-cs"/>
              </a:rPr>
              <a:t>Le délai imparti au ministre des Relations Couronne - Autochtones et Affaires du Nord du Canada (RCAANC) pour approuver la décision de la Commission est de 45 jours. Ce délai peut être prolongé de 45 autres jours  si le ministre en informe l'Office au cours des 45 premiers jours.  Si le ministre ne répond pas dans ce délai, il est réputé avoir approuvé la décision de l'Office. </a:t>
            </a:r>
            <a:endParaRPr lang="en-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lvl="0"/>
            <a:r>
              <a:rPr lang="fr-FR" sz="1200" kern="1200" dirty="0">
                <a:solidFill>
                  <a:schemeClr val="tx1"/>
                </a:solidFill>
                <a:effectLst/>
                <a:latin typeface="+mn-lt"/>
                <a:ea typeface="+mn-ea"/>
                <a:cs typeface="+mn-cs"/>
              </a:rPr>
              <a:t>Dès qu'il a décidé d’approuver  ou  non  la décision de l'OEN, le ministre  envoie une copie de sa résolution  et, en cas de refus d’approbation, des motifs afférents, à l'Office,  au demandeur et, si nécessaire, aux OID ainsi qu’à toute autre personne ayant droit à une indemnisation.</a:t>
            </a: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endParaRPr lang="en-CA" dirty="0"/>
          </a:p>
          <a:p>
            <a:endParaRPr lang="en-US" dirty="0"/>
          </a:p>
        </p:txBody>
      </p:sp>
      <p:sp>
        <p:nvSpPr>
          <p:cNvPr id="5" name="Slide Number Placeholder 4"/>
          <p:cNvSpPr>
            <a:spLocks noGrp="1"/>
          </p:cNvSpPr>
          <p:nvPr>
            <p:ph type="sldNum" sz="quarter" idx="11"/>
          </p:nvPr>
        </p:nvSpPr>
        <p:spPr/>
        <p:txBody>
          <a:bodyPr/>
          <a:lstStyle/>
          <a:p>
            <a:fld id="{915FFB53-840E-44D0-8DD2-A1BBDE0D75A3}" type="slidenum">
              <a:rPr lang="en-CA" smtClean="0"/>
              <a:t>9</a:t>
            </a:fld>
            <a:endParaRPr lang="en-CA" dirty="0"/>
          </a:p>
        </p:txBody>
      </p:sp>
      <p:sp>
        <p:nvSpPr>
          <p:cNvPr id="6" name="Footer Placeholder 5">
            <a:extLst>
              <a:ext uri="{FF2B5EF4-FFF2-40B4-BE49-F238E27FC236}">
                <a16:creationId xmlns:a16="http://schemas.microsoft.com/office/drawing/2014/main" id="{DFFFC037-F401-43CC-AB10-E645F42C4613}"/>
              </a:ext>
            </a:extLst>
          </p:cNvPr>
          <p:cNvSpPr>
            <a:spLocks noGrp="1"/>
          </p:cNvSpPr>
          <p:nvPr>
            <p:ph type="ftr" sz="quarter" idx="4"/>
          </p:nvPr>
        </p:nvSpPr>
        <p:spPr/>
        <p:txBody>
          <a:bodyPr/>
          <a:lstStyle/>
          <a:p>
            <a:endParaRPr lang="en-CA" dirty="0"/>
          </a:p>
        </p:txBody>
      </p:sp>
      <p:sp>
        <p:nvSpPr>
          <p:cNvPr id="7" name="Date Placeholder 6">
            <a:extLst>
              <a:ext uri="{FF2B5EF4-FFF2-40B4-BE49-F238E27FC236}">
                <a16:creationId xmlns:a16="http://schemas.microsoft.com/office/drawing/2014/main" id="{C630344E-90A7-486D-B48E-B5C57D26EE79}"/>
              </a:ext>
            </a:extLst>
          </p:cNvPr>
          <p:cNvSpPr>
            <a:spLocks noGrp="1"/>
          </p:cNvSpPr>
          <p:nvPr>
            <p:ph type="dt" idx="1"/>
          </p:nvPr>
        </p:nvSpPr>
        <p:spPr/>
        <p:txBody>
          <a:bodyPr/>
          <a:lstStyle/>
          <a:p>
            <a:r>
              <a:rPr lang="en-CA"/>
              <a:t>2023-10-12</a:t>
            </a:r>
            <a:endParaRPr lang="en-CA" dirty="0"/>
          </a:p>
        </p:txBody>
      </p:sp>
    </p:spTree>
    <p:extLst>
      <p:ext uri="{BB962C8B-B14F-4D97-AF65-F5344CB8AC3E}">
        <p14:creationId xmlns:p14="http://schemas.microsoft.com/office/powerpoint/2010/main" val="15970894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1"/>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lvl1pPr>
              <a:defRPr/>
            </a:lvl1pPr>
          </a:lstStyle>
          <a:p>
            <a:fld id="{3B2478E6-0347-4CC6-B430-67F3473E28B2}" type="datetime1">
              <a:rPr lang="en-CA" smtClean="0"/>
              <a:t>2026-08-10</a:t>
            </a:fld>
            <a:endParaRPr lang="en-CA" dirty="0"/>
          </a:p>
        </p:txBody>
      </p:sp>
      <p:sp>
        <p:nvSpPr>
          <p:cNvPr id="19" name="Footer Placeholder 18"/>
          <p:cNvSpPr>
            <a:spLocks noGrp="1"/>
          </p:cNvSpPr>
          <p:nvPr>
            <p:ph type="ftr" sz="quarter" idx="11"/>
          </p:nvPr>
        </p:nvSpPr>
        <p:spPr>
          <a:xfrm>
            <a:off x="2627784" y="6237312"/>
            <a:ext cx="4065240" cy="365125"/>
          </a:xfrm>
        </p:spPr>
        <p:txBody>
          <a:bodyPr/>
          <a:lstStyle/>
          <a:p>
            <a:r>
              <a:rPr lang="en-US" dirty="0"/>
              <a:t>Renewal Application for Licence 2AM-MRY1325</a:t>
            </a:r>
            <a:endParaRPr lang="en-CA" dirty="0"/>
          </a:p>
        </p:txBody>
      </p:sp>
      <p:sp>
        <p:nvSpPr>
          <p:cNvPr id="27" name="Slide Number Placeholder 26"/>
          <p:cNvSpPr>
            <a:spLocks noGrp="1"/>
          </p:cNvSpPr>
          <p:nvPr>
            <p:ph type="sldNum" sz="quarter" idx="12"/>
          </p:nvPr>
        </p:nvSpPr>
        <p:spPr/>
        <p:txBody>
          <a:bodyPr/>
          <a:lstStyle/>
          <a:p>
            <a:fld id="{7743DBDE-EEB0-4B35-80BE-167CFC5089B8}" type="slidenum">
              <a:rPr lang="en-CA" smtClean="0"/>
              <a:t>‹#›</a:t>
            </a:fld>
            <a:endParaRPr lang="en-CA"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2779F62-49F6-48B3-8CC3-0222254DE9D4}" type="datetime1">
              <a:rPr lang="en-CA" smtClean="0"/>
              <a:t>2026-08-10</a:t>
            </a:fld>
            <a:endParaRPr lang="en-CA" dirty="0"/>
          </a:p>
        </p:txBody>
      </p:sp>
      <p:sp>
        <p:nvSpPr>
          <p:cNvPr id="5" name="Footer Placeholder 4"/>
          <p:cNvSpPr>
            <a:spLocks noGrp="1"/>
          </p:cNvSpPr>
          <p:nvPr>
            <p:ph type="ftr" sz="quarter" idx="11"/>
          </p:nvPr>
        </p:nvSpPr>
        <p:spPr/>
        <p:txBody>
          <a:bodyPr/>
          <a:lstStyle/>
          <a:p>
            <a:r>
              <a:rPr lang="en-US" dirty="0"/>
              <a:t>Renewal Application for Licence 2AM-MRY1325</a:t>
            </a:r>
            <a:endParaRPr lang="en-CA" dirty="0"/>
          </a:p>
        </p:txBody>
      </p:sp>
      <p:sp>
        <p:nvSpPr>
          <p:cNvPr id="6" name="Slide Number Placeholder 5"/>
          <p:cNvSpPr>
            <a:spLocks noGrp="1"/>
          </p:cNvSpPr>
          <p:nvPr>
            <p:ph type="sldNum" sz="quarter" idx="12"/>
          </p:nvPr>
        </p:nvSpPr>
        <p:spPr/>
        <p:txBody>
          <a:bodyPr/>
          <a:lstStyle/>
          <a:p>
            <a:fld id="{7743DBDE-EEB0-4B35-80BE-167CFC5089B8}" type="slidenum">
              <a:rPr lang="en-CA" smtClean="0"/>
              <a:t>‹#›</a:t>
            </a:fld>
            <a:endParaRPr lang="en-CA" dirty="0"/>
          </a:p>
        </p:txBody>
      </p:sp>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3591" y="25679"/>
            <a:ext cx="661985" cy="62372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6E8BAE0-D9C0-4B47-9E54-7E60AC138D76}" type="datetime1">
              <a:rPr lang="en-CA" smtClean="0"/>
              <a:t>2026-08-10</a:t>
            </a:fld>
            <a:endParaRPr lang="en-CA" dirty="0"/>
          </a:p>
        </p:txBody>
      </p:sp>
      <p:sp>
        <p:nvSpPr>
          <p:cNvPr id="5" name="Footer Placeholder 4"/>
          <p:cNvSpPr>
            <a:spLocks noGrp="1"/>
          </p:cNvSpPr>
          <p:nvPr>
            <p:ph type="ftr" sz="quarter" idx="11"/>
          </p:nvPr>
        </p:nvSpPr>
        <p:spPr/>
        <p:txBody>
          <a:bodyPr/>
          <a:lstStyle/>
          <a:p>
            <a:r>
              <a:rPr lang="en-US" dirty="0"/>
              <a:t>Renewal Application for Licence 2AM-MRY1325</a:t>
            </a:r>
            <a:endParaRPr lang="en-CA" dirty="0"/>
          </a:p>
        </p:txBody>
      </p:sp>
      <p:sp>
        <p:nvSpPr>
          <p:cNvPr id="6" name="Slide Number Placeholder 5"/>
          <p:cNvSpPr>
            <a:spLocks noGrp="1"/>
          </p:cNvSpPr>
          <p:nvPr>
            <p:ph type="sldNum" sz="quarter" idx="12"/>
          </p:nvPr>
        </p:nvSpPr>
        <p:spPr/>
        <p:txBody>
          <a:bodyPr/>
          <a:lstStyle/>
          <a:p>
            <a:fld id="{7743DBDE-EEB0-4B35-80BE-167CFC5089B8}" type="slidenum">
              <a:rPr lang="en-CA" smtClean="0"/>
              <a:t>‹#›</a:t>
            </a:fld>
            <a:endParaRPr lang="en-CA" dirty="0"/>
          </a:p>
        </p:txBody>
      </p:sp>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3591" y="25679"/>
            <a:ext cx="661985" cy="62372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4428" y="476672"/>
            <a:ext cx="8229600" cy="1143000"/>
          </a:xfrm>
        </p:spPr>
        <p:txBody>
          <a:bodyPr/>
          <a:lstStyle/>
          <a:p>
            <a:r>
              <a:rPr kumimoji="0" lang="en-US"/>
              <a:t>Click to edit Master title style</a:t>
            </a:r>
          </a:p>
        </p:txBody>
      </p:sp>
      <p:sp>
        <p:nvSpPr>
          <p:cNvPr id="3" name="Content Placeholder 2"/>
          <p:cNvSpPr>
            <a:spLocks noGrp="1"/>
          </p:cNvSpPr>
          <p:nvPr>
            <p:ph idx="1"/>
          </p:nvPr>
        </p:nvSpPr>
        <p:spPr>
          <a:xfrm>
            <a:off x="417045" y="1988840"/>
            <a:ext cx="8229600" cy="438912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08D38099-2725-4066-8D28-D91F7FBD7BF1}" type="datetime1">
              <a:rPr lang="en-CA" smtClean="0"/>
              <a:t>2026-08-10</a:t>
            </a:fld>
            <a:endParaRPr lang="en-CA" dirty="0"/>
          </a:p>
        </p:txBody>
      </p:sp>
      <p:sp>
        <p:nvSpPr>
          <p:cNvPr id="5" name="Footer Placeholder 4"/>
          <p:cNvSpPr>
            <a:spLocks noGrp="1"/>
          </p:cNvSpPr>
          <p:nvPr>
            <p:ph type="ftr" sz="quarter" idx="11"/>
          </p:nvPr>
        </p:nvSpPr>
        <p:spPr>
          <a:xfrm>
            <a:off x="2771800" y="6237312"/>
            <a:ext cx="3849216" cy="365125"/>
          </a:xfrm>
        </p:spPr>
        <p:txBody>
          <a:bodyPr/>
          <a:lstStyle/>
          <a:p>
            <a:r>
              <a:rPr lang="en-US" dirty="0"/>
              <a:t>Renewal Application for Licence 2AM-MRY1325</a:t>
            </a:r>
            <a:endParaRPr lang="en-CA" dirty="0"/>
          </a:p>
        </p:txBody>
      </p:sp>
      <p:sp>
        <p:nvSpPr>
          <p:cNvPr id="6" name="Slide Number Placeholder 5"/>
          <p:cNvSpPr>
            <a:spLocks noGrp="1"/>
          </p:cNvSpPr>
          <p:nvPr>
            <p:ph type="sldNum" sz="quarter" idx="12"/>
          </p:nvPr>
        </p:nvSpPr>
        <p:spPr/>
        <p:txBody>
          <a:bodyPr/>
          <a:lstStyle/>
          <a:p>
            <a:fld id="{7743DBDE-EEB0-4B35-80BE-167CFC5089B8}" type="slidenum">
              <a:rPr lang="en-CA" smtClean="0"/>
              <a:t>‹#›</a:t>
            </a:fld>
            <a:endParaRPr lang="en-C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33F9E9D4-B466-485D-BF11-76141887E23A}" type="datetime1">
              <a:rPr lang="en-CA" smtClean="0"/>
              <a:t>2026-08-10</a:t>
            </a:fld>
            <a:endParaRPr lang="en-CA" dirty="0"/>
          </a:p>
        </p:txBody>
      </p:sp>
      <p:sp>
        <p:nvSpPr>
          <p:cNvPr id="5" name="Footer Placeholder 4"/>
          <p:cNvSpPr>
            <a:spLocks noGrp="1"/>
          </p:cNvSpPr>
          <p:nvPr>
            <p:ph type="ftr" sz="quarter" idx="11"/>
          </p:nvPr>
        </p:nvSpPr>
        <p:spPr/>
        <p:txBody>
          <a:bodyPr/>
          <a:lstStyle/>
          <a:p>
            <a:r>
              <a:rPr lang="en-US" dirty="0"/>
              <a:t>Renewal Application for Licence 2AM-MRY1325</a:t>
            </a:r>
            <a:endParaRPr lang="en-CA" dirty="0"/>
          </a:p>
        </p:txBody>
      </p:sp>
      <p:sp>
        <p:nvSpPr>
          <p:cNvPr id="6" name="Slide Number Placeholder 5"/>
          <p:cNvSpPr>
            <a:spLocks noGrp="1"/>
          </p:cNvSpPr>
          <p:nvPr>
            <p:ph type="sldNum" sz="quarter" idx="12"/>
          </p:nvPr>
        </p:nvSpPr>
        <p:spPr/>
        <p:txBody>
          <a:bodyPr/>
          <a:lstStyle/>
          <a:p>
            <a:fld id="{7743DBDE-EEB0-4B35-80BE-167CFC5089B8}" type="slidenum">
              <a:rPr lang="en-CA" smtClean="0"/>
              <a:t>‹#›</a:t>
            </a:fld>
            <a:endParaRPr lang="en-CA" dirty="0"/>
          </a:p>
        </p:txBody>
      </p:sp>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3591" y="25679"/>
            <a:ext cx="661985" cy="62372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267F6BF2-961F-48D2-B02E-83FF9DF96FD3}" type="datetime1">
              <a:rPr lang="en-CA" smtClean="0"/>
              <a:t>2026-08-10</a:t>
            </a:fld>
            <a:endParaRPr lang="en-CA" dirty="0"/>
          </a:p>
        </p:txBody>
      </p:sp>
      <p:sp>
        <p:nvSpPr>
          <p:cNvPr id="6" name="Footer Placeholder 5"/>
          <p:cNvSpPr>
            <a:spLocks noGrp="1"/>
          </p:cNvSpPr>
          <p:nvPr>
            <p:ph type="ftr" sz="quarter" idx="11"/>
          </p:nvPr>
        </p:nvSpPr>
        <p:spPr/>
        <p:txBody>
          <a:bodyPr/>
          <a:lstStyle/>
          <a:p>
            <a:r>
              <a:rPr lang="en-US" dirty="0"/>
              <a:t>Renewal Application for Licence 2AM-MRY1325</a:t>
            </a:r>
            <a:endParaRPr lang="en-CA" dirty="0"/>
          </a:p>
        </p:txBody>
      </p:sp>
      <p:sp>
        <p:nvSpPr>
          <p:cNvPr id="7" name="Slide Number Placeholder 6"/>
          <p:cNvSpPr>
            <a:spLocks noGrp="1"/>
          </p:cNvSpPr>
          <p:nvPr>
            <p:ph type="sldNum" sz="quarter" idx="12"/>
          </p:nvPr>
        </p:nvSpPr>
        <p:spPr/>
        <p:txBody>
          <a:bodyPr/>
          <a:lstStyle/>
          <a:p>
            <a:fld id="{7743DBDE-EEB0-4B35-80BE-167CFC5089B8}" type="slidenum">
              <a:rPr lang="en-CA" smtClean="0"/>
              <a:t>‹#›</a:t>
            </a:fld>
            <a:endParaRPr lang="en-CA" dirty="0"/>
          </a:p>
        </p:txBody>
      </p:sp>
      <p:pic>
        <p:nvPicPr>
          <p:cNvPr id="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3591" y="25679"/>
            <a:ext cx="661985" cy="62372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2E1DD32D-24A8-4B8C-8C48-BB539E11D7E8}" type="datetime1">
              <a:rPr lang="en-CA" smtClean="0"/>
              <a:t>2026-08-10</a:t>
            </a:fld>
            <a:endParaRPr lang="en-CA" dirty="0"/>
          </a:p>
        </p:txBody>
      </p:sp>
      <p:sp>
        <p:nvSpPr>
          <p:cNvPr id="8" name="Footer Placeholder 7"/>
          <p:cNvSpPr>
            <a:spLocks noGrp="1"/>
          </p:cNvSpPr>
          <p:nvPr>
            <p:ph type="ftr" sz="quarter" idx="11"/>
          </p:nvPr>
        </p:nvSpPr>
        <p:spPr/>
        <p:txBody>
          <a:bodyPr/>
          <a:lstStyle/>
          <a:p>
            <a:r>
              <a:rPr lang="en-US" dirty="0"/>
              <a:t>Renewal Application for Licence 2AM-MRY1325</a:t>
            </a:r>
            <a:endParaRPr lang="en-CA" dirty="0"/>
          </a:p>
        </p:txBody>
      </p:sp>
      <p:sp>
        <p:nvSpPr>
          <p:cNvPr id="9" name="Slide Number Placeholder 8"/>
          <p:cNvSpPr>
            <a:spLocks noGrp="1"/>
          </p:cNvSpPr>
          <p:nvPr>
            <p:ph type="sldNum" sz="quarter" idx="12"/>
          </p:nvPr>
        </p:nvSpPr>
        <p:spPr/>
        <p:txBody>
          <a:bodyPr/>
          <a:lstStyle/>
          <a:p>
            <a:fld id="{7743DBDE-EEB0-4B35-80BE-167CFC5089B8}" type="slidenum">
              <a:rPr lang="en-CA" smtClean="0"/>
              <a:t>‹#›</a:t>
            </a:fld>
            <a:endParaRPr lang="en-CA" dirty="0"/>
          </a:p>
        </p:txBody>
      </p:sp>
      <p:pic>
        <p:nvPicPr>
          <p:cNvPr id="10"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3591" y="25679"/>
            <a:ext cx="661985" cy="62372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92A27F41-5AC8-45D1-B817-C1CCD63EB56E}" type="datetime1">
              <a:rPr lang="en-CA" smtClean="0"/>
              <a:t>2026-08-10</a:t>
            </a:fld>
            <a:endParaRPr lang="en-CA" dirty="0"/>
          </a:p>
        </p:txBody>
      </p:sp>
      <p:sp>
        <p:nvSpPr>
          <p:cNvPr id="4" name="Footer Placeholder 3"/>
          <p:cNvSpPr>
            <a:spLocks noGrp="1"/>
          </p:cNvSpPr>
          <p:nvPr>
            <p:ph type="ftr" sz="quarter" idx="11"/>
          </p:nvPr>
        </p:nvSpPr>
        <p:spPr/>
        <p:txBody>
          <a:bodyPr/>
          <a:lstStyle/>
          <a:p>
            <a:r>
              <a:rPr lang="en-US" dirty="0"/>
              <a:t>Renewal Application for Licence 2AM-MRY1325</a:t>
            </a:r>
            <a:endParaRPr lang="en-CA" dirty="0"/>
          </a:p>
        </p:txBody>
      </p:sp>
      <p:sp>
        <p:nvSpPr>
          <p:cNvPr id="5" name="Slide Number Placeholder 4"/>
          <p:cNvSpPr>
            <a:spLocks noGrp="1"/>
          </p:cNvSpPr>
          <p:nvPr>
            <p:ph type="sldNum" sz="quarter" idx="12"/>
          </p:nvPr>
        </p:nvSpPr>
        <p:spPr/>
        <p:txBody>
          <a:bodyPr/>
          <a:lstStyle/>
          <a:p>
            <a:fld id="{7743DBDE-EEB0-4B35-80BE-167CFC5089B8}" type="slidenum">
              <a:rPr lang="en-CA" smtClean="0"/>
              <a:t>‹#›</a:t>
            </a:fld>
            <a:endParaRPr lang="en-CA" dirty="0"/>
          </a:p>
        </p:txBody>
      </p:sp>
      <p:pic>
        <p:nvPicPr>
          <p:cNvPr id="6"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3591" y="25679"/>
            <a:ext cx="661985" cy="62372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75C86F-8335-47BA-A96C-5B72B7F2539F}" type="datetime1">
              <a:rPr lang="en-CA" smtClean="0"/>
              <a:t>2026-08-10</a:t>
            </a:fld>
            <a:endParaRPr lang="en-CA" dirty="0"/>
          </a:p>
        </p:txBody>
      </p:sp>
      <p:sp>
        <p:nvSpPr>
          <p:cNvPr id="3" name="Footer Placeholder 2"/>
          <p:cNvSpPr>
            <a:spLocks noGrp="1"/>
          </p:cNvSpPr>
          <p:nvPr>
            <p:ph type="ftr" sz="quarter" idx="11"/>
          </p:nvPr>
        </p:nvSpPr>
        <p:spPr/>
        <p:txBody>
          <a:bodyPr/>
          <a:lstStyle/>
          <a:p>
            <a:r>
              <a:rPr lang="en-US" dirty="0"/>
              <a:t>Renewal Application for Licence 2AM-MRY1325</a:t>
            </a:r>
            <a:endParaRPr lang="en-CA" dirty="0"/>
          </a:p>
        </p:txBody>
      </p:sp>
      <p:sp>
        <p:nvSpPr>
          <p:cNvPr id="4" name="Slide Number Placeholder 3"/>
          <p:cNvSpPr>
            <a:spLocks noGrp="1"/>
          </p:cNvSpPr>
          <p:nvPr>
            <p:ph type="sldNum" sz="quarter" idx="12"/>
          </p:nvPr>
        </p:nvSpPr>
        <p:spPr/>
        <p:txBody>
          <a:bodyPr/>
          <a:lstStyle/>
          <a:p>
            <a:fld id="{7743DBDE-EEB0-4B35-80BE-167CFC5089B8}" type="slidenum">
              <a:rPr lang="en-CA" smtClean="0"/>
              <a:t>‹#›</a:t>
            </a:fld>
            <a:endParaRPr lang="en-CA" dirty="0"/>
          </a:p>
        </p:txBody>
      </p:sp>
      <p:pic>
        <p:nvPicPr>
          <p:cNvPr id="5"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3591" y="25679"/>
            <a:ext cx="661985" cy="62372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8ECF60E9-5469-4703-8DC4-28E48381BEA2}" type="datetime1">
              <a:rPr lang="en-CA" smtClean="0"/>
              <a:t>2026-08-10</a:t>
            </a:fld>
            <a:endParaRPr lang="en-CA" dirty="0"/>
          </a:p>
        </p:txBody>
      </p:sp>
      <p:sp>
        <p:nvSpPr>
          <p:cNvPr id="6" name="Footer Placeholder 5"/>
          <p:cNvSpPr>
            <a:spLocks noGrp="1"/>
          </p:cNvSpPr>
          <p:nvPr>
            <p:ph type="ftr" sz="quarter" idx="11"/>
          </p:nvPr>
        </p:nvSpPr>
        <p:spPr/>
        <p:txBody>
          <a:bodyPr/>
          <a:lstStyle/>
          <a:p>
            <a:r>
              <a:rPr lang="en-US" dirty="0"/>
              <a:t>Renewal Application for Licence 2AM-MRY1325</a:t>
            </a:r>
            <a:endParaRPr lang="en-CA" dirty="0"/>
          </a:p>
        </p:txBody>
      </p:sp>
      <p:sp>
        <p:nvSpPr>
          <p:cNvPr id="7" name="Slide Number Placeholder 6"/>
          <p:cNvSpPr>
            <a:spLocks noGrp="1"/>
          </p:cNvSpPr>
          <p:nvPr>
            <p:ph type="sldNum" sz="quarter" idx="12"/>
          </p:nvPr>
        </p:nvSpPr>
        <p:spPr/>
        <p:txBody>
          <a:bodyPr/>
          <a:lstStyle/>
          <a:p>
            <a:fld id="{7743DBDE-EEB0-4B35-80BE-167CFC5089B8}" type="slidenum">
              <a:rPr lang="en-CA" smtClean="0"/>
              <a:t>‹#›</a:t>
            </a:fld>
            <a:endParaRPr lang="en-CA" dirty="0"/>
          </a:p>
        </p:txBody>
      </p:sp>
      <p:pic>
        <p:nvPicPr>
          <p:cNvPr id="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3591" y="25679"/>
            <a:ext cx="661985" cy="62372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0BC2ABBA-CD91-42F6-8624-3612DC2119A9}" type="datetime1">
              <a:rPr lang="en-CA" smtClean="0"/>
              <a:t>2026-08-10</a:t>
            </a:fld>
            <a:endParaRPr lang="en-CA" dirty="0"/>
          </a:p>
        </p:txBody>
      </p:sp>
      <p:sp>
        <p:nvSpPr>
          <p:cNvPr id="6" name="Footer Placeholder 5"/>
          <p:cNvSpPr>
            <a:spLocks noGrp="1"/>
          </p:cNvSpPr>
          <p:nvPr>
            <p:ph type="ftr" sz="quarter" idx="11"/>
          </p:nvPr>
        </p:nvSpPr>
        <p:spPr/>
        <p:txBody>
          <a:bodyPr/>
          <a:lstStyle/>
          <a:p>
            <a:r>
              <a:rPr lang="en-US" dirty="0"/>
              <a:t>Renewal Application for Licence 2AM-MRY1325</a:t>
            </a:r>
            <a:endParaRPr lang="en-CA" dirty="0"/>
          </a:p>
        </p:txBody>
      </p:sp>
      <p:sp>
        <p:nvSpPr>
          <p:cNvPr id="7" name="Slide Number Placeholder 6"/>
          <p:cNvSpPr>
            <a:spLocks noGrp="1"/>
          </p:cNvSpPr>
          <p:nvPr>
            <p:ph type="sldNum" sz="quarter" idx="12"/>
          </p:nvPr>
        </p:nvSpPr>
        <p:spPr>
          <a:xfrm>
            <a:off x="8077200" y="6356350"/>
            <a:ext cx="609600" cy="365125"/>
          </a:xfrm>
        </p:spPr>
        <p:txBody>
          <a:bodyPr/>
          <a:lstStyle/>
          <a:p>
            <a:fld id="{7743DBDE-EEB0-4B35-80BE-167CFC5089B8}" type="slidenum">
              <a:rPr lang="en-CA" smtClean="0"/>
              <a:t>‹#›</a:t>
            </a:fld>
            <a:endParaRPr lang="en-CA"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a:t>Click icon to add picture</a:t>
            </a:r>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pic>
        <p:nvPicPr>
          <p:cNvPr id="13"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3591" y="25679"/>
            <a:ext cx="661985" cy="62372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dirty="0"/>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313AC40-3E4F-4D5A-B71A-20460CE17887}" type="datetime1">
              <a:rPr lang="en-CA" smtClean="0"/>
              <a:t>2026-08-10</a:t>
            </a:fld>
            <a:endParaRPr lang="en-CA" dirty="0"/>
          </a:p>
        </p:txBody>
      </p:sp>
      <p:sp>
        <p:nvSpPr>
          <p:cNvPr id="22" name="Footer Placeholder 21"/>
          <p:cNvSpPr>
            <a:spLocks noGrp="1"/>
          </p:cNvSpPr>
          <p:nvPr>
            <p:ph type="ftr" sz="quarter" idx="3"/>
          </p:nvPr>
        </p:nvSpPr>
        <p:spPr>
          <a:xfrm>
            <a:off x="2897224" y="6309320"/>
            <a:ext cx="3865525"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en-US" dirty="0"/>
              <a:t>Renewal Application for Licence 2AM-MRY1325</a:t>
            </a:r>
            <a:endParaRPr lang="en-CA"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743DBDE-EEB0-4B35-80BE-167CFC5089B8}" type="slidenum">
              <a:rPr lang="en-CA" smtClean="0"/>
              <a:t>‹#›</a:t>
            </a:fld>
            <a:endParaRPr lang="en-CA"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pic>
        <p:nvPicPr>
          <p:cNvPr id="14" name="Picture 2"/>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t="1659" b="1659"/>
          <a:stretch/>
        </p:blipFill>
        <p:spPr bwMode="auto">
          <a:xfrm>
            <a:off x="20863" y="0"/>
            <a:ext cx="806001" cy="759411"/>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mailto:stephanie.autut@nwb-oen.ca" TargetMode="External"/><Relationship Id="rId7" Type="http://schemas.openxmlformats.org/officeDocument/2006/relationships/hyperlink" Target="mailto:nidhi.singh@nwb-oen.ca"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mailto:ben.kogvik@nwb-oen.ca" TargetMode="External"/><Relationship Id="rId5" Type="http://schemas.openxmlformats.org/officeDocument/2006/relationships/hyperlink" Target="mailto:richard.dwyer@nwb-oen.ca" TargetMode="External"/><Relationship Id="rId4" Type="http://schemas.openxmlformats.org/officeDocument/2006/relationships/hyperlink" Target="mailto:karen.kharatyan@nwb-oen.ca"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mailto:stephanie.autut@nwb-oen.ca" TargetMode="External"/><Relationship Id="rId7" Type="http://schemas.openxmlformats.org/officeDocument/2006/relationships/hyperlink" Target="mailto:nidhi.singh@nwb-oen.ca"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mailto:ben.kogvik@nwb-oen.ca" TargetMode="External"/><Relationship Id="rId5" Type="http://schemas.openxmlformats.org/officeDocument/2006/relationships/hyperlink" Target="mailto:richard.dwyer@nwb-oen.ca" TargetMode="External"/><Relationship Id="rId4" Type="http://schemas.openxmlformats.org/officeDocument/2006/relationships/hyperlink" Target="mailto:karen.kharatyan@nwb-oen.ca"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Subtitle 2"/>
          <p:cNvSpPr>
            <a:spLocks noGrp="1"/>
          </p:cNvSpPr>
          <p:nvPr>
            <p:ph type="subTitle" idx="1"/>
          </p:nvPr>
        </p:nvSpPr>
        <p:spPr>
          <a:xfrm>
            <a:off x="323528" y="2083585"/>
            <a:ext cx="5934575" cy="3505200"/>
          </a:xfrm>
        </p:spPr>
        <p:txBody>
          <a:bodyPr>
            <a:noAutofit/>
          </a:bodyPr>
          <a:lstStyle/>
          <a:p>
            <a:pPr algn="ctr"/>
            <a:endParaRPr lang="en-US" sz="1800" dirty="0">
              <a:solidFill>
                <a:schemeClr val="tx1"/>
              </a:solidFill>
              <a:latin typeface="Times New Roman" panose="02020603050405020304" pitchFamily="18" charset="0"/>
              <a:cs typeface="Times New Roman" panose="02020603050405020304" pitchFamily="18" charset="0"/>
            </a:endParaRPr>
          </a:p>
          <a:p>
            <a:pPr algn="ctr"/>
            <a:r>
              <a:rPr lang="en-US" sz="1800" dirty="0">
                <a:solidFill>
                  <a:schemeClr val="tx1"/>
                </a:solidFill>
                <a:latin typeface="Times New Roman" panose="02020603050405020304" pitchFamily="18" charset="0"/>
                <a:cs typeface="Times New Roman" panose="02020603050405020304" pitchFamily="18" charset="0"/>
              </a:rPr>
              <a:t>Renewal and Amendment Application for</a:t>
            </a:r>
            <a:r>
              <a:rPr lang="en-US" sz="1800" dirty="0">
                <a:latin typeface="Times New Roman" panose="02020603050405020304" pitchFamily="18" charset="0"/>
                <a:cs typeface="Times New Roman" panose="02020603050405020304" pitchFamily="18" charset="0"/>
              </a:rPr>
              <a:t> </a:t>
            </a:r>
            <a:r>
              <a:rPr lang="en-US" sz="1800" dirty="0">
                <a:solidFill>
                  <a:schemeClr val="tx1"/>
                </a:solidFill>
                <a:latin typeface="Times New Roman" panose="02020603050405020304" pitchFamily="18" charset="0"/>
                <a:cs typeface="Times New Roman" panose="02020603050405020304" pitchFamily="18" charset="0"/>
              </a:rPr>
              <a:t>Type A Water Licence </a:t>
            </a:r>
          </a:p>
          <a:p>
            <a:pPr algn="ctr"/>
            <a:r>
              <a:rPr lang="en-US" sz="1800" b="1" dirty="0">
                <a:solidFill>
                  <a:schemeClr val="tx1"/>
                </a:solidFill>
                <a:latin typeface="Times New Roman" panose="02020603050405020304" pitchFamily="18" charset="0"/>
                <a:cs typeface="Times New Roman" panose="02020603050405020304" pitchFamily="18" charset="0"/>
              </a:rPr>
              <a:t>3AM-IQA1626</a:t>
            </a:r>
          </a:p>
          <a:p>
            <a:pPr algn="ctr"/>
            <a:r>
              <a:rPr lang="en-US" sz="1800" dirty="0">
                <a:latin typeface="Times New Roman" panose="02020603050405020304" pitchFamily="18" charset="0"/>
                <a:cs typeface="Times New Roman" panose="02020603050405020304" pitchFamily="18" charset="0"/>
              </a:rPr>
              <a:t>by</a:t>
            </a:r>
          </a:p>
          <a:p>
            <a:pPr algn="ctr"/>
            <a:r>
              <a:rPr lang="en-US" sz="1800" dirty="0">
                <a:solidFill>
                  <a:schemeClr val="tx1"/>
                </a:solidFill>
                <a:latin typeface="Times New Roman" panose="02020603050405020304" pitchFamily="18" charset="0"/>
                <a:cs typeface="Times New Roman" panose="02020603050405020304" pitchFamily="18" charset="0"/>
              </a:rPr>
              <a:t>City of Iqaluit</a:t>
            </a:r>
            <a:endParaRPr lang="en-US" sz="1800" dirty="0">
              <a:latin typeface="Times New Roman" panose="02020603050405020304" pitchFamily="18" charset="0"/>
              <a:cs typeface="Times New Roman" panose="02020603050405020304" pitchFamily="18" charset="0"/>
            </a:endParaRPr>
          </a:p>
          <a:p>
            <a:pPr algn="ctr"/>
            <a:endParaRPr lang="en-US" sz="1800" dirty="0">
              <a:solidFill>
                <a:schemeClr val="tx1"/>
              </a:solidFill>
              <a:latin typeface="Times New Roman" panose="02020603050405020304" pitchFamily="18" charset="0"/>
              <a:cs typeface="Times New Roman" panose="02020603050405020304" pitchFamily="18" charset="0"/>
            </a:endParaRPr>
          </a:p>
          <a:p>
            <a:pPr algn="ctr"/>
            <a:r>
              <a:rPr lang="en-US" sz="1800" dirty="0">
                <a:solidFill>
                  <a:schemeClr val="tx1"/>
                </a:solidFill>
                <a:latin typeface="Times New Roman" panose="02020603050405020304" pitchFamily="18" charset="0"/>
                <a:cs typeface="Times New Roman" panose="02020603050405020304" pitchFamily="18" charset="0"/>
              </a:rPr>
              <a:t>Demande de renouvellement et de modification du permis d’utilisation des eaux de type A</a:t>
            </a:r>
          </a:p>
          <a:p>
            <a:pPr algn="ctr"/>
            <a:r>
              <a:rPr lang="en-US" sz="1800" b="1" dirty="0">
                <a:latin typeface="Times New Roman" panose="02020603050405020304" pitchFamily="18" charset="0"/>
                <a:cs typeface="Times New Roman" panose="02020603050405020304" pitchFamily="18" charset="0"/>
              </a:rPr>
              <a:t>3AM-IQA1626</a:t>
            </a:r>
          </a:p>
          <a:p>
            <a:pPr algn="ctr"/>
            <a:r>
              <a:rPr lang="en-US" sz="1800" dirty="0">
                <a:latin typeface="Times New Roman" panose="02020603050405020304" pitchFamily="18" charset="0"/>
                <a:cs typeface="Times New Roman" panose="02020603050405020304" pitchFamily="18" charset="0"/>
              </a:rPr>
              <a:t>  par la Ville </a:t>
            </a:r>
            <a:r>
              <a:rPr lang="en-US" sz="1800" dirty="0" err="1">
                <a:latin typeface="Times New Roman" panose="02020603050405020304" pitchFamily="18" charset="0"/>
                <a:cs typeface="Times New Roman" panose="02020603050405020304" pitchFamily="18" charset="0"/>
              </a:rPr>
              <a:t>d’Iqaluit</a:t>
            </a:r>
            <a:endParaRPr lang="en-US" sz="1800" dirty="0">
              <a:latin typeface="Times New Roman" panose="02020603050405020304" pitchFamily="18" charset="0"/>
              <a:cs typeface="Times New Roman" panose="02020603050405020304" pitchFamily="18" charset="0"/>
            </a:endParaRPr>
          </a:p>
          <a:p>
            <a:pPr algn="ctr"/>
            <a:endParaRPr lang="en-US" sz="1800" dirty="0">
              <a:solidFill>
                <a:schemeClr val="tx1"/>
              </a:solidFill>
              <a:latin typeface="Times New Roman" panose="02020603050405020304" pitchFamily="18" charset="0"/>
              <a:cs typeface="Times New Roman" panose="02020603050405020304" pitchFamily="18" charset="0"/>
            </a:endParaRPr>
          </a:p>
        </p:txBody>
      </p:sp>
      <p:sp>
        <p:nvSpPr>
          <p:cNvPr id="8" name="Title 1"/>
          <p:cNvSpPr>
            <a:spLocks noGrp="1"/>
          </p:cNvSpPr>
          <p:nvPr>
            <p:ph type="ctrTitle"/>
          </p:nvPr>
        </p:nvSpPr>
        <p:spPr>
          <a:xfrm>
            <a:off x="0" y="5863"/>
            <a:ext cx="9144000" cy="1822937"/>
          </a:xfrm>
          <a:solidFill>
            <a:schemeClr val="accent1">
              <a:lumMod val="50000"/>
            </a:schemeClr>
          </a:solidFill>
        </p:spPr>
        <p:txBody>
          <a:bodyPr>
            <a:normAutofit fontScale="90000"/>
          </a:bodyPr>
          <a:lstStyle/>
          <a:p>
            <a:pPr algn="ctr"/>
            <a:r>
              <a:rPr lang="en-US" sz="3600" dirty="0">
                <a:solidFill>
                  <a:schemeClr val="bg1"/>
                </a:solidFill>
                <a:latin typeface="Times New Roman" panose="02020603050405020304" pitchFamily="18" charset="0"/>
                <a:cs typeface="Times New Roman" panose="02020603050405020304" pitchFamily="18" charset="0"/>
              </a:rPr>
              <a:t>                     Office des eaux du Nunavut (OEN)</a:t>
            </a:r>
            <a:br>
              <a:rPr lang="en-US" sz="3600" dirty="0">
                <a:solidFill>
                  <a:schemeClr val="bg1"/>
                </a:solidFill>
                <a:latin typeface="Times New Roman" panose="02020603050405020304" pitchFamily="18" charset="0"/>
                <a:cs typeface="Times New Roman" panose="02020603050405020304" pitchFamily="18" charset="0"/>
              </a:rPr>
            </a:br>
            <a:r>
              <a:rPr lang="en-US" sz="3600" dirty="0">
                <a:solidFill>
                  <a:schemeClr val="bg1"/>
                </a:solidFill>
                <a:latin typeface="Times New Roman" panose="02020603050405020304" pitchFamily="18" charset="0"/>
                <a:cs typeface="Times New Roman" panose="02020603050405020304" pitchFamily="18" charset="0"/>
              </a:rPr>
              <a:t>                     Le permis – Vue </a:t>
            </a:r>
            <a:r>
              <a:rPr lang="en-US" sz="3600" dirty="0" err="1">
                <a:solidFill>
                  <a:schemeClr val="bg1"/>
                </a:solidFill>
                <a:latin typeface="Times New Roman" panose="02020603050405020304" pitchFamily="18" charset="0"/>
                <a:cs typeface="Times New Roman" panose="02020603050405020304" pitchFamily="18" charset="0"/>
              </a:rPr>
              <a:t>d’ensemble</a:t>
            </a:r>
            <a:r>
              <a:rPr lang="en-US" sz="3600" dirty="0">
                <a:solidFill>
                  <a:schemeClr val="bg1"/>
                </a:solidFill>
                <a:latin typeface="Times New Roman" panose="02020603050405020304" pitchFamily="18" charset="0"/>
                <a:cs typeface="Times New Roman" panose="02020603050405020304" pitchFamily="18" charset="0"/>
              </a:rPr>
              <a:t> </a:t>
            </a:r>
            <a:br>
              <a:rPr lang="en-CA" sz="3600" dirty="0">
                <a:solidFill>
                  <a:schemeClr val="bg1"/>
                </a:solidFill>
                <a:latin typeface="Times New Roman" panose="02020603050405020304" pitchFamily="18" charset="0"/>
                <a:cs typeface="Times New Roman" panose="02020603050405020304" pitchFamily="18" charset="0"/>
              </a:rPr>
            </a:br>
            <a:endParaRPr lang="en-US" sz="2400" dirty="0">
              <a:solidFill>
                <a:schemeClr val="bg1"/>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4" y="260648"/>
            <a:ext cx="2284857" cy="1279520"/>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5754039" y="2407164"/>
            <a:ext cx="2932761" cy="2858041"/>
          </a:xfrm>
          <a:prstGeom prst="rect">
            <a:avLst/>
          </a:prstGeom>
        </p:spPr>
      </p:pic>
    </p:spTree>
    <p:extLst>
      <p:ext uri="{BB962C8B-B14F-4D97-AF65-F5344CB8AC3E}">
        <p14:creationId xmlns:p14="http://schemas.microsoft.com/office/powerpoint/2010/main" val="36272620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76672"/>
            <a:ext cx="8684028" cy="792088"/>
          </a:xfrm>
        </p:spPr>
        <p:txBody>
          <a:bodyPr>
            <a:normAutofit/>
          </a:bodyPr>
          <a:lstStyle/>
          <a:p>
            <a:pPr algn="ctr"/>
            <a:r>
              <a:rPr lang="en-US" sz="2400" b="1" dirty="0">
                <a:latin typeface="Times New Roman" pitchFamily="18" charset="0"/>
                <a:cs typeface="Times New Roman" pitchFamily="18" charset="0"/>
              </a:rPr>
              <a:t>Scope of the Renewal  and Amendment Application</a:t>
            </a:r>
            <a:endParaRPr lang="en-US" sz="2400" dirty="0"/>
          </a:p>
        </p:txBody>
      </p:sp>
      <p:sp>
        <p:nvSpPr>
          <p:cNvPr id="3" name="Content Placeholder 2"/>
          <p:cNvSpPr>
            <a:spLocks noGrp="1"/>
          </p:cNvSpPr>
          <p:nvPr>
            <p:ph idx="1"/>
          </p:nvPr>
        </p:nvSpPr>
        <p:spPr>
          <a:xfrm>
            <a:off x="251520" y="1340768"/>
            <a:ext cx="8432508" cy="4896544"/>
          </a:xfrm>
        </p:spPr>
        <p:txBody>
          <a:bodyPr>
            <a:noAutofit/>
          </a:bodyPr>
          <a:lstStyle/>
          <a:p>
            <a:pPr marL="0" indent="0" algn="just">
              <a:lnSpc>
                <a:spcPct val="115000"/>
              </a:lnSpc>
              <a:spcBef>
                <a:spcPts val="600"/>
              </a:spcBef>
              <a:buNone/>
            </a:pPr>
            <a:r>
              <a:rPr lang="en-US" sz="2000" u="sng" dirty="0">
                <a:latin typeface="Times New Roman" panose="02020603050405020304" pitchFamily="18" charset="0"/>
                <a:ea typeface="Calibri" panose="020F0502020204030204" pitchFamily="34" charset="0"/>
                <a:cs typeface="Times New Roman" panose="02020603050405020304" pitchFamily="18" charset="0"/>
              </a:rPr>
              <a:t>Current scope that is proposed to be carried over to the renewed licence:</a:t>
            </a:r>
          </a:p>
          <a:p>
            <a:pPr algn="just">
              <a:lnSpc>
                <a:spcPct val="115000"/>
              </a:lnSpc>
              <a:spcBef>
                <a:spcPts val="600"/>
              </a:spcBef>
              <a:buClrTx/>
              <a:buFont typeface="Wingdings" panose="05000000000000000000" pitchFamily="2" charset="2"/>
              <a:buChar char="§"/>
            </a:pPr>
            <a:r>
              <a:rPr lang="en-US" sz="2000" dirty="0">
                <a:latin typeface="Times New Roman" panose="02020603050405020304" pitchFamily="18" charset="0"/>
                <a:ea typeface="Calibri" panose="020F0502020204030204" pitchFamily="34" charset="0"/>
                <a:cs typeface="Times New Roman" panose="02020603050405020304" pitchFamily="18" charset="0"/>
              </a:rPr>
              <a:t>Use, management and protection of the Lake Geraldine Drainage Basin</a:t>
            </a:r>
          </a:p>
          <a:p>
            <a:pPr algn="just">
              <a:lnSpc>
                <a:spcPct val="115000"/>
              </a:lnSpc>
              <a:spcBef>
                <a:spcPts val="600"/>
              </a:spcBef>
              <a:buClrTx/>
              <a:buFont typeface="Wingdings" panose="05000000000000000000" pitchFamily="2" charset="2"/>
              <a:buChar char="§"/>
            </a:pPr>
            <a:r>
              <a:rPr lang="en-US" sz="2000" dirty="0">
                <a:latin typeface="Times New Roman" panose="02020603050405020304" pitchFamily="18" charset="0"/>
                <a:ea typeface="Calibri" panose="020F0502020204030204" pitchFamily="34" charset="0"/>
                <a:cs typeface="Times New Roman" panose="02020603050405020304" pitchFamily="18" charset="0"/>
              </a:rPr>
              <a:t>Management and protection of Waters surrounding the West 40 Landfill site</a:t>
            </a:r>
          </a:p>
          <a:p>
            <a:pPr algn="just">
              <a:lnSpc>
                <a:spcPct val="115000"/>
              </a:lnSpc>
              <a:spcBef>
                <a:spcPts val="600"/>
              </a:spcBef>
              <a:buClrTx/>
              <a:buFont typeface="Wingdings" panose="05000000000000000000" pitchFamily="2" charset="2"/>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Operation, maintenance, upgrades, monitoring, and eventual closure and reclamation of the following waste management facilities:</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marL="708660" lvl="1" indent="-342900" algn="just">
              <a:lnSpc>
                <a:spcPct val="115000"/>
              </a:lnSpc>
              <a:spcBef>
                <a:spcPts val="600"/>
              </a:spcBef>
              <a:buClrTx/>
              <a:buFont typeface="Wingdings" panose="05000000000000000000" pitchFamily="2" charset="2"/>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West 40 Landfill site and associated solid waste disposal facilities,</a:t>
            </a:r>
          </a:p>
          <a:p>
            <a:pPr marL="708660" lvl="1" indent="-342900" algn="just">
              <a:lnSpc>
                <a:spcPct val="115000"/>
              </a:lnSpc>
              <a:spcBef>
                <a:spcPts val="600"/>
              </a:spcBef>
              <a:buClrTx/>
              <a:buFont typeface="Wingdings" panose="05000000000000000000" pitchFamily="2" charset="2"/>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Sludge Management Facility,</a:t>
            </a:r>
          </a:p>
          <a:p>
            <a:pPr marL="708660" lvl="1" indent="-342900" algn="just">
              <a:lnSpc>
                <a:spcPct val="115000"/>
              </a:lnSpc>
              <a:spcBef>
                <a:spcPts val="600"/>
              </a:spcBef>
              <a:buClrTx/>
              <a:buFont typeface="Wingdings" panose="05000000000000000000" pitchFamily="2" charset="2"/>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Wastewater Treatment Plant (WWTP),</a:t>
            </a:r>
          </a:p>
          <a:p>
            <a:pPr marL="708660" lvl="1" indent="-342900" algn="just">
              <a:lnSpc>
                <a:spcPct val="115000"/>
              </a:lnSpc>
              <a:spcBef>
                <a:spcPts val="600"/>
              </a:spcBef>
              <a:buClrTx/>
              <a:buFont typeface="Wingdings" panose="05000000000000000000" pitchFamily="2" charset="2"/>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Sewage Lagoon Facility,</a:t>
            </a:r>
          </a:p>
          <a:p>
            <a:pPr marL="708660" lvl="1" indent="-342900" algn="just">
              <a:lnSpc>
                <a:spcPct val="115000"/>
              </a:lnSpc>
              <a:spcBef>
                <a:spcPts val="600"/>
              </a:spcBef>
              <a:buClrTx/>
              <a:buFont typeface="Wingdings" panose="05000000000000000000" pitchFamily="2" charset="2"/>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Waste Transfer Station, the North 40 Landfill, and associated infrastructure</a:t>
            </a:r>
          </a:p>
          <a:p>
            <a:pPr algn="just">
              <a:lnSpc>
                <a:spcPct val="115000"/>
              </a:lnSpc>
              <a:spcBef>
                <a:spcPts val="600"/>
              </a:spcBef>
              <a:buClrTx/>
              <a:buFont typeface="Wingdings" panose="05000000000000000000" pitchFamily="2" charset="2"/>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Operation and removal of temporary facilities to provide pumping water from Niaqunguk (Apex) River until permanent facilities have been constructed</a:t>
            </a:r>
          </a:p>
          <a:p>
            <a:pPr algn="just">
              <a:lnSpc>
                <a:spcPct val="115000"/>
              </a:lnSpc>
              <a:spcBef>
                <a:spcPts val="600"/>
              </a:spcBef>
              <a:buClrTx/>
              <a:buFont typeface="Wingdings" panose="05000000000000000000" pitchFamily="2" charset="2"/>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Withdrawal from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Imiqtariviviniq</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(Dead Dog Lake) for dust suppression</a:t>
            </a:r>
          </a:p>
        </p:txBody>
      </p:sp>
    </p:spTree>
    <p:extLst>
      <p:ext uri="{BB962C8B-B14F-4D97-AF65-F5344CB8AC3E}">
        <p14:creationId xmlns:p14="http://schemas.microsoft.com/office/powerpoint/2010/main" val="3638929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3258A-0513-BB8C-41CD-170E2779D4DD}"/>
              </a:ext>
            </a:extLst>
          </p:cNvPr>
          <p:cNvSpPr>
            <a:spLocks noGrp="1"/>
          </p:cNvSpPr>
          <p:nvPr>
            <p:ph type="title"/>
          </p:nvPr>
        </p:nvSpPr>
        <p:spPr/>
        <p:txBody>
          <a:bodyPr>
            <a:noAutofit/>
          </a:bodyPr>
          <a:lstStyle/>
          <a:p>
            <a:pPr algn="ctr"/>
            <a:r>
              <a:rPr lang="en-CA" sz="2400" b="1" dirty="0"/>
              <a:t>PORTÉE DE LA DEMANDE DE RENOUVELLEMENT ET DE MODIFICATION</a:t>
            </a:r>
            <a:endParaRPr lang="en-US" sz="2400" b="1" dirty="0"/>
          </a:p>
        </p:txBody>
      </p:sp>
      <p:sp>
        <p:nvSpPr>
          <p:cNvPr id="3" name="Content Placeholder 2">
            <a:extLst>
              <a:ext uri="{FF2B5EF4-FFF2-40B4-BE49-F238E27FC236}">
                <a16:creationId xmlns:a16="http://schemas.microsoft.com/office/drawing/2014/main" id="{CDC9AF79-01BF-1A98-BD76-176868EE5DB7}"/>
              </a:ext>
            </a:extLst>
          </p:cNvPr>
          <p:cNvSpPr>
            <a:spLocks noGrp="1"/>
          </p:cNvSpPr>
          <p:nvPr>
            <p:ph idx="1"/>
          </p:nvPr>
        </p:nvSpPr>
        <p:spPr>
          <a:xfrm>
            <a:off x="323528" y="1844824"/>
            <a:ext cx="8424935" cy="4533136"/>
          </a:xfrm>
        </p:spPr>
        <p:txBody>
          <a:bodyPr>
            <a:normAutofit lnSpcReduction="10000"/>
          </a:bodyPr>
          <a:lstStyle/>
          <a:p>
            <a:pPr marL="0" indent="0">
              <a:buClrTx/>
              <a:buNone/>
            </a:pPr>
            <a:r>
              <a:rPr lang="en-US" sz="2000" u="sng" dirty="0" err="1"/>
              <a:t>Portée</a:t>
            </a:r>
            <a:r>
              <a:rPr lang="en-US" sz="2000" u="sng" dirty="0"/>
              <a:t> </a:t>
            </a:r>
            <a:r>
              <a:rPr lang="en-US" sz="2000" u="sng" dirty="0" err="1"/>
              <a:t>actuelle</a:t>
            </a:r>
            <a:r>
              <a:rPr lang="en-US" sz="2000" u="sng" dirty="0"/>
              <a:t> </a:t>
            </a:r>
            <a:r>
              <a:rPr lang="en-US" sz="2000" u="sng" dirty="0" err="1"/>
              <a:t>proposée</a:t>
            </a:r>
            <a:r>
              <a:rPr lang="en-US" sz="2000" u="sng" dirty="0"/>
              <a:t> d’être </a:t>
            </a:r>
            <a:r>
              <a:rPr lang="en-US" sz="2000" u="sng" dirty="0" err="1"/>
              <a:t>reportée</a:t>
            </a:r>
            <a:r>
              <a:rPr lang="en-US" sz="2000" u="sng" dirty="0"/>
              <a:t> dans le permis </a:t>
            </a:r>
            <a:r>
              <a:rPr lang="en-US" sz="2000" u="sng" dirty="0" err="1"/>
              <a:t>renouvelé</a:t>
            </a:r>
            <a:r>
              <a:rPr lang="en-US" sz="2000" u="sng" dirty="0"/>
              <a:t> : </a:t>
            </a:r>
          </a:p>
          <a:p>
            <a:pPr>
              <a:buClrTx/>
              <a:buFont typeface="Wingdings" panose="05000000000000000000" pitchFamily="2" charset="2"/>
              <a:buChar char="§"/>
            </a:pPr>
            <a:r>
              <a:rPr lang="fr-CA" sz="1800" noProof="0" dirty="0"/>
              <a:t>Utilisation, gestion et protection du bassin de drainage du lac Geraldine</a:t>
            </a:r>
          </a:p>
          <a:p>
            <a:pPr>
              <a:buClrTx/>
              <a:buFont typeface="Wingdings" panose="05000000000000000000" pitchFamily="2" charset="2"/>
              <a:buChar char="§"/>
            </a:pPr>
            <a:r>
              <a:rPr lang="fr-CA" sz="1800" noProof="0" dirty="0"/>
              <a:t>Gestion et protection des eaux entourant le site d’enfouissement West 40</a:t>
            </a:r>
          </a:p>
          <a:p>
            <a:pPr>
              <a:buClrTx/>
              <a:buFont typeface="Wingdings" panose="05000000000000000000" pitchFamily="2" charset="2"/>
              <a:buChar char="§"/>
            </a:pPr>
            <a:r>
              <a:rPr lang="fr-CA" sz="1800" noProof="0" dirty="0"/>
              <a:t>Exploitation, entretien, modernisation, surveillance, puis fermeture et remise en état des installations  suivantes de gestion des déchets :</a:t>
            </a:r>
          </a:p>
          <a:p>
            <a:pPr lvl="1">
              <a:buClrTx/>
              <a:buFont typeface="Wingdings" panose="05000000000000000000" pitchFamily="2" charset="2"/>
              <a:buChar char="§"/>
            </a:pPr>
            <a:r>
              <a:rPr lang="fr-CA" sz="1600" noProof="0" dirty="0"/>
              <a:t>Site d’enfouissement West 40 et installations connexes de gestion de déchets solides,</a:t>
            </a:r>
          </a:p>
          <a:p>
            <a:pPr lvl="1">
              <a:buClrTx/>
              <a:buFont typeface="Wingdings" panose="05000000000000000000" pitchFamily="2" charset="2"/>
              <a:buChar char="§"/>
            </a:pPr>
            <a:r>
              <a:rPr lang="fr-CA" sz="1600" noProof="0" dirty="0"/>
              <a:t>Installation de gestion des boues</a:t>
            </a:r>
          </a:p>
          <a:p>
            <a:pPr lvl="1">
              <a:buClrTx/>
              <a:buFont typeface="Wingdings" panose="05000000000000000000" pitchFamily="2" charset="2"/>
              <a:buChar char="§"/>
            </a:pPr>
            <a:r>
              <a:rPr lang="fr-CA" sz="1600" noProof="0" dirty="0"/>
              <a:t>Station d’épuration des eaux usées (UTEU)</a:t>
            </a:r>
          </a:p>
          <a:p>
            <a:pPr lvl="1">
              <a:buClrTx/>
              <a:buFont typeface="Wingdings" panose="05000000000000000000" pitchFamily="2" charset="2"/>
              <a:buChar char="§"/>
            </a:pPr>
            <a:r>
              <a:rPr lang="fr-CA" sz="1600" dirty="0"/>
              <a:t>Bassin de décantation des eaux usées</a:t>
            </a:r>
          </a:p>
          <a:p>
            <a:pPr lvl="1">
              <a:buClrTx/>
              <a:buFont typeface="Wingdings" panose="05000000000000000000" pitchFamily="2" charset="2"/>
              <a:buChar char="§"/>
            </a:pPr>
            <a:r>
              <a:rPr lang="fr-CA" sz="1600" dirty="0"/>
              <a:t>Station de transfert des déchets, site d’enfouissement North 40 et infrastructure connexe</a:t>
            </a:r>
          </a:p>
          <a:p>
            <a:pPr>
              <a:buClrTx/>
              <a:buFont typeface="Wingdings" panose="05000000000000000000" pitchFamily="2" charset="2"/>
              <a:buChar char="§"/>
            </a:pPr>
            <a:r>
              <a:rPr lang="fr-CA" sz="1800" noProof="0" dirty="0"/>
              <a:t>Exploitation et démantèlement d’installations temporaires servant à pomper  l’eau de la rivière </a:t>
            </a:r>
            <a:r>
              <a:rPr lang="fr-CA" sz="1800" noProof="0" dirty="0" err="1"/>
              <a:t>Niaqunguk</a:t>
            </a:r>
            <a:r>
              <a:rPr lang="fr-CA" sz="1800" noProof="0" dirty="0"/>
              <a:t> (Apex) jusqu’à la mise en place d’installations permanentes</a:t>
            </a:r>
          </a:p>
          <a:p>
            <a:pPr>
              <a:buClrTx/>
              <a:buFont typeface="Wingdings" panose="05000000000000000000" pitchFamily="2" charset="2"/>
              <a:buChar char="§"/>
            </a:pPr>
            <a:r>
              <a:rPr lang="fr-CA" sz="1800" noProof="0" dirty="0"/>
              <a:t>Prélèvement dans l’</a:t>
            </a:r>
            <a:r>
              <a:rPr lang="fr-CA" sz="1800" noProof="0" dirty="0" err="1"/>
              <a:t>Imiqtariviviniq</a:t>
            </a:r>
            <a:r>
              <a:rPr lang="fr-CA" sz="1800" noProof="0" dirty="0"/>
              <a:t> (lac Dead Dog) aux fins de suppression de la poussière</a:t>
            </a:r>
          </a:p>
          <a:p>
            <a:pPr>
              <a:buClrTx/>
              <a:buFont typeface="Wingdings" panose="05000000000000000000" pitchFamily="2" charset="2"/>
              <a:buChar char="§"/>
            </a:pPr>
            <a:endParaRPr lang="en-US" sz="1800" dirty="0"/>
          </a:p>
          <a:p>
            <a:pPr>
              <a:buClrTx/>
              <a:buFont typeface="Wingdings" panose="05000000000000000000" pitchFamily="2" charset="2"/>
              <a:buChar char="§"/>
            </a:pPr>
            <a:endParaRPr lang="en-US" sz="2000" dirty="0"/>
          </a:p>
          <a:p>
            <a:pPr>
              <a:buClrTx/>
              <a:buFont typeface="Wingdings" panose="05000000000000000000" pitchFamily="2" charset="2"/>
              <a:buChar char="§"/>
            </a:pPr>
            <a:endParaRPr lang="en-US" sz="2000" dirty="0"/>
          </a:p>
        </p:txBody>
      </p:sp>
    </p:spTree>
    <p:extLst>
      <p:ext uri="{BB962C8B-B14F-4D97-AF65-F5344CB8AC3E}">
        <p14:creationId xmlns:p14="http://schemas.microsoft.com/office/powerpoint/2010/main" val="35025639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76672"/>
            <a:ext cx="8684028" cy="792088"/>
          </a:xfrm>
        </p:spPr>
        <p:txBody>
          <a:bodyPr>
            <a:normAutofit/>
          </a:bodyPr>
          <a:lstStyle/>
          <a:p>
            <a:pPr algn="ctr"/>
            <a:r>
              <a:rPr lang="en-US" sz="2400" b="1" dirty="0">
                <a:latin typeface="Times New Roman" pitchFamily="18" charset="0"/>
                <a:cs typeface="Times New Roman" pitchFamily="18" charset="0"/>
              </a:rPr>
              <a:t>Scope of the Renewal  and Amendment Application</a:t>
            </a:r>
            <a:endParaRPr lang="en-US" sz="2400" dirty="0"/>
          </a:p>
        </p:txBody>
      </p:sp>
      <p:sp>
        <p:nvSpPr>
          <p:cNvPr id="3" name="Content Placeholder 2"/>
          <p:cNvSpPr>
            <a:spLocks noGrp="1"/>
          </p:cNvSpPr>
          <p:nvPr>
            <p:ph idx="1"/>
          </p:nvPr>
        </p:nvSpPr>
        <p:spPr>
          <a:xfrm>
            <a:off x="355746" y="1484784"/>
            <a:ext cx="8432508" cy="4896544"/>
          </a:xfrm>
        </p:spPr>
        <p:txBody>
          <a:bodyPr>
            <a:noAutofit/>
          </a:bodyPr>
          <a:lstStyle/>
          <a:p>
            <a:pPr marL="0" indent="0" algn="just">
              <a:lnSpc>
                <a:spcPct val="115000"/>
              </a:lnSpc>
              <a:spcBef>
                <a:spcPts val="600"/>
              </a:spcBef>
              <a:buNone/>
            </a:pPr>
            <a:r>
              <a:rPr lang="en-US" sz="2000" u="sng" dirty="0">
                <a:latin typeface="Times New Roman" panose="02020603050405020304" pitchFamily="18" charset="0"/>
                <a:ea typeface="Calibri" panose="020F0502020204030204" pitchFamily="34" charset="0"/>
                <a:cs typeface="Times New Roman" panose="02020603050405020304" pitchFamily="18" charset="0"/>
              </a:rPr>
              <a:t>Proposed scope:</a:t>
            </a:r>
          </a:p>
          <a:p>
            <a:pPr marL="342900" indent="-342900" algn="just">
              <a:lnSpc>
                <a:spcPct val="115000"/>
              </a:lnSpc>
              <a:spcBef>
                <a:spcPts val="600"/>
              </a:spcBef>
              <a:buClrTx/>
              <a:buFont typeface="Wingdings" panose="05000000000000000000" pitchFamily="2" charset="2"/>
              <a:buChar char=""/>
            </a:pPr>
            <a:r>
              <a:rPr lang="en-US" sz="2000" dirty="0">
                <a:latin typeface="Times New Roman" panose="02020603050405020304" pitchFamily="18" charset="0"/>
                <a:ea typeface="Calibri" panose="020F0502020204030204" pitchFamily="34" charset="0"/>
                <a:cs typeface="Times New Roman" panose="02020603050405020304" pitchFamily="18" charset="0"/>
              </a:rPr>
              <a:t>The proposed term of Licence for Renewal and Amendment Application is 20 years, expiring in 2046;</a:t>
            </a:r>
          </a:p>
          <a:p>
            <a:pPr marL="342900" indent="-342900" algn="just">
              <a:lnSpc>
                <a:spcPct val="115000"/>
              </a:lnSpc>
              <a:spcBef>
                <a:spcPts val="600"/>
              </a:spcBef>
              <a:buClrTx/>
              <a:buFont typeface="Wingdings" panose="05000000000000000000" pitchFamily="2" charset="2"/>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Construction and operation of permanent facilities associated with the Long Term Water Supply Project, including a new reservoir, water intakes and pumphouses at the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Niaqunngut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(Apex) River and Lake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Qikiqtalik</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pipelines, and related infrastructure;</a:t>
            </a:r>
          </a:p>
          <a:p>
            <a:pPr marL="342900" indent="-342900" algn="just">
              <a:lnSpc>
                <a:spcPct val="115000"/>
              </a:lnSpc>
              <a:spcBef>
                <a:spcPts val="600"/>
              </a:spcBef>
              <a:buClrTx/>
              <a:buFont typeface="Wingdings" panose="05000000000000000000" pitchFamily="2" charset="2"/>
              <a:buChar char=""/>
            </a:pPr>
            <a:r>
              <a:rPr lang="en-US" sz="2000" dirty="0">
                <a:latin typeface="Times New Roman" panose="02020603050405020304" pitchFamily="18" charset="0"/>
                <a:ea typeface="Calibri" panose="020F0502020204030204" pitchFamily="34" charset="0"/>
                <a:cs typeface="Times New Roman" panose="02020603050405020304" pitchFamily="18" charset="0"/>
              </a:rPr>
              <a:t>Permanent dewatering of five lakes that fall in the footprint of the new reservoir;</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15000"/>
              </a:lnSpc>
              <a:spcBef>
                <a:spcPts val="600"/>
              </a:spcBef>
              <a:buFont typeface="Wingdings" panose="05000000000000000000" pitchFamily="2" charset="2"/>
              <a:buChar char=""/>
            </a:pP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15000"/>
              </a:lnSpc>
              <a:spcBef>
                <a:spcPts val="600"/>
              </a:spcBef>
              <a:buFont typeface="Wingdings" panose="05000000000000000000" pitchFamily="2" charset="2"/>
              <a:buChar char=""/>
            </a:pP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15000"/>
              </a:lnSpc>
              <a:spcBef>
                <a:spcPts val="600"/>
              </a:spcBef>
              <a:buFont typeface="Wingdings" panose="05000000000000000000" pitchFamily="2" charset="2"/>
              <a:buChar char=""/>
            </a:pP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62886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39E2DE-369A-3B34-BA51-CC95B9CDF5DA}"/>
              </a:ext>
            </a:extLst>
          </p:cNvPr>
          <p:cNvSpPr>
            <a:spLocks noGrp="1"/>
          </p:cNvSpPr>
          <p:nvPr>
            <p:ph type="title"/>
          </p:nvPr>
        </p:nvSpPr>
        <p:spPr>
          <a:xfrm>
            <a:off x="457200" y="548680"/>
            <a:ext cx="8229600" cy="1143000"/>
          </a:xfrm>
        </p:spPr>
        <p:txBody>
          <a:bodyPr>
            <a:noAutofit/>
          </a:bodyPr>
          <a:lstStyle/>
          <a:p>
            <a:pPr algn="ctr"/>
            <a:r>
              <a:rPr lang="en-CA" sz="2400" b="1" dirty="0"/>
              <a:t>PORTÉE DE LA DEMANDE DE RENOUVELLEMENT ET DE MODIFICATION</a:t>
            </a:r>
            <a:endParaRPr lang="en-US" sz="2400" b="1" dirty="0">
              <a:latin typeface="Euphemia" panose="020B0503040102020104" pitchFamily="34" charset="0"/>
            </a:endParaRPr>
          </a:p>
        </p:txBody>
      </p:sp>
      <p:sp>
        <p:nvSpPr>
          <p:cNvPr id="3" name="Content Placeholder 2">
            <a:extLst>
              <a:ext uri="{FF2B5EF4-FFF2-40B4-BE49-F238E27FC236}">
                <a16:creationId xmlns:a16="http://schemas.microsoft.com/office/drawing/2014/main" id="{88B5096B-6B5D-253B-AE0B-434E1E518B7C}"/>
              </a:ext>
            </a:extLst>
          </p:cNvPr>
          <p:cNvSpPr>
            <a:spLocks noGrp="1"/>
          </p:cNvSpPr>
          <p:nvPr>
            <p:ph idx="1"/>
          </p:nvPr>
        </p:nvSpPr>
        <p:spPr/>
        <p:txBody>
          <a:bodyPr>
            <a:normAutofit/>
          </a:bodyPr>
          <a:lstStyle/>
          <a:p>
            <a:pPr marL="0" indent="0">
              <a:buNone/>
            </a:pPr>
            <a:r>
              <a:rPr lang="fr-CA" sz="2000" noProof="0" dirty="0">
                <a:latin typeface="Times New Roman" panose="02020603050405020304" pitchFamily="18" charset="0"/>
                <a:ea typeface="Calibri" panose="020F0502020204030204" pitchFamily="34" charset="0"/>
                <a:cs typeface="Times New Roman" panose="02020603050405020304" pitchFamily="18" charset="0"/>
              </a:rPr>
              <a:t>Portée proposée : </a:t>
            </a:r>
          </a:p>
          <a:p>
            <a:pPr>
              <a:buFont typeface="Wingdings" panose="05000000000000000000" pitchFamily="2" charset="2"/>
              <a:buChar char="§"/>
            </a:pPr>
            <a:r>
              <a:rPr lang="fr-CA" sz="2000" noProof="0" dirty="0">
                <a:latin typeface="Times New Roman" panose="02020603050405020304" pitchFamily="18" charset="0"/>
                <a:ea typeface="Calibri" panose="020F0502020204030204" pitchFamily="34" charset="0"/>
                <a:cs typeface="Times New Roman" panose="02020603050405020304" pitchFamily="18" charset="0"/>
              </a:rPr>
              <a:t>La durée proposée du permis, objet de la demande de renouvellement et de modification, est de 20 ans; date d’expiration : 2046;</a:t>
            </a:r>
          </a:p>
          <a:p>
            <a:pPr>
              <a:buFont typeface="Wingdings" panose="05000000000000000000" pitchFamily="2" charset="2"/>
              <a:buChar char="§"/>
            </a:pPr>
            <a:r>
              <a:rPr lang="fr-CA" sz="2000" noProof="0" dirty="0">
                <a:latin typeface="Times New Roman" panose="02020603050405020304" pitchFamily="18" charset="0"/>
                <a:ea typeface="Calibri" panose="020F0502020204030204" pitchFamily="34" charset="0"/>
                <a:cs typeface="Times New Roman" panose="02020603050405020304" pitchFamily="18" charset="0"/>
              </a:rPr>
              <a:t>Construction et exploitation des installations permanentes liées au projet d’approvisionnement en eau à long terme, incluant un nouveau réservoir, des stations de  prises d’eau et de pompage dans la rivière </a:t>
            </a:r>
            <a:r>
              <a:rPr lang="fr-CA" sz="2000" noProof="0" dirty="0" err="1">
                <a:latin typeface="Times New Roman" panose="02020603050405020304" pitchFamily="18" charset="0"/>
                <a:ea typeface="Calibri" panose="020F0502020204030204" pitchFamily="34" charset="0"/>
                <a:cs typeface="Times New Roman" panose="02020603050405020304" pitchFamily="18" charset="0"/>
              </a:rPr>
              <a:t>Niaqunngut</a:t>
            </a:r>
            <a:r>
              <a:rPr lang="fr-CA" sz="2000" noProof="0" dirty="0">
                <a:latin typeface="Times New Roman" panose="02020603050405020304" pitchFamily="18" charset="0"/>
                <a:ea typeface="Calibri" panose="020F0502020204030204" pitchFamily="34" charset="0"/>
                <a:cs typeface="Times New Roman" panose="02020603050405020304" pitchFamily="18" charset="0"/>
              </a:rPr>
              <a:t> (</a:t>
            </a:r>
            <a:r>
              <a:rPr lang="fr-CA" sz="2000" noProof="0" dirty="0" err="1">
                <a:latin typeface="Times New Roman" panose="02020603050405020304" pitchFamily="18" charset="0"/>
                <a:ea typeface="Calibri" panose="020F0502020204030204" pitchFamily="34" charset="0"/>
                <a:cs typeface="Times New Roman" panose="02020603050405020304" pitchFamily="18" charset="0"/>
              </a:rPr>
              <a:t>Apwx</a:t>
            </a:r>
            <a:r>
              <a:rPr lang="fr-CA" sz="2000" noProof="0" dirty="0">
                <a:latin typeface="Times New Roman" panose="02020603050405020304" pitchFamily="18" charset="0"/>
                <a:ea typeface="Calibri" panose="020F0502020204030204" pitchFamily="34" charset="0"/>
                <a:cs typeface="Times New Roman" panose="02020603050405020304" pitchFamily="18" charset="0"/>
              </a:rPr>
              <a:t>) et le lac </a:t>
            </a:r>
            <a:r>
              <a:rPr lang="fr-CA" sz="2000" noProof="0" dirty="0" err="1">
                <a:latin typeface="Times New Roman" panose="02020603050405020304" pitchFamily="18" charset="0"/>
                <a:ea typeface="Calibri" panose="020F0502020204030204" pitchFamily="34" charset="0"/>
                <a:cs typeface="Times New Roman" panose="02020603050405020304" pitchFamily="18" charset="0"/>
              </a:rPr>
              <a:t>Qikiqtalik</a:t>
            </a:r>
            <a:r>
              <a:rPr lang="fr-CA" sz="2000" noProof="0" dirty="0">
                <a:latin typeface="Times New Roman" panose="02020603050405020304" pitchFamily="18" charset="0"/>
                <a:ea typeface="Calibri" panose="020F0502020204030204" pitchFamily="34" charset="0"/>
                <a:cs typeface="Times New Roman" panose="02020603050405020304" pitchFamily="18" charset="0"/>
              </a:rPr>
              <a:t>, des canalisations  et une infrastructure connexe; </a:t>
            </a:r>
          </a:p>
          <a:p>
            <a:pPr>
              <a:buFont typeface="Wingdings" panose="05000000000000000000" pitchFamily="2" charset="2"/>
              <a:buChar char="§"/>
            </a:pPr>
            <a:r>
              <a:rPr lang="fr-CA" sz="2000" noProof="0" dirty="0">
                <a:latin typeface="Times New Roman" panose="02020603050405020304" pitchFamily="18" charset="0"/>
                <a:ea typeface="Calibri" panose="020F0502020204030204" pitchFamily="34" charset="0"/>
                <a:cs typeface="Times New Roman" panose="02020603050405020304" pitchFamily="18" charset="0"/>
              </a:rPr>
              <a:t>Assèchement définitif des cinq lacs situés dans l’empreinte physique du nouveau réservoir;</a:t>
            </a:r>
            <a:endParaRPr lang="fr-CA" sz="2000" noProof="0" dirty="0">
              <a:latin typeface="Euphemia" panose="020B0503040102020104" pitchFamily="34" charset="0"/>
            </a:endParaRPr>
          </a:p>
        </p:txBody>
      </p:sp>
    </p:spTree>
    <p:extLst>
      <p:ext uri="{BB962C8B-B14F-4D97-AF65-F5344CB8AC3E}">
        <p14:creationId xmlns:p14="http://schemas.microsoft.com/office/powerpoint/2010/main" val="8786869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9A5C35B-61C4-B2AC-2FF5-5F018EF296F8}"/>
              </a:ext>
            </a:extLst>
          </p:cNvPr>
          <p:cNvPicPr>
            <a:picLocks noChangeAspect="1"/>
          </p:cNvPicPr>
          <p:nvPr/>
        </p:nvPicPr>
        <p:blipFill>
          <a:blip r:embed="rId3"/>
          <a:stretch>
            <a:fillRect/>
          </a:stretch>
        </p:blipFill>
        <p:spPr>
          <a:xfrm>
            <a:off x="665820" y="0"/>
            <a:ext cx="7812360" cy="6891511"/>
          </a:xfrm>
          <a:prstGeom prst="rect">
            <a:avLst/>
          </a:prstGeom>
        </p:spPr>
      </p:pic>
    </p:spTree>
    <p:extLst>
      <p:ext uri="{BB962C8B-B14F-4D97-AF65-F5344CB8AC3E}">
        <p14:creationId xmlns:p14="http://schemas.microsoft.com/office/powerpoint/2010/main" val="42550433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76672"/>
            <a:ext cx="8684028" cy="792088"/>
          </a:xfrm>
        </p:spPr>
        <p:txBody>
          <a:bodyPr>
            <a:normAutofit/>
          </a:bodyPr>
          <a:lstStyle/>
          <a:p>
            <a:pPr algn="ctr"/>
            <a:r>
              <a:rPr lang="en-US" sz="2400" b="1" dirty="0">
                <a:latin typeface="Times New Roman" pitchFamily="18" charset="0"/>
                <a:cs typeface="Times New Roman" pitchFamily="18" charset="0"/>
              </a:rPr>
              <a:t>Scope of the Renewal  and Amendment Application</a:t>
            </a:r>
            <a:endParaRPr lang="en-US" sz="2400" dirty="0"/>
          </a:p>
        </p:txBody>
      </p:sp>
      <p:sp>
        <p:nvSpPr>
          <p:cNvPr id="3" name="Content Placeholder 2"/>
          <p:cNvSpPr>
            <a:spLocks noGrp="1"/>
          </p:cNvSpPr>
          <p:nvPr>
            <p:ph idx="1"/>
          </p:nvPr>
        </p:nvSpPr>
        <p:spPr>
          <a:xfrm>
            <a:off x="125760" y="1628800"/>
            <a:ext cx="8432508" cy="4896544"/>
          </a:xfrm>
        </p:spPr>
        <p:txBody>
          <a:bodyPr>
            <a:noAutofit/>
          </a:bodyPr>
          <a:lstStyle/>
          <a:p>
            <a:pPr marL="342900" lvl="0" indent="-342900" algn="just">
              <a:lnSpc>
                <a:spcPct val="115000"/>
              </a:lnSpc>
              <a:spcBef>
                <a:spcPts val="600"/>
              </a:spcBef>
              <a:buClrTx/>
              <a:buFont typeface="Wingdings" panose="05000000000000000000" pitchFamily="2" charset="2"/>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The proposed changes to use of water from different sources are as follows</a:t>
            </a:r>
            <a:r>
              <a:rPr lang="en-US" sz="2000" dirty="0">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lnSpc>
                <a:spcPct val="115000"/>
              </a:lnSpc>
              <a:spcBef>
                <a:spcPts val="600"/>
              </a:spcBef>
              <a:buFont typeface="Wingdings" panose="05000000000000000000" pitchFamily="2" charset="2"/>
              <a:buChar char=""/>
            </a:pP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lnSpc>
                <a:spcPct val="115000"/>
              </a:lnSpc>
              <a:spcBef>
                <a:spcPts val="600"/>
              </a:spcBef>
              <a:buNone/>
            </a:pP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lnSpc>
                <a:spcPct val="115000"/>
              </a:lnSpc>
              <a:spcBef>
                <a:spcPts val="600"/>
              </a:spcBef>
              <a:buNone/>
            </a:pP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lnSpc>
                <a:spcPct val="115000"/>
              </a:lnSpc>
              <a:spcBef>
                <a:spcPts val="600"/>
              </a:spcBef>
              <a:buNone/>
            </a:pP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31EBAAF4-29A2-23D1-EE3F-1D2BE95DA9C7}"/>
              </a:ext>
            </a:extLst>
          </p:cNvPr>
          <p:cNvGraphicFramePr>
            <a:graphicFrameLocks noGrp="1"/>
          </p:cNvGraphicFramePr>
          <p:nvPr>
            <p:extLst>
              <p:ext uri="{D42A27DB-BD31-4B8C-83A1-F6EECF244321}">
                <p14:modId xmlns:p14="http://schemas.microsoft.com/office/powerpoint/2010/main" val="342682817"/>
              </p:ext>
            </p:extLst>
          </p:nvPr>
        </p:nvGraphicFramePr>
        <p:xfrm>
          <a:off x="467543" y="2132856"/>
          <a:ext cx="8064897" cy="2259245"/>
        </p:xfrm>
        <a:graphic>
          <a:graphicData uri="http://schemas.openxmlformats.org/drawingml/2006/table">
            <a:tbl>
              <a:tblPr firstRow="1" bandRow="1">
                <a:tableStyleId>{21E4AEA4-8DFA-4A89-87EB-49C32662AFE0}</a:tableStyleId>
              </a:tblPr>
              <a:tblGrid>
                <a:gridCol w="2688299">
                  <a:extLst>
                    <a:ext uri="{9D8B030D-6E8A-4147-A177-3AD203B41FA5}">
                      <a16:colId xmlns:a16="http://schemas.microsoft.com/office/drawing/2014/main" val="826958075"/>
                    </a:ext>
                  </a:extLst>
                </a:gridCol>
                <a:gridCol w="2688299">
                  <a:extLst>
                    <a:ext uri="{9D8B030D-6E8A-4147-A177-3AD203B41FA5}">
                      <a16:colId xmlns:a16="http://schemas.microsoft.com/office/drawing/2014/main" val="3783835895"/>
                    </a:ext>
                  </a:extLst>
                </a:gridCol>
                <a:gridCol w="2688299">
                  <a:extLst>
                    <a:ext uri="{9D8B030D-6E8A-4147-A177-3AD203B41FA5}">
                      <a16:colId xmlns:a16="http://schemas.microsoft.com/office/drawing/2014/main" val="364168341"/>
                    </a:ext>
                  </a:extLst>
                </a:gridCol>
              </a:tblGrid>
              <a:tr h="336025">
                <a:tc>
                  <a:txBody>
                    <a:bodyPr/>
                    <a:lstStyle/>
                    <a:p>
                      <a:pPr algn="ctr"/>
                      <a:r>
                        <a:rPr lang="en-CA" sz="1600" dirty="0">
                          <a:latin typeface="Times New Roman" panose="02020603050405020304" pitchFamily="18" charset="0"/>
                          <a:cs typeface="Times New Roman" panose="02020603050405020304" pitchFamily="18" charset="0"/>
                        </a:rPr>
                        <a:t>Water Source</a:t>
                      </a:r>
                    </a:p>
                  </a:txBody>
                  <a:tcPr anchor="ctr"/>
                </a:tc>
                <a:tc>
                  <a:txBody>
                    <a:bodyPr/>
                    <a:lstStyle/>
                    <a:p>
                      <a:pPr algn="ctr"/>
                      <a:r>
                        <a:rPr lang="en-CA" sz="1600" dirty="0">
                          <a:latin typeface="Times New Roman" panose="02020603050405020304" pitchFamily="18" charset="0"/>
                          <a:cs typeface="Times New Roman" panose="02020603050405020304" pitchFamily="18" charset="0"/>
                        </a:rPr>
                        <a:t>Approved Water Use</a:t>
                      </a:r>
                    </a:p>
                  </a:txBody>
                  <a:tcPr anchor="ctr"/>
                </a:tc>
                <a:tc>
                  <a:txBody>
                    <a:bodyPr/>
                    <a:lstStyle/>
                    <a:p>
                      <a:pPr algn="ctr"/>
                      <a:r>
                        <a:rPr lang="en-CA" sz="1600" dirty="0">
                          <a:latin typeface="Times New Roman" panose="02020603050405020304" pitchFamily="18" charset="0"/>
                          <a:cs typeface="Times New Roman" panose="02020603050405020304" pitchFamily="18" charset="0"/>
                        </a:rPr>
                        <a:t>Proposed Water Use</a:t>
                      </a:r>
                    </a:p>
                  </a:txBody>
                  <a:tcPr anchor="ctr"/>
                </a:tc>
                <a:extLst>
                  <a:ext uri="{0D108BD9-81ED-4DB2-BD59-A6C34878D82A}">
                    <a16:rowId xmlns:a16="http://schemas.microsoft.com/office/drawing/2014/main" val="2774245678"/>
                  </a:ext>
                </a:extLst>
              </a:tr>
              <a:tr h="336025">
                <a:tc>
                  <a:txBody>
                    <a:bodyPr/>
                    <a:lstStyle/>
                    <a:p>
                      <a:pPr algn="ctr"/>
                      <a:r>
                        <a:rPr lang="en-US" sz="1600" dirty="0">
                          <a:latin typeface="Times New Roman" panose="02020603050405020304" pitchFamily="18" charset="0"/>
                          <a:cs typeface="Times New Roman" panose="02020603050405020304" pitchFamily="18" charset="0"/>
                        </a:rPr>
                        <a:t>Lake Geraldine Reservoir</a:t>
                      </a:r>
                      <a:endParaRPr lang="en-CA" sz="1600" dirty="0">
                        <a:latin typeface="Times New Roman" panose="02020603050405020304" pitchFamily="18" charset="0"/>
                        <a:cs typeface="Times New Roman" panose="02020603050405020304" pitchFamily="18" charset="0"/>
                      </a:endParaRPr>
                    </a:p>
                  </a:txBody>
                  <a:tcPr anchor="ctr"/>
                </a:tc>
                <a:tc>
                  <a:txBody>
                    <a:bodyPr/>
                    <a:lstStyle/>
                    <a:p>
                      <a:pPr algn="ctr"/>
                      <a:r>
                        <a:rPr lang="en-CA" sz="1600" dirty="0">
                          <a:latin typeface="Times New Roman" panose="02020603050405020304" pitchFamily="18" charset="0"/>
                          <a:cs typeface="Times New Roman" panose="02020603050405020304" pitchFamily="18" charset="0"/>
                        </a:rPr>
                        <a:t>2,000,000 m</a:t>
                      </a:r>
                      <a:r>
                        <a:rPr lang="en-CA" sz="1600" baseline="30000" dirty="0">
                          <a:latin typeface="Times New Roman" panose="02020603050405020304" pitchFamily="18" charset="0"/>
                          <a:cs typeface="Times New Roman" panose="02020603050405020304" pitchFamily="18" charset="0"/>
                        </a:rPr>
                        <a:t>3</a:t>
                      </a:r>
                      <a:r>
                        <a:rPr lang="en-CA" sz="1600" baseline="0" dirty="0">
                          <a:latin typeface="Times New Roman" panose="02020603050405020304" pitchFamily="18" charset="0"/>
                          <a:cs typeface="Times New Roman" panose="02020603050405020304" pitchFamily="18" charset="0"/>
                        </a:rPr>
                        <a:t>/year</a:t>
                      </a:r>
                    </a:p>
                  </a:txBody>
                  <a:tcPr anchor="ctr"/>
                </a:tc>
                <a:tc>
                  <a:txBody>
                    <a:bodyPr/>
                    <a:lstStyle/>
                    <a:p>
                      <a:pPr algn="ctr"/>
                      <a:r>
                        <a:rPr lang="en-CA" sz="1600" dirty="0">
                          <a:latin typeface="Times New Roman" panose="02020603050405020304" pitchFamily="18" charset="0"/>
                          <a:cs typeface="Times New Roman" panose="02020603050405020304" pitchFamily="18" charset="0"/>
                        </a:rPr>
                        <a:t>3,500,000 m</a:t>
                      </a:r>
                      <a:r>
                        <a:rPr lang="en-CA" sz="1600" baseline="30000" dirty="0">
                          <a:latin typeface="Times New Roman" panose="02020603050405020304" pitchFamily="18" charset="0"/>
                          <a:cs typeface="Times New Roman" panose="02020603050405020304" pitchFamily="18" charset="0"/>
                        </a:rPr>
                        <a:t>3</a:t>
                      </a:r>
                      <a:r>
                        <a:rPr lang="en-CA" sz="1600" baseline="0" dirty="0">
                          <a:latin typeface="Times New Roman" panose="02020603050405020304" pitchFamily="18" charset="0"/>
                          <a:cs typeface="Times New Roman" panose="02020603050405020304" pitchFamily="18" charset="0"/>
                        </a:rPr>
                        <a:t>/year</a:t>
                      </a:r>
                      <a:endParaRPr lang="en-CA" sz="160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261915437"/>
                  </a:ext>
                </a:extLst>
              </a:tr>
              <a:tr h="336025">
                <a:tc>
                  <a:txBody>
                    <a:bodyPr/>
                    <a:lstStyle/>
                    <a:p>
                      <a:pPr algn="ctr"/>
                      <a:r>
                        <a:rPr lang="en-CA" sz="1600" dirty="0">
                          <a:latin typeface="Times New Roman" panose="02020603050405020304" pitchFamily="18" charset="0"/>
                          <a:cs typeface="Times New Roman" panose="02020603050405020304" pitchFamily="18" charset="0"/>
                        </a:rPr>
                        <a:t>Niaqunngut (Apex) River</a:t>
                      </a:r>
                    </a:p>
                  </a:txBody>
                  <a:tcPr anchor="ctr"/>
                </a:tc>
                <a:tc>
                  <a:txBody>
                    <a:bodyPr/>
                    <a:lstStyle/>
                    <a:p>
                      <a:pPr algn="ctr"/>
                      <a:r>
                        <a:rPr lang="en-CA" sz="1600" dirty="0">
                          <a:latin typeface="Times New Roman" panose="02020603050405020304" pitchFamily="18" charset="0"/>
                          <a:cs typeface="Times New Roman" panose="02020603050405020304" pitchFamily="18" charset="0"/>
                        </a:rPr>
                        <a:t>900,000 m</a:t>
                      </a:r>
                      <a:r>
                        <a:rPr lang="en-CA" sz="1600" baseline="30000" dirty="0">
                          <a:latin typeface="Times New Roman" panose="02020603050405020304" pitchFamily="18" charset="0"/>
                          <a:cs typeface="Times New Roman" panose="02020603050405020304" pitchFamily="18" charset="0"/>
                        </a:rPr>
                        <a:t>3</a:t>
                      </a:r>
                      <a:r>
                        <a:rPr lang="en-CA" sz="1600" baseline="0" dirty="0">
                          <a:latin typeface="Times New Roman" panose="02020603050405020304" pitchFamily="18" charset="0"/>
                          <a:cs typeface="Times New Roman" panose="02020603050405020304" pitchFamily="18" charset="0"/>
                        </a:rPr>
                        <a:t>/year</a:t>
                      </a:r>
                      <a:endParaRPr lang="en-CA" sz="1600" dirty="0">
                        <a:latin typeface="Times New Roman" panose="02020603050405020304" pitchFamily="18" charset="0"/>
                        <a:cs typeface="Times New Roman" panose="02020603050405020304" pitchFamily="18" charset="0"/>
                      </a:endParaRPr>
                    </a:p>
                  </a:txBody>
                  <a:tcPr anchor="ctr"/>
                </a:tc>
                <a:tc>
                  <a:txBody>
                    <a:bodyPr/>
                    <a:lstStyle/>
                    <a:p>
                      <a:pPr algn="ctr"/>
                      <a:r>
                        <a:rPr lang="en-CA" sz="1600" dirty="0">
                          <a:latin typeface="Times New Roman" panose="02020603050405020304" pitchFamily="18" charset="0"/>
                          <a:cs typeface="Times New Roman" panose="02020603050405020304" pitchFamily="18" charset="0"/>
                        </a:rPr>
                        <a:t>1,600,000 m</a:t>
                      </a:r>
                      <a:r>
                        <a:rPr lang="en-CA" sz="1600" baseline="30000" dirty="0">
                          <a:latin typeface="Times New Roman" panose="02020603050405020304" pitchFamily="18" charset="0"/>
                          <a:cs typeface="Times New Roman" panose="02020603050405020304" pitchFamily="18" charset="0"/>
                        </a:rPr>
                        <a:t>3</a:t>
                      </a:r>
                      <a:r>
                        <a:rPr lang="en-CA" sz="1600" baseline="0" dirty="0">
                          <a:latin typeface="Times New Roman" panose="02020603050405020304" pitchFamily="18" charset="0"/>
                          <a:cs typeface="Times New Roman" panose="02020603050405020304" pitchFamily="18" charset="0"/>
                        </a:rPr>
                        <a:t>/year</a:t>
                      </a:r>
                      <a:endParaRPr lang="en-CA" sz="160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49667199"/>
                  </a:ext>
                </a:extLst>
              </a:tr>
              <a:tr h="336025">
                <a:tc>
                  <a:txBody>
                    <a:bodyPr/>
                    <a:lstStyle/>
                    <a:p>
                      <a:pPr algn="ctr"/>
                      <a:r>
                        <a:rPr lang="en-CA" sz="1600" dirty="0">
                          <a:latin typeface="Times New Roman" panose="02020603050405020304" pitchFamily="18" charset="0"/>
                          <a:cs typeface="Times New Roman" panose="02020603050405020304" pitchFamily="18" charset="0"/>
                        </a:rPr>
                        <a:t>Lake Qikiqtalik</a:t>
                      </a:r>
                    </a:p>
                  </a:txBody>
                  <a:tcPr anchor="ctr"/>
                </a:tc>
                <a:tc>
                  <a:txBody>
                    <a:bodyPr/>
                    <a:lstStyle/>
                    <a:p>
                      <a:pPr algn="ctr"/>
                      <a:r>
                        <a:rPr lang="en-CA" sz="1600" dirty="0">
                          <a:latin typeface="Times New Roman" panose="02020603050405020304" pitchFamily="18" charset="0"/>
                          <a:cs typeface="Times New Roman" panose="02020603050405020304" pitchFamily="18" charset="0"/>
                        </a:rPr>
                        <a:t>600,000 m</a:t>
                      </a:r>
                      <a:r>
                        <a:rPr lang="en-CA" sz="1600" baseline="30000" dirty="0">
                          <a:latin typeface="Times New Roman" panose="02020603050405020304" pitchFamily="18" charset="0"/>
                          <a:cs typeface="Times New Roman" panose="02020603050405020304" pitchFamily="18" charset="0"/>
                        </a:rPr>
                        <a:t>3</a:t>
                      </a:r>
                      <a:r>
                        <a:rPr lang="en-CA" sz="1600" baseline="0" dirty="0">
                          <a:latin typeface="Times New Roman" panose="02020603050405020304" pitchFamily="18" charset="0"/>
                          <a:cs typeface="Times New Roman" panose="02020603050405020304" pitchFamily="18" charset="0"/>
                        </a:rPr>
                        <a:t>/year</a:t>
                      </a:r>
                      <a:endParaRPr lang="en-CA" sz="1600" dirty="0">
                        <a:latin typeface="Times New Roman" panose="02020603050405020304" pitchFamily="18" charset="0"/>
                        <a:cs typeface="Times New Roman" panose="02020603050405020304" pitchFamily="18" charset="0"/>
                      </a:endParaRPr>
                    </a:p>
                  </a:txBody>
                  <a:tcPr anchor="ctr"/>
                </a:tc>
                <a:tc>
                  <a:txBody>
                    <a:bodyPr/>
                    <a:lstStyle/>
                    <a:p>
                      <a:pPr algn="ctr"/>
                      <a:r>
                        <a:rPr lang="en-CA" sz="1600" dirty="0">
                          <a:latin typeface="Times New Roman" panose="02020603050405020304" pitchFamily="18" charset="0"/>
                          <a:cs typeface="Times New Roman" panose="02020603050405020304" pitchFamily="18" charset="0"/>
                        </a:rPr>
                        <a:t>1,300,000 m</a:t>
                      </a:r>
                      <a:r>
                        <a:rPr lang="en-CA" sz="1600" baseline="30000" dirty="0">
                          <a:latin typeface="Times New Roman" panose="02020603050405020304" pitchFamily="18" charset="0"/>
                          <a:cs typeface="Times New Roman" panose="02020603050405020304" pitchFamily="18" charset="0"/>
                        </a:rPr>
                        <a:t>3</a:t>
                      </a:r>
                      <a:r>
                        <a:rPr lang="en-CA" sz="1600" baseline="0" dirty="0">
                          <a:latin typeface="Times New Roman" panose="02020603050405020304" pitchFamily="18" charset="0"/>
                          <a:cs typeface="Times New Roman" panose="02020603050405020304" pitchFamily="18" charset="0"/>
                        </a:rPr>
                        <a:t>/year</a:t>
                      </a:r>
                      <a:endParaRPr lang="en-CA" sz="160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731237689"/>
                  </a:ext>
                </a:extLst>
              </a:tr>
              <a:tr h="336025">
                <a:tc>
                  <a:txBody>
                    <a:bodyPr/>
                    <a:lstStyle/>
                    <a:p>
                      <a:pPr algn="ctr"/>
                      <a:r>
                        <a:rPr lang="en-CA" sz="1600" dirty="0">
                          <a:latin typeface="Times New Roman" panose="02020603050405020304" pitchFamily="18" charset="0"/>
                          <a:cs typeface="Times New Roman" panose="02020603050405020304" pitchFamily="18" charset="0"/>
                        </a:rPr>
                        <a:t>Imiqtarviviniq (Dead Dog Lake)</a:t>
                      </a:r>
                    </a:p>
                  </a:txBody>
                  <a:tcPr anchor="ctr"/>
                </a:tc>
                <a:tc>
                  <a:txBody>
                    <a:bodyPr/>
                    <a:lstStyle/>
                    <a:p>
                      <a:pPr algn="ctr"/>
                      <a:r>
                        <a:rPr lang="en-CA" sz="1600" dirty="0">
                          <a:latin typeface="Times New Roman" panose="02020603050405020304" pitchFamily="18" charset="0"/>
                          <a:cs typeface="Times New Roman" panose="02020603050405020304" pitchFamily="18" charset="0"/>
                        </a:rPr>
                        <a:t>2,500 m</a:t>
                      </a:r>
                      <a:r>
                        <a:rPr lang="en-CA" sz="1600" baseline="30000" dirty="0">
                          <a:latin typeface="Times New Roman" panose="02020603050405020304" pitchFamily="18" charset="0"/>
                          <a:cs typeface="Times New Roman" panose="02020603050405020304" pitchFamily="18" charset="0"/>
                        </a:rPr>
                        <a:t>3</a:t>
                      </a:r>
                      <a:r>
                        <a:rPr lang="en-CA" sz="1600" baseline="0" dirty="0">
                          <a:latin typeface="Times New Roman" panose="02020603050405020304" pitchFamily="18" charset="0"/>
                          <a:cs typeface="Times New Roman" panose="02020603050405020304" pitchFamily="18" charset="0"/>
                        </a:rPr>
                        <a:t>/year</a:t>
                      </a:r>
                      <a:endParaRPr lang="en-CA" sz="1600" dirty="0">
                        <a:latin typeface="Times New Roman" panose="02020603050405020304" pitchFamily="18" charset="0"/>
                        <a:cs typeface="Times New Roman" panose="02020603050405020304" pitchFamily="18" charset="0"/>
                      </a:endParaRPr>
                    </a:p>
                  </a:txBody>
                  <a:tcPr anchor="ctr"/>
                </a:tc>
                <a:tc>
                  <a:txBody>
                    <a:bodyPr/>
                    <a:lstStyle/>
                    <a:p>
                      <a:pPr algn="ctr"/>
                      <a:r>
                        <a:rPr lang="en-CA" sz="1600" dirty="0">
                          <a:latin typeface="Times New Roman" panose="02020603050405020304" pitchFamily="18" charset="0"/>
                          <a:cs typeface="Times New Roman" panose="02020603050405020304" pitchFamily="18" charset="0"/>
                        </a:rPr>
                        <a:t>300 m</a:t>
                      </a:r>
                      <a:r>
                        <a:rPr lang="en-CA" sz="1600" baseline="30000" dirty="0">
                          <a:latin typeface="Times New Roman" panose="02020603050405020304" pitchFamily="18" charset="0"/>
                          <a:cs typeface="Times New Roman" panose="02020603050405020304" pitchFamily="18" charset="0"/>
                        </a:rPr>
                        <a:t>3</a:t>
                      </a:r>
                      <a:r>
                        <a:rPr lang="en-CA" sz="1600" dirty="0">
                          <a:latin typeface="Times New Roman" panose="02020603050405020304" pitchFamily="18" charset="0"/>
                          <a:cs typeface="Times New Roman" panose="02020603050405020304" pitchFamily="18" charset="0"/>
                        </a:rPr>
                        <a:t>/day</a:t>
                      </a:r>
                    </a:p>
                  </a:txBody>
                  <a:tcPr anchor="ctr"/>
                </a:tc>
                <a:extLst>
                  <a:ext uri="{0D108BD9-81ED-4DB2-BD59-A6C34878D82A}">
                    <a16:rowId xmlns:a16="http://schemas.microsoft.com/office/drawing/2014/main" val="3314588354"/>
                  </a:ext>
                </a:extLst>
              </a:tr>
              <a:tr h="336025">
                <a:tc>
                  <a:txBody>
                    <a:bodyPr/>
                    <a:lstStyle/>
                    <a:p>
                      <a:pPr algn="ctr"/>
                      <a:r>
                        <a:rPr lang="en-CA" sz="1600" dirty="0">
                          <a:latin typeface="Times New Roman" panose="02020603050405020304" pitchFamily="18" charset="0"/>
                          <a:cs typeface="Times New Roman" panose="02020603050405020304" pitchFamily="18" charset="0"/>
                        </a:rPr>
                        <a:t>New Reservoir</a:t>
                      </a:r>
                    </a:p>
                  </a:txBody>
                  <a:tcPr anchor="ctr"/>
                </a:tc>
                <a:tc>
                  <a:txBody>
                    <a:bodyPr/>
                    <a:lstStyle/>
                    <a:p>
                      <a:pPr algn="ctr"/>
                      <a:r>
                        <a:rPr lang="en-CA" sz="1600" dirty="0">
                          <a:latin typeface="Times New Roman" panose="02020603050405020304" pitchFamily="18" charset="0"/>
                          <a:cs typeface="Times New Roman" panose="02020603050405020304" pitchFamily="18" charset="0"/>
                        </a:rPr>
                        <a:t>NA</a:t>
                      </a:r>
                    </a:p>
                  </a:txBody>
                  <a:tcPr anchor="ctr"/>
                </a:tc>
                <a:tc>
                  <a:txBody>
                    <a:bodyPr/>
                    <a:lstStyle/>
                    <a:p>
                      <a:pPr algn="ctr"/>
                      <a:r>
                        <a:rPr lang="en-CA" sz="1600" dirty="0">
                          <a:latin typeface="Times New Roman" panose="02020603050405020304" pitchFamily="18" charset="0"/>
                          <a:cs typeface="Times New Roman" panose="02020603050405020304" pitchFamily="18" charset="0"/>
                        </a:rPr>
                        <a:t>2,900,000 m</a:t>
                      </a:r>
                      <a:r>
                        <a:rPr lang="en-CA" sz="1600" baseline="30000" dirty="0">
                          <a:latin typeface="Times New Roman" panose="02020603050405020304" pitchFamily="18" charset="0"/>
                          <a:cs typeface="Times New Roman" panose="02020603050405020304" pitchFamily="18" charset="0"/>
                        </a:rPr>
                        <a:t>3</a:t>
                      </a:r>
                      <a:r>
                        <a:rPr lang="en-CA" sz="1600" baseline="0" dirty="0">
                          <a:latin typeface="Times New Roman" panose="02020603050405020304" pitchFamily="18" charset="0"/>
                          <a:cs typeface="Times New Roman" panose="02020603050405020304" pitchFamily="18" charset="0"/>
                        </a:rPr>
                        <a:t>/year</a:t>
                      </a:r>
                      <a:endParaRPr lang="en-CA" sz="160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413521725"/>
                  </a:ext>
                </a:extLst>
              </a:tr>
            </a:tbl>
          </a:graphicData>
        </a:graphic>
      </p:graphicFrame>
    </p:spTree>
    <p:extLst>
      <p:ext uri="{BB962C8B-B14F-4D97-AF65-F5344CB8AC3E}">
        <p14:creationId xmlns:p14="http://schemas.microsoft.com/office/powerpoint/2010/main" val="18507825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19B2E-5086-B503-363D-0CB1DDCF39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788C54-8C72-7736-6708-B610FD0EEC39}"/>
              </a:ext>
            </a:extLst>
          </p:cNvPr>
          <p:cNvSpPr>
            <a:spLocks noGrp="1"/>
          </p:cNvSpPr>
          <p:nvPr>
            <p:ph type="title"/>
          </p:nvPr>
        </p:nvSpPr>
        <p:spPr>
          <a:xfrm>
            <a:off x="229986" y="728700"/>
            <a:ext cx="8684028" cy="792088"/>
          </a:xfrm>
        </p:spPr>
        <p:txBody>
          <a:bodyPr>
            <a:normAutofit/>
          </a:bodyPr>
          <a:lstStyle/>
          <a:p>
            <a:pPr algn="ctr"/>
            <a:r>
              <a:rPr lang="en-US" sz="2400" b="1" dirty="0" err="1">
                <a:latin typeface="Euphemia" panose="020B0503040102020104" pitchFamily="34" charset="0"/>
              </a:rPr>
              <a:t>Portée</a:t>
            </a:r>
            <a:r>
              <a:rPr lang="en-US" sz="2400" b="1" dirty="0">
                <a:latin typeface="Euphemia" panose="020B0503040102020104" pitchFamily="34" charset="0"/>
              </a:rPr>
              <a:t> de la demande de renouvellement et de modification </a:t>
            </a:r>
          </a:p>
        </p:txBody>
      </p:sp>
      <p:sp>
        <p:nvSpPr>
          <p:cNvPr id="3" name="Content Placeholder 2">
            <a:extLst>
              <a:ext uri="{FF2B5EF4-FFF2-40B4-BE49-F238E27FC236}">
                <a16:creationId xmlns:a16="http://schemas.microsoft.com/office/drawing/2014/main" id="{14648107-E46C-AAB1-5EE3-5EBC349E0DC4}"/>
              </a:ext>
            </a:extLst>
          </p:cNvPr>
          <p:cNvSpPr>
            <a:spLocks noGrp="1"/>
          </p:cNvSpPr>
          <p:nvPr>
            <p:ph idx="1"/>
          </p:nvPr>
        </p:nvSpPr>
        <p:spPr>
          <a:xfrm>
            <a:off x="125760" y="1628800"/>
            <a:ext cx="8432508" cy="4896544"/>
          </a:xfrm>
        </p:spPr>
        <p:txBody>
          <a:bodyPr>
            <a:noAutofit/>
          </a:bodyPr>
          <a:lstStyle/>
          <a:p>
            <a:pPr marL="342900" lvl="0" indent="-342900" algn="just">
              <a:lnSpc>
                <a:spcPct val="115000"/>
              </a:lnSpc>
              <a:spcBef>
                <a:spcPts val="600"/>
              </a:spcBef>
              <a:buClrTx/>
              <a:buFont typeface="Wingdings" panose="05000000000000000000" pitchFamily="2" charset="2"/>
              <a:buChar char=""/>
            </a:pP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Bef>
                <a:spcPts val="600"/>
              </a:spcBef>
              <a:buClrTx/>
              <a:buFont typeface="Wingdings" panose="05000000000000000000" pitchFamily="2" charset="2"/>
              <a:buChar char=""/>
            </a:pPr>
            <a:r>
              <a:rPr lang="en-US" sz="2000" dirty="0">
                <a:latin typeface="Times New Roman" panose="02020603050405020304" pitchFamily="18" charset="0"/>
                <a:ea typeface="Calibri" panose="020F0502020204030204" pitchFamily="34" charset="0"/>
                <a:cs typeface="Times New Roman" panose="02020603050405020304" pitchFamily="18" charset="0"/>
              </a:rPr>
              <a:t>Changements proposés quant à l’utilisation de l’eau de différentes sources  : </a:t>
            </a:r>
          </a:p>
          <a:p>
            <a:pPr marL="0" lvl="0" indent="0" algn="just">
              <a:lnSpc>
                <a:spcPct val="115000"/>
              </a:lnSpc>
              <a:spcBef>
                <a:spcPts val="600"/>
              </a:spcBef>
              <a:buNone/>
            </a:pP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0EA1DB16-7A49-45EC-80FB-35C22A635E0D}"/>
              </a:ext>
            </a:extLst>
          </p:cNvPr>
          <p:cNvGraphicFramePr>
            <a:graphicFrameLocks noGrp="1"/>
          </p:cNvGraphicFramePr>
          <p:nvPr>
            <p:extLst>
              <p:ext uri="{D42A27DB-BD31-4B8C-83A1-F6EECF244321}">
                <p14:modId xmlns:p14="http://schemas.microsoft.com/office/powerpoint/2010/main" val="2510295787"/>
              </p:ext>
            </p:extLst>
          </p:nvPr>
        </p:nvGraphicFramePr>
        <p:xfrm>
          <a:off x="459974" y="2636912"/>
          <a:ext cx="8288489" cy="3384378"/>
        </p:xfrm>
        <a:graphic>
          <a:graphicData uri="http://schemas.openxmlformats.org/drawingml/2006/table">
            <a:tbl>
              <a:tblPr firstRow="1" bandRow="1">
                <a:tableStyleId>{21E4AEA4-8DFA-4A89-87EB-49C32662AFE0}</a:tableStyleId>
              </a:tblPr>
              <a:tblGrid>
                <a:gridCol w="3218675">
                  <a:extLst>
                    <a:ext uri="{9D8B030D-6E8A-4147-A177-3AD203B41FA5}">
                      <a16:colId xmlns:a16="http://schemas.microsoft.com/office/drawing/2014/main" val="826958075"/>
                    </a:ext>
                  </a:extLst>
                </a:gridCol>
                <a:gridCol w="2534907">
                  <a:extLst>
                    <a:ext uri="{9D8B030D-6E8A-4147-A177-3AD203B41FA5}">
                      <a16:colId xmlns:a16="http://schemas.microsoft.com/office/drawing/2014/main" val="3783835895"/>
                    </a:ext>
                  </a:extLst>
                </a:gridCol>
                <a:gridCol w="2534907">
                  <a:extLst>
                    <a:ext uri="{9D8B030D-6E8A-4147-A177-3AD203B41FA5}">
                      <a16:colId xmlns:a16="http://schemas.microsoft.com/office/drawing/2014/main" val="364168341"/>
                    </a:ext>
                  </a:extLst>
                </a:gridCol>
              </a:tblGrid>
              <a:tr h="897016">
                <a:tc>
                  <a:txBody>
                    <a:bodyPr/>
                    <a:lstStyle/>
                    <a:p>
                      <a:pPr algn="ctr"/>
                      <a:r>
                        <a:rPr lang="en-CA" sz="1600" dirty="0">
                          <a:latin typeface="Euphemia" panose="020B0503040102020104" pitchFamily="34" charset="0"/>
                          <a:cs typeface="Times New Roman" panose="02020603050405020304" pitchFamily="18" charset="0"/>
                        </a:rPr>
                        <a:t>Source d’eau </a:t>
                      </a:r>
                    </a:p>
                  </a:txBody>
                  <a:tcPr anchor="ctr"/>
                </a:tc>
                <a:tc>
                  <a:txBody>
                    <a:bodyPr/>
                    <a:lstStyle/>
                    <a:p>
                      <a:pPr algn="ctr"/>
                      <a:r>
                        <a:rPr lang="en-CA" sz="1600" dirty="0">
                          <a:latin typeface="Euphemia" panose="020B0503040102020104" pitchFamily="34" charset="0"/>
                          <a:cs typeface="Times New Roman" panose="02020603050405020304" pitchFamily="18" charset="0"/>
                        </a:rPr>
                        <a:t>Utilisation d’eau </a:t>
                      </a:r>
                      <a:r>
                        <a:rPr lang="en-CA" sz="1600" dirty="0" err="1">
                          <a:latin typeface="Euphemia" panose="020B0503040102020104" pitchFamily="34" charset="0"/>
                          <a:cs typeface="Times New Roman" panose="02020603050405020304" pitchFamily="18" charset="0"/>
                        </a:rPr>
                        <a:t>approuvée</a:t>
                      </a:r>
                      <a:endParaRPr lang="en-CA" sz="1600" dirty="0">
                        <a:latin typeface="Euphemia" panose="020B0503040102020104" pitchFamily="34" charset="0"/>
                        <a:cs typeface="Times New Roman" panose="02020603050405020304" pitchFamily="18" charset="0"/>
                      </a:endParaRPr>
                    </a:p>
                  </a:txBody>
                  <a:tcPr anchor="ctr"/>
                </a:tc>
                <a:tc>
                  <a:txBody>
                    <a:bodyPr/>
                    <a:lstStyle/>
                    <a:p>
                      <a:pPr algn="ctr"/>
                      <a:r>
                        <a:rPr lang="en-CA" sz="1600" dirty="0">
                          <a:latin typeface="Euphemia" panose="020B0503040102020104" pitchFamily="34" charset="0"/>
                          <a:cs typeface="Times New Roman" panose="02020603050405020304" pitchFamily="18" charset="0"/>
                        </a:rPr>
                        <a:t>Utilisation d’eau </a:t>
                      </a:r>
                      <a:r>
                        <a:rPr lang="en-CA" sz="1600" dirty="0" err="1">
                          <a:latin typeface="Euphemia" panose="020B0503040102020104" pitchFamily="34" charset="0"/>
                          <a:cs typeface="Times New Roman" panose="02020603050405020304" pitchFamily="18" charset="0"/>
                        </a:rPr>
                        <a:t>proposée</a:t>
                      </a:r>
                      <a:r>
                        <a:rPr lang="en-CA" sz="1600" dirty="0">
                          <a:latin typeface="Euphemia" panose="020B0503040102020104" pitchFamily="34" charset="0"/>
                          <a:cs typeface="Times New Roman" panose="02020603050405020304" pitchFamily="18" charset="0"/>
                        </a:rPr>
                        <a:t> </a:t>
                      </a:r>
                    </a:p>
                  </a:txBody>
                  <a:tcPr anchor="ctr"/>
                </a:tc>
                <a:extLst>
                  <a:ext uri="{0D108BD9-81ED-4DB2-BD59-A6C34878D82A}">
                    <a16:rowId xmlns:a16="http://schemas.microsoft.com/office/drawing/2014/main" val="2774245678"/>
                  </a:ext>
                </a:extLst>
              </a:tr>
              <a:tr h="615805">
                <a:tc>
                  <a:txBody>
                    <a:bodyPr/>
                    <a:lstStyle/>
                    <a:p>
                      <a:pPr algn="ctr"/>
                      <a:r>
                        <a:rPr lang="en-CA" sz="1600" dirty="0">
                          <a:latin typeface="Times New Roman" panose="02020603050405020304" pitchFamily="18" charset="0"/>
                          <a:cs typeface="Times New Roman" panose="02020603050405020304" pitchFamily="18" charset="0"/>
                        </a:rPr>
                        <a:t>Réservoir du lac Geraldine</a:t>
                      </a:r>
                    </a:p>
                  </a:txBody>
                  <a:tcPr anchor="ctr"/>
                </a:tc>
                <a:tc>
                  <a:txBody>
                    <a:bodyPr/>
                    <a:lstStyle/>
                    <a:p>
                      <a:pPr algn="ctr"/>
                      <a:r>
                        <a:rPr lang="en-CA" sz="1600" dirty="0">
                          <a:latin typeface="Euphemia" panose="020B0503040102020104" pitchFamily="34" charset="0"/>
                          <a:cs typeface="Times New Roman" panose="02020603050405020304" pitchFamily="18" charset="0"/>
                        </a:rPr>
                        <a:t>2 000,000 m</a:t>
                      </a:r>
                      <a:r>
                        <a:rPr lang="en-CA" sz="1600" baseline="30000" dirty="0">
                          <a:latin typeface="Euphemia" panose="020B0503040102020104" pitchFamily="34" charset="0"/>
                          <a:cs typeface="Times New Roman" panose="02020603050405020304" pitchFamily="18" charset="0"/>
                        </a:rPr>
                        <a:t>3</a:t>
                      </a:r>
                      <a:r>
                        <a:rPr lang="en-CA" sz="1600" baseline="0" dirty="0">
                          <a:latin typeface="Euphemia" panose="020B0503040102020104" pitchFamily="34" charset="0"/>
                          <a:cs typeface="Times New Roman" panose="02020603050405020304" pitchFamily="18" charset="0"/>
                        </a:rPr>
                        <a:t>/an</a:t>
                      </a:r>
                    </a:p>
                  </a:txBody>
                  <a:tcPr anchor="ctr"/>
                </a:tc>
                <a:tc>
                  <a:txBody>
                    <a:bodyPr/>
                    <a:lstStyle/>
                    <a:p>
                      <a:pPr algn="ctr"/>
                      <a:r>
                        <a:rPr lang="en-CA" sz="1600" dirty="0">
                          <a:latin typeface="Euphemia" panose="020B0503040102020104" pitchFamily="34" charset="0"/>
                          <a:cs typeface="Times New Roman" panose="02020603050405020304" pitchFamily="18" charset="0"/>
                        </a:rPr>
                        <a:t>3 500 000 m</a:t>
                      </a:r>
                      <a:r>
                        <a:rPr lang="en-CA" sz="1600" baseline="30000" dirty="0">
                          <a:latin typeface="Euphemia" panose="020B0503040102020104" pitchFamily="34" charset="0"/>
                          <a:cs typeface="Times New Roman" panose="02020603050405020304" pitchFamily="18" charset="0"/>
                        </a:rPr>
                        <a:t>3</a:t>
                      </a:r>
                      <a:r>
                        <a:rPr lang="en-CA" sz="1600" baseline="0" dirty="0">
                          <a:latin typeface="Euphemia" panose="020B0503040102020104" pitchFamily="34" charset="0"/>
                          <a:cs typeface="Times New Roman" panose="02020603050405020304" pitchFamily="18" charset="0"/>
                        </a:rPr>
                        <a:t>/an</a:t>
                      </a:r>
                      <a:endParaRPr lang="en-CA" sz="1600" dirty="0">
                        <a:latin typeface="Euphemia" panose="020B0503040102020104" pitchFamily="34" charset="0"/>
                        <a:cs typeface="Times New Roman" panose="02020603050405020304" pitchFamily="18" charset="0"/>
                      </a:endParaRPr>
                    </a:p>
                  </a:txBody>
                  <a:tcPr anchor="ctr"/>
                </a:tc>
                <a:extLst>
                  <a:ext uri="{0D108BD9-81ED-4DB2-BD59-A6C34878D82A}">
                    <a16:rowId xmlns:a16="http://schemas.microsoft.com/office/drawing/2014/main" val="261915437"/>
                  </a:ext>
                </a:extLst>
              </a:tr>
              <a:tr h="379703">
                <a:tc>
                  <a:txBody>
                    <a:bodyPr/>
                    <a:lstStyle/>
                    <a:p>
                      <a:pPr algn="ctr"/>
                      <a:r>
                        <a:rPr lang="en-CA" sz="1600" dirty="0">
                          <a:latin typeface="+mn-lt"/>
                          <a:cs typeface="Times New Roman" panose="02020603050405020304" pitchFamily="18" charset="0"/>
                        </a:rPr>
                        <a:t>Rivière Niaqunngut (Apex)</a:t>
                      </a:r>
                      <a:endParaRPr lang="en-CA" sz="1600" dirty="0">
                        <a:latin typeface="Euphemia" panose="020B0503040102020104" pitchFamily="34" charset="0"/>
                        <a:cs typeface="Times New Roman" panose="02020603050405020304" pitchFamily="18" charset="0"/>
                      </a:endParaRPr>
                    </a:p>
                  </a:txBody>
                  <a:tcPr anchor="ctr"/>
                </a:tc>
                <a:tc>
                  <a:txBody>
                    <a:bodyPr/>
                    <a:lstStyle/>
                    <a:p>
                      <a:pPr algn="ctr"/>
                      <a:r>
                        <a:rPr lang="en-CA" sz="1600" dirty="0">
                          <a:latin typeface="Euphemia" panose="020B0503040102020104" pitchFamily="34" charset="0"/>
                          <a:cs typeface="Times New Roman" panose="02020603050405020304" pitchFamily="18" charset="0"/>
                        </a:rPr>
                        <a:t>900 000 m</a:t>
                      </a:r>
                      <a:r>
                        <a:rPr lang="en-CA" sz="1600" baseline="30000" dirty="0">
                          <a:latin typeface="Euphemia" panose="020B0503040102020104" pitchFamily="34" charset="0"/>
                          <a:cs typeface="Times New Roman" panose="02020603050405020304" pitchFamily="18" charset="0"/>
                        </a:rPr>
                        <a:t>3</a:t>
                      </a:r>
                      <a:r>
                        <a:rPr lang="en-CA" sz="1600" baseline="0" dirty="0">
                          <a:latin typeface="Euphemia" panose="020B0503040102020104" pitchFamily="34" charset="0"/>
                          <a:cs typeface="Times New Roman" panose="02020603050405020304" pitchFamily="18" charset="0"/>
                        </a:rPr>
                        <a:t>/an</a:t>
                      </a:r>
                      <a:endParaRPr lang="en-CA" sz="1600" dirty="0">
                        <a:latin typeface="Euphemia" panose="020B0503040102020104" pitchFamily="34" charset="0"/>
                        <a:cs typeface="Times New Roman" panose="02020603050405020304" pitchFamily="18" charset="0"/>
                      </a:endParaRPr>
                    </a:p>
                  </a:txBody>
                  <a:tcPr anchor="ctr"/>
                </a:tc>
                <a:tc>
                  <a:txBody>
                    <a:bodyPr/>
                    <a:lstStyle/>
                    <a:p>
                      <a:pPr algn="ctr"/>
                      <a:r>
                        <a:rPr lang="en-CA" sz="1600" dirty="0">
                          <a:latin typeface="Euphemia" panose="020B0503040102020104" pitchFamily="34" charset="0"/>
                          <a:cs typeface="Times New Roman" panose="02020603050405020304" pitchFamily="18" charset="0"/>
                        </a:rPr>
                        <a:t>1 600 000 m</a:t>
                      </a:r>
                      <a:r>
                        <a:rPr lang="en-CA" sz="1600" baseline="30000" dirty="0">
                          <a:latin typeface="Euphemia" panose="020B0503040102020104" pitchFamily="34" charset="0"/>
                          <a:cs typeface="Times New Roman" panose="02020603050405020304" pitchFamily="18" charset="0"/>
                        </a:rPr>
                        <a:t>3</a:t>
                      </a:r>
                      <a:r>
                        <a:rPr lang="en-CA" sz="1600" baseline="0" dirty="0">
                          <a:latin typeface="Euphemia" panose="020B0503040102020104" pitchFamily="34" charset="0"/>
                          <a:cs typeface="Times New Roman" panose="02020603050405020304" pitchFamily="18" charset="0"/>
                        </a:rPr>
                        <a:t>/an</a:t>
                      </a:r>
                      <a:endParaRPr lang="en-CA" sz="1600" dirty="0">
                        <a:latin typeface="Euphemia" panose="020B0503040102020104" pitchFamily="34" charset="0"/>
                        <a:cs typeface="Times New Roman" panose="02020603050405020304" pitchFamily="18" charset="0"/>
                      </a:endParaRPr>
                    </a:p>
                  </a:txBody>
                  <a:tcPr anchor="ctr"/>
                </a:tc>
                <a:extLst>
                  <a:ext uri="{0D108BD9-81ED-4DB2-BD59-A6C34878D82A}">
                    <a16:rowId xmlns:a16="http://schemas.microsoft.com/office/drawing/2014/main" val="49667199"/>
                  </a:ext>
                </a:extLst>
              </a:tr>
              <a:tr h="379703">
                <a:tc>
                  <a:txBody>
                    <a:bodyPr/>
                    <a:lstStyle/>
                    <a:p>
                      <a:pPr algn="ctr"/>
                      <a:r>
                        <a:rPr lang="en-CA" sz="1600" dirty="0">
                          <a:latin typeface="+mn-lt"/>
                          <a:cs typeface="Times New Roman" panose="02020603050405020304" pitchFamily="18" charset="0"/>
                        </a:rPr>
                        <a:t>Lac Qikiqtalik</a:t>
                      </a:r>
                      <a:endParaRPr lang="en-CA" sz="1600" dirty="0">
                        <a:latin typeface="Euphemia" panose="020B0503040102020104" pitchFamily="34" charset="0"/>
                        <a:cs typeface="Times New Roman" panose="02020603050405020304" pitchFamily="18" charset="0"/>
                      </a:endParaRPr>
                    </a:p>
                  </a:txBody>
                  <a:tcPr anchor="ctr"/>
                </a:tc>
                <a:tc>
                  <a:txBody>
                    <a:bodyPr/>
                    <a:lstStyle/>
                    <a:p>
                      <a:pPr algn="ctr"/>
                      <a:r>
                        <a:rPr lang="en-CA" sz="1600" dirty="0">
                          <a:latin typeface="Euphemia" panose="020B0503040102020104" pitchFamily="34" charset="0"/>
                          <a:cs typeface="Times New Roman" panose="02020603050405020304" pitchFamily="18" charset="0"/>
                        </a:rPr>
                        <a:t>600 000 m</a:t>
                      </a:r>
                      <a:r>
                        <a:rPr lang="en-CA" sz="1600" baseline="30000" dirty="0">
                          <a:latin typeface="Euphemia" panose="020B0503040102020104" pitchFamily="34" charset="0"/>
                          <a:cs typeface="Times New Roman" panose="02020603050405020304" pitchFamily="18" charset="0"/>
                        </a:rPr>
                        <a:t>3</a:t>
                      </a:r>
                      <a:r>
                        <a:rPr lang="en-CA" sz="1600" baseline="0" dirty="0">
                          <a:latin typeface="Euphemia" panose="020B0503040102020104" pitchFamily="34" charset="0"/>
                          <a:cs typeface="Times New Roman" panose="02020603050405020304" pitchFamily="18" charset="0"/>
                        </a:rPr>
                        <a:t>/an</a:t>
                      </a:r>
                      <a:endParaRPr lang="en-CA" sz="1600" dirty="0">
                        <a:latin typeface="Euphemia" panose="020B0503040102020104" pitchFamily="34" charset="0"/>
                        <a:cs typeface="Times New Roman" panose="02020603050405020304" pitchFamily="18" charset="0"/>
                      </a:endParaRPr>
                    </a:p>
                  </a:txBody>
                  <a:tcPr anchor="ctr"/>
                </a:tc>
                <a:tc>
                  <a:txBody>
                    <a:bodyPr/>
                    <a:lstStyle/>
                    <a:p>
                      <a:pPr algn="ctr"/>
                      <a:r>
                        <a:rPr lang="en-CA" sz="1600" dirty="0">
                          <a:latin typeface="Euphemia" panose="020B0503040102020104" pitchFamily="34" charset="0"/>
                          <a:cs typeface="Times New Roman" panose="02020603050405020304" pitchFamily="18" charset="0"/>
                        </a:rPr>
                        <a:t>1 300 000 m</a:t>
                      </a:r>
                      <a:r>
                        <a:rPr lang="en-CA" sz="1600" baseline="30000" dirty="0">
                          <a:latin typeface="Euphemia" panose="020B0503040102020104" pitchFamily="34" charset="0"/>
                          <a:cs typeface="Times New Roman" panose="02020603050405020304" pitchFamily="18" charset="0"/>
                        </a:rPr>
                        <a:t>3</a:t>
                      </a:r>
                      <a:r>
                        <a:rPr lang="en-CA" sz="1600" baseline="0" dirty="0">
                          <a:latin typeface="Euphemia" panose="020B0503040102020104" pitchFamily="34" charset="0"/>
                          <a:cs typeface="Times New Roman" panose="02020603050405020304" pitchFamily="18" charset="0"/>
                        </a:rPr>
                        <a:t>/an</a:t>
                      </a:r>
                      <a:endParaRPr lang="en-CA" sz="1600" dirty="0">
                        <a:latin typeface="Euphemia" panose="020B0503040102020104" pitchFamily="34" charset="0"/>
                        <a:cs typeface="Times New Roman" panose="02020603050405020304" pitchFamily="18" charset="0"/>
                      </a:endParaRPr>
                    </a:p>
                  </a:txBody>
                  <a:tcPr anchor="ctr"/>
                </a:tc>
                <a:extLst>
                  <a:ext uri="{0D108BD9-81ED-4DB2-BD59-A6C34878D82A}">
                    <a16:rowId xmlns:a16="http://schemas.microsoft.com/office/drawing/2014/main" val="1731237689"/>
                  </a:ext>
                </a:extLst>
              </a:tr>
              <a:tr h="73244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1600" dirty="0">
                          <a:latin typeface="Times New Roman" panose="02020603050405020304" pitchFamily="18" charset="0"/>
                          <a:cs typeface="Times New Roman" panose="02020603050405020304" pitchFamily="18" charset="0"/>
                        </a:rPr>
                        <a:t>Imiqtarviviniq ( Lac Dead Dog)</a:t>
                      </a:r>
                    </a:p>
                    <a:p>
                      <a:pPr algn="ctr"/>
                      <a:endParaRPr lang="en-CA" sz="1600" dirty="0">
                        <a:latin typeface="Euphemia" panose="020B0503040102020104" pitchFamily="34" charset="0"/>
                        <a:cs typeface="Times New Roman" panose="02020603050405020304" pitchFamily="18" charset="0"/>
                      </a:endParaRPr>
                    </a:p>
                  </a:txBody>
                  <a:tcPr anchor="ctr"/>
                </a:tc>
                <a:tc>
                  <a:txBody>
                    <a:bodyPr/>
                    <a:lstStyle/>
                    <a:p>
                      <a:pPr algn="ctr"/>
                      <a:r>
                        <a:rPr lang="en-CA" sz="1600" dirty="0">
                          <a:latin typeface="Euphemia" panose="020B0503040102020104" pitchFamily="34" charset="0"/>
                          <a:cs typeface="Times New Roman" panose="02020603050405020304" pitchFamily="18" charset="0"/>
                        </a:rPr>
                        <a:t>2 500 m</a:t>
                      </a:r>
                      <a:r>
                        <a:rPr lang="en-CA" sz="1600" baseline="30000" dirty="0">
                          <a:latin typeface="Euphemia" panose="020B0503040102020104" pitchFamily="34" charset="0"/>
                          <a:cs typeface="Times New Roman" panose="02020603050405020304" pitchFamily="18" charset="0"/>
                        </a:rPr>
                        <a:t>3</a:t>
                      </a:r>
                      <a:r>
                        <a:rPr lang="en-CA" sz="1600" baseline="0" dirty="0">
                          <a:latin typeface="Euphemia" panose="020B0503040102020104" pitchFamily="34" charset="0"/>
                          <a:cs typeface="Times New Roman" panose="02020603050405020304" pitchFamily="18" charset="0"/>
                        </a:rPr>
                        <a:t>/an</a:t>
                      </a:r>
                      <a:endParaRPr lang="en-CA" sz="1600" dirty="0">
                        <a:latin typeface="Euphemia" panose="020B0503040102020104" pitchFamily="34" charset="0"/>
                        <a:cs typeface="Times New Roman" panose="02020603050405020304" pitchFamily="18" charset="0"/>
                      </a:endParaRPr>
                    </a:p>
                  </a:txBody>
                  <a:tcPr anchor="ctr"/>
                </a:tc>
                <a:tc>
                  <a:txBody>
                    <a:bodyPr/>
                    <a:lstStyle/>
                    <a:p>
                      <a:pPr algn="ctr"/>
                      <a:r>
                        <a:rPr lang="en-CA" sz="1600" dirty="0">
                          <a:latin typeface="Euphemia" panose="020B0503040102020104" pitchFamily="34" charset="0"/>
                          <a:cs typeface="Times New Roman" panose="02020603050405020304" pitchFamily="18" charset="0"/>
                        </a:rPr>
                        <a:t>300 m</a:t>
                      </a:r>
                      <a:r>
                        <a:rPr lang="en-CA" sz="1600" baseline="30000" dirty="0">
                          <a:latin typeface="Euphemia" panose="020B0503040102020104" pitchFamily="34" charset="0"/>
                          <a:cs typeface="Times New Roman" panose="02020603050405020304" pitchFamily="18" charset="0"/>
                        </a:rPr>
                        <a:t>3</a:t>
                      </a:r>
                      <a:r>
                        <a:rPr lang="en-CA" sz="1600" dirty="0">
                          <a:latin typeface="Euphemia" panose="020B0503040102020104" pitchFamily="34" charset="0"/>
                          <a:cs typeface="Times New Roman" panose="02020603050405020304" pitchFamily="18" charset="0"/>
                        </a:rPr>
                        <a:t>/an</a:t>
                      </a:r>
                    </a:p>
                  </a:txBody>
                  <a:tcPr anchor="ctr"/>
                </a:tc>
                <a:extLst>
                  <a:ext uri="{0D108BD9-81ED-4DB2-BD59-A6C34878D82A}">
                    <a16:rowId xmlns:a16="http://schemas.microsoft.com/office/drawing/2014/main" val="3314588354"/>
                  </a:ext>
                </a:extLst>
              </a:tr>
              <a:tr h="379703">
                <a:tc>
                  <a:txBody>
                    <a:bodyPr/>
                    <a:lstStyle/>
                    <a:p>
                      <a:pPr algn="ctr"/>
                      <a:r>
                        <a:rPr lang="en-CA" sz="1600" dirty="0">
                          <a:latin typeface="+mn-lt"/>
                          <a:cs typeface="Times New Roman" panose="02020603050405020304" pitchFamily="18" charset="0"/>
                        </a:rPr>
                        <a:t>Nouveau réservoir </a:t>
                      </a:r>
                      <a:endParaRPr lang="en-CA" sz="1600" dirty="0">
                        <a:latin typeface="Euphemia" panose="020B0503040102020104" pitchFamily="34" charset="0"/>
                        <a:cs typeface="Times New Roman" panose="02020603050405020304" pitchFamily="18" charset="0"/>
                      </a:endParaRPr>
                    </a:p>
                  </a:txBody>
                  <a:tcPr anchor="ctr"/>
                </a:tc>
                <a:tc>
                  <a:txBody>
                    <a:bodyPr/>
                    <a:lstStyle/>
                    <a:p>
                      <a:pPr algn="ctr"/>
                      <a:r>
                        <a:rPr lang="en-CA" sz="1600" dirty="0">
                          <a:latin typeface="Euphemia" panose="020B0503040102020104" pitchFamily="34" charset="0"/>
                          <a:cs typeface="Times New Roman" panose="02020603050405020304" pitchFamily="18" charset="0"/>
                        </a:rPr>
                        <a:t>N/A</a:t>
                      </a:r>
                    </a:p>
                  </a:txBody>
                  <a:tcPr anchor="ctr"/>
                </a:tc>
                <a:tc>
                  <a:txBody>
                    <a:bodyPr/>
                    <a:lstStyle/>
                    <a:p>
                      <a:pPr algn="ctr"/>
                      <a:r>
                        <a:rPr lang="en-CA" sz="1600" dirty="0">
                          <a:latin typeface="Euphemia" panose="020B0503040102020104" pitchFamily="34" charset="0"/>
                          <a:cs typeface="Times New Roman" panose="02020603050405020304" pitchFamily="18" charset="0"/>
                        </a:rPr>
                        <a:t>2 900 000 m</a:t>
                      </a:r>
                      <a:r>
                        <a:rPr lang="en-CA" sz="1600" baseline="30000" dirty="0">
                          <a:latin typeface="Euphemia" panose="020B0503040102020104" pitchFamily="34" charset="0"/>
                          <a:cs typeface="Times New Roman" panose="02020603050405020304" pitchFamily="18" charset="0"/>
                        </a:rPr>
                        <a:t>3</a:t>
                      </a:r>
                      <a:r>
                        <a:rPr lang="en-CA" sz="1600" baseline="0" dirty="0">
                          <a:latin typeface="Euphemia" panose="020B0503040102020104" pitchFamily="34" charset="0"/>
                          <a:cs typeface="Times New Roman" panose="02020603050405020304" pitchFamily="18" charset="0"/>
                        </a:rPr>
                        <a:t>/an</a:t>
                      </a:r>
                      <a:endParaRPr lang="en-CA" sz="1600" dirty="0">
                        <a:latin typeface="Euphemia" panose="020B0503040102020104" pitchFamily="34" charset="0"/>
                        <a:cs typeface="Times New Roman" panose="02020603050405020304" pitchFamily="18" charset="0"/>
                      </a:endParaRPr>
                    </a:p>
                  </a:txBody>
                  <a:tcPr anchor="ctr"/>
                </a:tc>
                <a:extLst>
                  <a:ext uri="{0D108BD9-81ED-4DB2-BD59-A6C34878D82A}">
                    <a16:rowId xmlns:a16="http://schemas.microsoft.com/office/drawing/2014/main" val="413521725"/>
                  </a:ext>
                </a:extLst>
              </a:tr>
            </a:tbl>
          </a:graphicData>
        </a:graphic>
      </p:graphicFrame>
    </p:spTree>
    <p:extLst>
      <p:ext uri="{BB962C8B-B14F-4D97-AF65-F5344CB8AC3E}">
        <p14:creationId xmlns:p14="http://schemas.microsoft.com/office/powerpoint/2010/main" val="15216939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2" y="331707"/>
            <a:ext cx="8684028" cy="792088"/>
          </a:xfrm>
        </p:spPr>
        <p:txBody>
          <a:bodyPr>
            <a:normAutofit/>
          </a:bodyPr>
          <a:lstStyle/>
          <a:p>
            <a:pPr algn="ctr"/>
            <a:r>
              <a:rPr lang="en-US" sz="2400" b="1" dirty="0">
                <a:latin typeface="Times New Roman" pitchFamily="18" charset="0"/>
                <a:cs typeface="Times New Roman" pitchFamily="18" charset="0"/>
              </a:rPr>
              <a:t>Application Procedural History</a:t>
            </a:r>
            <a:endParaRPr lang="en-US" sz="2400" dirty="0"/>
          </a:p>
        </p:txBody>
      </p:sp>
      <p:graphicFrame>
        <p:nvGraphicFramePr>
          <p:cNvPr id="9" name="Table 8">
            <a:extLst>
              <a:ext uri="{FF2B5EF4-FFF2-40B4-BE49-F238E27FC236}">
                <a16:creationId xmlns:a16="http://schemas.microsoft.com/office/drawing/2014/main" id="{5518312D-9C65-4E74-9AF8-E22123AC31EB}"/>
              </a:ext>
            </a:extLst>
          </p:cNvPr>
          <p:cNvGraphicFramePr>
            <a:graphicFrameLocks noGrp="1"/>
          </p:cNvGraphicFramePr>
          <p:nvPr>
            <p:extLst>
              <p:ext uri="{D42A27DB-BD31-4B8C-83A1-F6EECF244321}">
                <p14:modId xmlns:p14="http://schemas.microsoft.com/office/powerpoint/2010/main" val="366201672"/>
              </p:ext>
            </p:extLst>
          </p:nvPr>
        </p:nvGraphicFramePr>
        <p:xfrm>
          <a:off x="287524" y="1305713"/>
          <a:ext cx="8416072" cy="5256963"/>
        </p:xfrm>
        <a:graphic>
          <a:graphicData uri="http://schemas.openxmlformats.org/drawingml/2006/table">
            <a:tbl>
              <a:tblPr firstRow="1" firstCol="1" bandRow="1">
                <a:tableStyleId>{0660B408-B3CF-4A94-85FC-2B1E0A45F4A2}</a:tableStyleId>
              </a:tblPr>
              <a:tblGrid>
                <a:gridCol w="1827340">
                  <a:extLst>
                    <a:ext uri="{9D8B030D-6E8A-4147-A177-3AD203B41FA5}">
                      <a16:colId xmlns:a16="http://schemas.microsoft.com/office/drawing/2014/main" val="2878028459"/>
                    </a:ext>
                  </a:extLst>
                </a:gridCol>
                <a:gridCol w="6588732">
                  <a:extLst>
                    <a:ext uri="{9D8B030D-6E8A-4147-A177-3AD203B41FA5}">
                      <a16:colId xmlns:a16="http://schemas.microsoft.com/office/drawing/2014/main" val="2176844150"/>
                    </a:ext>
                  </a:extLst>
                </a:gridCol>
              </a:tblGrid>
              <a:tr h="360040">
                <a:tc>
                  <a:txBody>
                    <a:bodyPr/>
                    <a:lstStyle/>
                    <a:p>
                      <a:pPr algn="ctr">
                        <a:lnSpc>
                          <a:spcPct val="115000"/>
                        </a:lnSpc>
                        <a:spcAft>
                          <a:spcPts val="1000"/>
                        </a:spcAft>
                      </a:pPr>
                      <a:r>
                        <a:rPr lang="en-CA" sz="2000" dirty="0">
                          <a:effectLst/>
                          <a:latin typeface="Times New Roman" panose="02020603050405020304" pitchFamily="18" charset="0"/>
                          <a:ea typeface="Calibri" panose="020F0502020204030204" pitchFamily="34" charset="0"/>
                          <a:cs typeface="Times New Roman" panose="02020603050405020304" pitchFamily="18" charset="0"/>
                        </a:rPr>
                        <a:t>Date</a:t>
                      </a:r>
                    </a:p>
                  </a:txBody>
                  <a:tcPr marL="68580" marR="68580" marT="0" marB="0" anchor="ctr"/>
                </a:tc>
                <a:tc>
                  <a:txBody>
                    <a:bodyPr/>
                    <a:lstStyle/>
                    <a:p>
                      <a:pPr algn="ctr">
                        <a:lnSpc>
                          <a:spcPct val="115000"/>
                        </a:lnSpc>
                        <a:spcAft>
                          <a:spcPts val="1000"/>
                        </a:spcAft>
                      </a:pPr>
                      <a:r>
                        <a:rPr lang="en-CA" sz="2000" dirty="0">
                          <a:effectLst/>
                          <a:latin typeface="Times New Roman" panose="02020603050405020304" pitchFamily="18" charset="0"/>
                          <a:ea typeface="Calibri" panose="020F0502020204030204" pitchFamily="34" charset="0"/>
                          <a:cs typeface="Times New Roman" panose="02020603050405020304" pitchFamily="18" charset="0"/>
                        </a:rPr>
                        <a:t>Activity</a:t>
                      </a:r>
                    </a:p>
                  </a:txBody>
                  <a:tcPr marL="68580" marR="68580" marT="0" marB="0" anchor="ctr"/>
                </a:tc>
                <a:extLst>
                  <a:ext uri="{0D108BD9-81ED-4DB2-BD59-A6C34878D82A}">
                    <a16:rowId xmlns:a16="http://schemas.microsoft.com/office/drawing/2014/main" val="2884375440"/>
                  </a:ext>
                </a:extLst>
              </a:tr>
              <a:tr h="613775">
                <a:tc>
                  <a:txBody>
                    <a:bodyPr/>
                    <a:lstStyle/>
                    <a:p>
                      <a:pPr>
                        <a:lnSpc>
                          <a:spcPct val="115000"/>
                        </a:lnSpc>
                        <a:spcAft>
                          <a:spcPts val="1000"/>
                        </a:spcAft>
                      </a:pPr>
                      <a:r>
                        <a:rPr lang="en-US" sz="1600" u="sng" dirty="0">
                          <a:effectLst/>
                          <a:latin typeface="Times New Roman" panose="02020603050405020304" pitchFamily="18" charset="0"/>
                          <a:cs typeface="Times New Roman" panose="02020603050405020304" pitchFamily="18" charset="0"/>
                        </a:rPr>
                        <a:t>December 31, 2025</a:t>
                      </a:r>
                      <a:endParaRPr lang="en-C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1000"/>
                        </a:spcAft>
                      </a:pPr>
                      <a:r>
                        <a:rPr lang="en-US" sz="1600" dirty="0">
                          <a:effectLst/>
                          <a:latin typeface="Times New Roman" panose="02020603050405020304" pitchFamily="18" charset="0"/>
                          <a:cs typeface="Times New Roman" panose="02020603050405020304" pitchFamily="18" charset="0"/>
                        </a:rPr>
                        <a:t>NWB received the Renewal and Amendment Application and supporting documentation from the City of Iqaluit (City)</a:t>
                      </a:r>
                      <a:endParaRPr lang="en-C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99273338"/>
                  </a:ext>
                </a:extLst>
              </a:tr>
              <a:tr h="882495">
                <a:tc>
                  <a:txBody>
                    <a:bodyPr/>
                    <a:lstStyle/>
                    <a:p>
                      <a:pPr>
                        <a:lnSpc>
                          <a:spcPct val="115000"/>
                        </a:lnSpc>
                        <a:spcAft>
                          <a:spcPts val="1000"/>
                        </a:spcAft>
                      </a:pPr>
                      <a:r>
                        <a:rPr lang="en-US" sz="1600" u="sng" dirty="0">
                          <a:effectLst/>
                          <a:latin typeface="Times New Roman" panose="02020603050405020304" pitchFamily="18" charset="0"/>
                          <a:cs typeface="Times New Roman" panose="02020603050405020304" pitchFamily="18" charset="0"/>
                        </a:rPr>
                        <a:t>January 08, 2026</a:t>
                      </a:r>
                      <a:endParaRPr lang="en-C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en-US" sz="1600" dirty="0">
                          <a:effectLst/>
                          <a:latin typeface="Times New Roman" panose="02020603050405020304" pitchFamily="18" charset="0"/>
                          <a:cs typeface="Times New Roman" panose="02020603050405020304" pitchFamily="18" charset="0"/>
                        </a:rPr>
                        <a:t>After initial review, the NWB commenced the Completeness Check where parties were invited to review the Application for completeness and provide Information Requests (IRs) by February 06, 2026</a:t>
                      </a:r>
                      <a:endParaRPr lang="en-C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50365859"/>
                  </a:ext>
                </a:extLst>
              </a:tr>
              <a:tr h="915049">
                <a:tc>
                  <a:txBody>
                    <a:bodyPr/>
                    <a:lstStyle/>
                    <a:p>
                      <a:pPr>
                        <a:lnSpc>
                          <a:spcPct val="115000"/>
                        </a:lnSpc>
                        <a:spcAft>
                          <a:spcPts val="1000"/>
                        </a:spcAft>
                      </a:pPr>
                      <a:r>
                        <a:rPr lang="en-US" sz="1600" u="sng" dirty="0">
                          <a:effectLst/>
                          <a:latin typeface="Times New Roman" panose="02020603050405020304" pitchFamily="18" charset="0"/>
                          <a:cs typeface="Times New Roman" panose="02020603050405020304" pitchFamily="18" charset="0"/>
                        </a:rPr>
                        <a:t>February 06, 2026</a:t>
                      </a:r>
                    </a:p>
                  </a:txBody>
                  <a:tcPr marL="68580" marR="68580" marT="0" marB="0" anchor="ctr"/>
                </a:tc>
                <a:tc>
                  <a:txBody>
                    <a:bodyPr/>
                    <a:lstStyle/>
                    <a:p>
                      <a:pPr algn="just">
                        <a:lnSpc>
                          <a:spcPct val="115000"/>
                        </a:lnSpc>
                        <a:spcAft>
                          <a:spcPts val="1000"/>
                        </a:spcAft>
                      </a:pPr>
                      <a:r>
                        <a:rPr lang="en-US" sz="1600" dirty="0">
                          <a:effectLst/>
                          <a:latin typeface="Times New Roman" panose="02020603050405020304" pitchFamily="18" charset="0"/>
                          <a:cs typeface="Times New Roman" panose="02020603050405020304" pitchFamily="18" charset="0"/>
                        </a:rPr>
                        <a:t>Submissions and Information Requests (IRs) were received from Crown Indigenous Relations and Northern Affairs Canada (CIRNAC), and Fisheries and Oceans Canada (DFO)</a:t>
                      </a:r>
                      <a:endParaRPr lang="en-C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17735153"/>
                  </a:ext>
                </a:extLst>
              </a:tr>
              <a:tr h="304367">
                <a:tc>
                  <a:txBody>
                    <a:bodyPr/>
                    <a:lstStyle/>
                    <a:p>
                      <a:pPr>
                        <a:lnSpc>
                          <a:spcPct val="115000"/>
                        </a:lnSpc>
                        <a:spcAft>
                          <a:spcPts val="1000"/>
                        </a:spcAft>
                      </a:pPr>
                      <a:r>
                        <a:rPr lang="en-US" sz="1600" u="sng" dirty="0">
                          <a:effectLst/>
                          <a:latin typeface="Times New Roman" panose="02020603050405020304" pitchFamily="18" charset="0"/>
                          <a:cs typeface="Times New Roman" panose="02020603050405020304" pitchFamily="18" charset="0"/>
                        </a:rPr>
                        <a:t>March 30, 2026</a:t>
                      </a:r>
                      <a:endParaRPr lang="en-C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en-US" sz="1600" dirty="0">
                          <a:effectLst/>
                          <a:latin typeface="Times New Roman" panose="02020603050405020304" pitchFamily="18" charset="0"/>
                          <a:cs typeface="Times New Roman" panose="02020603050405020304" pitchFamily="18" charset="0"/>
                        </a:rPr>
                        <a:t>The City requested an extension to respond to the Information Requests</a:t>
                      </a:r>
                      <a:endParaRPr lang="en-C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74082931"/>
                  </a:ext>
                </a:extLst>
              </a:tr>
              <a:tr h="853115">
                <a:tc>
                  <a:txBody>
                    <a:bodyPr/>
                    <a:lstStyle/>
                    <a:p>
                      <a:pPr>
                        <a:lnSpc>
                          <a:spcPct val="115000"/>
                        </a:lnSpc>
                        <a:spcAft>
                          <a:spcPts val="1000"/>
                        </a:spcAft>
                      </a:pPr>
                      <a:r>
                        <a:rPr lang="en-US" sz="1600" u="sng" dirty="0">
                          <a:effectLst/>
                          <a:latin typeface="Times New Roman" panose="02020603050405020304" pitchFamily="18" charset="0"/>
                          <a:cs typeface="Times New Roman" panose="02020603050405020304" pitchFamily="18" charset="0"/>
                        </a:rPr>
                        <a:t>April 30, 2026</a:t>
                      </a:r>
                      <a:endParaRPr lang="en-C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The City provided responses to Interveners’ Information Requests</a:t>
                      </a:r>
                    </a:p>
                  </a:txBody>
                  <a:tcPr marL="68580" marR="68580" marT="0" marB="0" anchor="ctr"/>
                </a:tc>
                <a:extLst>
                  <a:ext uri="{0D108BD9-81ED-4DB2-BD59-A6C34878D82A}">
                    <a16:rowId xmlns:a16="http://schemas.microsoft.com/office/drawing/2014/main" val="3805162366"/>
                  </a:ext>
                </a:extLst>
              </a:tr>
              <a:tr h="664061">
                <a:tc>
                  <a:txBody>
                    <a:bodyPr/>
                    <a:lstStyle/>
                    <a:p>
                      <a:pPr>
                        <a:lnSpc>
                          <a:spcPct val="115000"/>
                        </a:lnSpc>
                        <a:spcAft>
                          <a:spcPts val="1000"/>
                        </a:spcAft>
                      </a:pPr>
                      <a:r>
                        <a:rPr lang="en-US" sz="1600" u="sng" dirty="0">
                          <a:effectLst/>
                          <a:latin typeface="Times New Roman" panose="02020603050405020304" pitchFamily="18" charset="0"/>
                          <a:cs typeface="Times New Roman" panose="02020603050405020304" pitchFamily="18" charset="0"/>
                        </a:rPr>
                        <a:t>May 05, 2026</a:t>
                      </a:r>
                      <a:endParaRPr lang="en-C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CIRNAC requested for an extension to respond to City’s response on first round of submissions. NWB granted extension till May 15, 2026</a:t>
                      </a:r>
                      <a:endParaRPr lang="en-CA"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121860170"/>
                  </a:ext>
                </a:extLst>
              </a:tr>
              <a:tr h="664061">
                <a:tc>
                  <a:txBody>
                    <a:bodyPr/>
                    <a:lstStyle/>
                    <a:p>
                      <a:pPr marL="0" algn="l" rtl="0" eaLnBrk="1" latinLnBrk="0" hangingPunct="1">
                        <a:lnSpc>
                          <a:spcPct val="115000"/>
                        </a:lnSpc>
                        <a:spcAft>
                          <a:spcPts val="1000"/>
                        </a:spcAft>
                      </a:pPr>
                      <a:r>
                        <a:rPr kumimoji="0" lang="en-CA" sz="1600" b="1" u="sng" kern="1200" dirty="0">
                          <a:solidFill>
                            <a:schemeClr val="dk1"/>
                          </a:solidFill>
                          <a:effectLst/>
                          <a:latin typeface="Times New Roman" panose="02020603050405020304" pitchFamily="18" charset="0"/>
                          <a:ea typeface="+mn-ea"/>
                          <a:cs typeface="Times New Roman" panose="02020603050405020304" pitchFamily="18" charset="0"/>
                        </a:rPr>
                        <a:t>May 13-15, 2026</a:t>
                      </a:r>
                    </a:p>
                  </a:txBody>
                  <a:tcPr marL="68580" marR="68580" marT="0" marB="0" anchor="ctr"/>
                </a:tc>
                <a:tc>
                  <a:txBody>
                    <a:bodyPr/>
                    <a:lstStyle/>
                    <a:p>
                      <a:pPr marL="0" algn="l" rtl="0" eaLnBrk="1" latinLnBrk="0" hangingPunct="1">
                        <a:lnSpc>
                          <a:spcPct val="115000"/>
                        </a:lnSpc>
                        <a:spcAft>
                          <a:spcPts val="1000"/>
                        </a:spcAft>
                      </a:pPr>
                      <a:r>
                        <a:rPr kumimoji="0" lang="en-CA" sz="1600" b="0" u="none" kern="1200" dirty="0">
                          <a:solidFill>
                            <a:schemeClr val="dk1"/>
                          </a:solidFill>
                          <a:effectLst/>
                          <a:latin typeface="Times New Roman" panose="02020603050405020304" pitchFamily="18" charset="0"/>
                          <a:ea typeface="+mn-ea"/>
                          <a:cs typeface="Times New Roman" panose="02020603050405020304" pitchFamily="18" charset="0"/>
                        </a:rPr>
                        <a:t>The NWB received second round of submissions from DFO and CIRNAC on May 13 and May 15, 2026 respectively</a:t>
                      </a:r>
                    </a:p>
                  </a:txBody>
                  <a:tcPr marL="68580" marR="68580" marT="0" marB="0" anchor="ctr"/>
                </a:tc>
                <a:extLst>
                  <a:ext uri="{0D108BD9-81ED-4DB2-BD59-A6C34878D82A}">
                    <a16:rowId xmlns:a16="http://schemas.microsoft.com/office/drawing/2014/main" val="3751506526"/>
                  </a:ext>
                </a:extLst>
              </a:tr>
            </a:tbl>
          </a:graphicData>
        </a:graphic>
      </p:graphicFrame>
    </p:spTree>
    <p:extLst>
      <p:ext uri="{BB962C8B-B14F-4D97-AF65-F5344CB8AC3E}">
        <p14:creationId xmlns:p14="http://schemas.microsoft.com/office/powerpoint/2010/main" val="21318014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16632"/>
            <a:ext cx="8579296" cy="1007163"/>
          </a:xfrm>
        </p:spPr>
        <p:txBody>
          <a:bodyPr>
            <a:normAutofit/>
          </a:bodyPr>
          <a:lstStyle/>
          <a:p>
            <a:pPr algn="ctr"/>
            <a:r>
              <a:rPr lang="en-US" sz="2400" dirty="0"/>
              <a:t>Historique de la procédure de demande</a:t>
            </a:r>
          </a:p>
        </p:txBody>
      </p:sp>
      <p:graphicFrame>
        <p:nvGraphicFramePr>
          <p:cNvPr id="9" name="Table 8">
            <a:extLst>
              <a:ext uri="{FF2B5EF4-FFF2-40B4-BE49-F238E27FC236}">
                <a16:creationId xmlns:a16="http://schemas.microsoft.com/office/drawing/2014/main" id="{5518312D-9C65-4E74-9AF8-E22123AC31EB}"/>
              </a:ext>
            </a:extLst>
          </p:cNvPr>
          <p:cNvGraphicFramePr>
            <a:graphicFrameLocks noGrp="1"/>
          </p:cNvGraphicFramePr>
          <p:nvPr>
            <p:extLst>
              <p:ext uri="{D42A27DB-BD31-4B8C-83A1-F6EECF244321}">
                <p14:modId xmlns:p14="http://schemas.microsoft.com/office/powerpoint/2010/main" val="681286665"/>
              </p:ext>
            </p:extLst>
          </p:nvPr>
        </p:nvGraphicFramePr>
        <p:xfrm>
          <a:off x="395536" y="1123795"/>
          <a:ext cx="8438866" cy="5651388"/>
        </p:xfrm>
        <a:graphic>
          <a:graphicData uri="http://schemas.openxmlformats.org/drawingml/2006/table">
            <a:tbl>
              <a:tblPr firstRow="1" firstCol="1" bandRow="1">
                <a:tableStyleId>{0660B408-B3CF-4A94-85FC-2B1E0A45F4A2}</a:tableStyleId>
              </a:tblPr>
              <a:tblGrid>
                <a:gridCol w="1872208">
                  <a:extLst>
                    <a:ext uri="{9D8B030D-6E8A-4147-A177-3AD203B41FA5}">
                      <a16:colId xmlns:a16="http://schemas.microsoft.com/office/drawing/2014/main" val="2878028459"/>
                    </a:ext>
                  </a:extLst>
                </a:gridCol>
                <a:gridCol w="6566658">
                  <a:extLst>
                    <a:ext uri="{9D8B030D-6E8A-4147-A177-3AD203B41FA5}">
                      <a16:colId xmlns:a16="http://schemas.microsoft.com/office/drawing/2014/main" val="2176844150"/>
                    </a:ext>
                  </a:extLst>
                </a:gridCol>
              </a:tblGrid>
              <a:tr h="288981">
                <a:tc>
                  <a:txBody>
                    <a:bodyPr/>
                    <a:lstStyle/>
                    <a:p>
                      <a:pPr algn="ctr">
                        <a:lnSpc>
                          <a:spcPct val="115000"/>
                        </a:lnSpc>
                        <a:spcAft>
                          <a:spcPts val="1000"/>
                        </a:spcAft>
                      </a:pPr>
                      <a:r>
                        <a:rPr lang="en-CA" sz="1400" dirty="0">
                          <a:effectLst/>
                          <a:latin typeface="+mn-lt"/>
                          <a:ea typeface="Calibri" panose="020F0502020204030204" pitchFamily="34" charset="0"/>
                          <a:cs typeface="Times New Roman" panose="02020603050405020304" pitchFamily="18" charset="0"/>
                        </a:rPr>
                        <a:t>Date</a:t>
                      </a:r>
                      <a:endParaRPr lang="en-CA" sz="1400" dirty="0">
                        <a:effectLst/>
                        <a:latin typeface="Euphemia" panose="020B05030401020201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CA" sz="1400" dirty="0" err="1">
                          <a:effectLst/>
                          <a:latin typeface="+mn-lt"/>
                          <a:ea typeface="Calibri" panose="020F0502020204030204" pitchFamily="34" charset="0"/>
                          <a:cs typeface="Times New Roman" panose="02020603050405020304" pitchFamily="18" charset="0"/>
                        </a:rPr>
                        <a:t>Activité</a:t>
                      </a:r>
                      <a:endParaRPr lang="en-CA" sz="1400" dirty="0">
                        <a:effectLst/>
                        <a:latin typeface="Euphemia" panose="020B05030401020201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84375440"/>
                  </a:ext>
                </a:extLst>
              </a:tr>
              <a:tr h="702032">
                <a:tc>
                  <a:txBody>
                    <a:bodyPr/>
                    <a:lstStyle/>
                    <a:p>
                      <a:pPr>
                        <a:lnSpc>
                          <a:spcPct val="115000"/>
                        </a:lnSpc>
                        <a:spcAft>
                          <a:spcPts val="1000"/>
                        </a:spcAft>
                      </a:pPr>
                      <a:r>
                        <a:rPr lang="en-CA" sz="1400" u="sng" dirty="0">
                          <a:effectLst/>
                          <a:latin typeface="Euphemia" panose="020B0503040102020104" pitchFamily="34" charset="0"/>
                          <a:ea typeface="Calibri" panose="020F0502020204030204" pitchFamily="34" charset="0"/>
                          <a:cs typeface="Times New Roman" panose="02020603050405020304" pitchFamily="18" charset="0"/>
                        </a:rPr>
                        <a:t>31 </a:t>
                      </a:r>
                      <a:r>
                        <a:rPr lang="en-CA" sz="1400" u="sng" dirty="0" err="1">
                          <a:effectLst/>
                          <a:latin typeface="Euphemia" panose="020B0503040102020104" pitchFamily="34" charset="0"/>
                          <a:ea typeface="Calibri" panose="020F0502020204030204" pitchFamily="34" charset="0"/>
                          <a:cs typeface="Times New Roman" panose="02020603050405020304" pitchFamily="18" charset="0"/>
                        </a:rPr>
                        <a:t>décembre</a:t>
                      </a:r>
                      <a:r>
                        <a:rPr lang="en-CA" sz="1400" u="sng" dirty="0">
                          <a:effectLst/>
                          <a:latin typeface="Euphemia" panose="020B0503040102020104" pitchFamily="34" charset="0"/>
                          <a:ea typeface="Calibri" panose="020F0502020204030204" pitchFamily="34" charset="0"/>
                          <a:cs typeface="Times New Roman" panose="02020603050405020304" pitchFamily="18" charset="0"/>
                        </a:rPr>
                        <a:t> 2025</a:t>
                      </a:r>
                    </a:p>
                  </a:txBody>
                  <a:tcPr marL="68580" marR="68580" marT="0" marB="0" anchor="ctr"/>
                </a:tc>
                <a:tc>
                  <a:txBody>
                    <a:bodyPr/>
                    <a:lstStyle/>
                    <a:p>
                      <a:pPr>
                        <a:lnSpc>
                          <a:spcPct val="115000"/>
                        </a:lnSpc>
                        <a:spcAft>
                          <a:spcPts val="1000"/>
                        </a:spcAft>
                      </a:pPr>
                      <a:r>
                        <a:rPr lang="fr-CA" sz="1400" noProof="0" dirty="0">
                          <a:effectLst/>
                          <a:latin typeface="Euphemia" panose="020B0503040102020104" pitchFamily="34" charset="0"/>
                          <a:ea typeface="Calibri" panose="020F0502020204030204" pitchFamily="34" charset="0"/>
                          <a:cs typeface="Times New Roman" panose="02020603050405020304" pitchFamily="18" charset="0"/>
                        </a:rPr>
                        <a:t>L’OEN a reçu, de la Ville d’Iqaluit, la demande de renouvellement et de modification avec les documents justificatifs  </a:t>
                      </a:r>
                    </a:p>
                  </a:txBody>
                  <a:tcPr marL="68580" marR="68580" marT="0" marB="0" anchor="ctr"/>
                </a:tc>
                <a:extLst>
                  <a:ext uri="{0D108BD9-81ED-4DB2-BD59-A6C34878D82A}">
                    <a16:rowId xmlns:a16="http://schemas.microsoft.com/office/drawing/2014/main" val="899273338"/>
                  </a:ext>
                </a:extLst>
              </a:tr>
              <a:tr h="1089508">
                <a:tc>
                  <a:txBody>
                    <a:bodyPr/>
                    <a:lstStyle/>
                    <a:p>
                      <a:pPr>
                        <a:lnSpc>
                          <a:spcPct val="115000"/>
                        </a:lnSpc>
                        <a:spcAft>
                          <a:spcPts val="1000"/>
                        </a:spcAft>
                      </a:pPr>
                      <a:r>
                        <a:rPr lang="en-CA" sz="1400" u="sng" dirty="0">
                          <a:effectLst/>
                          <a:latin typeface="Euphemia" panose="020B0503040102020104" pitchFamily="34" charset="0"/>
                          <a:ea typeface="Calibri" panose="020F0502020204030204" pitchFamily="34" charset="0"/>
                          <a:cs typeface="Times New Roman" panose="02020603050405020304" pitchFamily="18" charset="0"/>
                        </a:rPr>
                        <a:t>8 janvier 2026 </a:t>
                      </a:r>
                    </a:p>
                  </a:txBody>
                  <a:tcPr marL="68580" marR="68580" marT="0" marB="0" anchor="ctr"/>
                </a:tc>
                <a:tc>
                  <a:txBody>
                    <a:bodyPr/>
                    <a:lstStyle/>
                    <a:p>
                      <a:pPr algn="just">
                        <a:lnSpc>
                          <a:spcPct val="115000"/>
                        </a:lnSpc>
                        <a:spcAft>
                          <a:spcPts val="1000"/>
                        </a:spcAft>
                      </a:pPr>
                      <a:r>
                        <a:rPr lang="fr-CA" sz="1400" noProof="0" dirty="0">
                          <a:effectLst/>
                          <a:latin typeface="Euphemia" panose="020B0503040102020104" pitchFamily="34" charset="0"/>
                          <a:ea typeface="Calibri" panose="020F0502020204030204" pitchFamily="34" charset="0"/>
                          <a:cs typeface="Times New Roman" panose="02020603050405020304" pitchFamily="18" charset="0"/>
                        </a:rPr>
                        <a:t>À l'issue d'un premier examen, l'Office a lancé le contrôle de complétude,  invitant les  parties prenantes à vérifier l'intégralité de la demande et à soumettre des demandes d'information (DI)  avant le 6 février 2026.</a:t>
                      </a:r>
                    </a:p>
                  </a:txBody>
                  <a:tcPr marL="68580" marR="68580" marT="0" marB="0" anchor="ctr"/>
                </a:tc>
                <a:extLst>
                  <a:ext uri="{0D108BD9-81ED-4DB2-BD59-A6C34878D82A}">
                    <a16:rowId xmlns:a16="http://schemas.microsoft.com/office/drawing/2014/main" val="4250365859"/>
                  </a:ext>
                </a:extLst>
              </a:tr>
              <a:tr h="936104">
                <a:tc>
                  <a:txBody>
                    <a:bodyPr/>
                    <a:lstStyle/>
                    <a:p>
                      <a:pPr>
                        <a:lnSpc>
                          <a:spcPct val="115000"/>
                        </a:lnSpc>
                        <a:spcAft>
                          <a:spcPts val="1000"/>
                        </a:spcAft>
                      </a:pPr>
                      <a:r>
                        <a:rPr lang="en-CA" sz="1400" u="sng" dirty="0">
                          <a:effectLst/>
                          <a:latin typeface="Euphemia" panose="020B0503040102020104" pitchFamily="34" charset="0"/>
                          <a:cs typeface="Times New Roman" panose="02020603050405020304" pitchFamily="18" charset="0"/>
                        </a:rPr>
                        <a:t>6 février 2026 </a:t>
                      </a:r>
                      <a:endParaRPr lang="en-US" sz="1400" u="sng" dirty="0">
                        <a:effectLst/>
                        <a:latin typeface="Euphemia" panose="020B05030401020201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fr-CA" sz="1400" noProof="0" dirty="0">
                          <a:effectLst/>
                          <a:latin typeface="Euphemia" panose="020B0503040102020104" pitchFamily="34" charset="0"/>
                          <a:ea typeface="Calibri" panose="020F0502020204030204" pitchFamily="34" charset="0"/>
                          <a:cs typeface="Times New Roman" panose="02020603050405020304" pitchFamily="18" charset="0"/>
                        </a:rPr>
                        <a:t>Des observations et demandes d’information (DII) ont été reçues du ministère des Relations Couronne-Autochtone et Affaires du Nord Canada (RCAANC) ainsi que  de Pêches et Océans Canada (MPO)</a:t>
                      </a:r>
                    </a:p>
                  </a:txBody>
                  <a:tcPr marL="68580" marR="68580" marT="0" marB="0" anchor="ctr"/>
                </a:tc>
                <a:extLst>
                  <a:ext uri="{0D108BD9-81ED-4DB2-BD59-A6C34878D82A}">
                    <a16:rowId xmlns:a16="http://schemas.microsoft.com/office/drawing/2014/main" val="1417735153"/>
                  </a:ext>
                </a:extLst>
              </a:tr>
              <a:tr h="546531">
                <a:tc>
                  <a:txBody>
                    <a:bodyPr/>
                    <a:lstStyle/>
                    <a:p>
                      <a:pPr>
                        <a:lnSpc>
                          <a:spcPct val="115000"/>
                        </a:lnSpc>
                        <a:spcAft>
                          <a:spcPts val="1000"/>
                        </a:spcAft>
                      </a:pPr>
                      <a:r>
                        <a:rPr lang="en-CA" sz="1400" u="sng" dirty="0">
                          <a:effectLst/>
                          <a:latin typeface="Euphemia" panose="020B0503040102020104" pitchFamily="34" charset="0"/>
                          <a:ea typeface="Calibri" panose="020F0502020204030204" pitchFamily="34" charset="0"/>
                          <a:cs typeface="Times New Roman" panose="02020603050405020304" pitchFamily="18" charset="0"/>
                        </a:rPr>
                        <a:t>30 mars 2026</a:t>
                      </a:r>
                      <a:endParaRPr lang="en-CA" sz="1400" dirty="0">
                        <a:effectLst/>
                        <a:latin typeface="Euphemia" panose="020B05030401020201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fr-CA" sz="1400" noProof="0" dirty="0">
                          <a:effectLst/>
                          <a:latin typeface="Euphemia" panose="020B0503040102020104" pitchFamily="34" charset="0"/>
                          <a:ea typeface="Calibri" panose="020F0502020204030204" pitchFamily="34" charset="0"/>
                          <a:cs typeface="Times New Roman" panose="02020603050405020304" pitchFamily="18" charset="0"/>
                        </a:rPr>
                        <a:t>La Ville a demandé une prolongation pour répondre aux demandes d’information </a:t>
                      </a:r>
                    </a:p>
                  </a:txBody>
                  <a:tcPr marL="68580" marR="68580" marT="0" marB="0" anchor="ctr"/>
                </a:tc>
                <a:extLst>
                  <a:ext uri="{0D108BD9-81ED-4DB2-BD59-A6C34878D82A}">
                    <a16:rowId xmlns:a16="http://schemas.microsoft.com/office/drawing/2014/main" val="1874082931"/>
                  </a:ext>
                </a:extLst>
              </a:tr>
              <a:tr h="418818">
                <a:tc>
                  <a:txBody>
                    <a:bodyPr/>
                    <a:lstStyle/>
                    <a:p>
                      <a:pPr>
                        <a:lnSpc>
                          <a:spcPct val="115000"/>
                        </a:lnSpc>
                        <a:spcAft>
                          <a:spcPts val="1000"/>
                        </a:spcAft>
                      </a:pPr>
                      <a:r>
                        <a:rPr lang="en-CA" sz="1400" u="sng" dirty="0">
                          <a:effectLst/>
                          <a:latin typeface="Euphemia" panose="020B0503040102020104" pitchFamily="34" charset="0"/>
                          <a:ea typeface="Calibri" panose="020F0502020204030204" pitchFamily="34" charset="0"/>
                          <a:cs typeface="Times New Roman" panose="02020603050405020304" pitchFamily="18" charset="0"/>
                        </a:rPr>
                        <a:t>30 avril 2026</a:t>
                      </a:r>
                      <a:endParaRPr lang="en-CA" sz="1400" dirty="0">
                        <a:effectLst/>
                        <a:latin typeface="Euphemia" panose="020B05030401020201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fr-CA" sz="1400" noProof="0" dirty="0">
                          <a:effectLst/>
                          <a:latin typeface="Euphemia" panose="020B0503040102020104" pitchFamily="34" charset="0"/>
                          <a:ea typeface="Times New Roman" panose="02020603050405020304" pitchFamily="18" charset="0"/>
                          <a:cs typeface="Times New Roman" panose="02020603050405020304" pitchFamily="18" charset="0"/>
                        </a:rPr>
                        <a:t>La Ville a répondu aux demandes d’information sollicitées par les intervenants </a:t>
                      </a:r>
                    </a:p>
                  </a:txBody>
                  <a:tcPr marL="68580" marR="68580" marT="0" marB="0" anchor="ctr"/>
                </a:tc>
                <a:extLst>
                  <a:ext uri="{0D108BD9-81ED-4DB2-BD59-A6C34878D82A}">
                    <a16:rowId xmlns:a16="http://schemas.microsoft.com/office/drawing/2014/main" val="3805162366"/>
                  </a:ext>
                </a:extLst>
              </a:tr>
              <a:tr h="834707">
                <a:tc>
                  <a:txBody>
                    <a:bodyPr/>
                    <a:lstStyle/>
                    <a:p>
                      <a:pPr>
                        <a:lnSpc>
                          <a:spcPct val="115000"/>
                        </a:lnSpc>
                        <a:spcAft>
                          <a:spcPts val="1000"/>
                        </a:spcAft>
                      </a:pPr>
                      <a:r>
                        <a:rPr lang="en-CA" sz="1400" u="sng" dirty="0">
                          <a:effectLst/>
                          <a:latin typeface="Euphemia" panose="020B0503040102020104" pitchFamily="34" charset="0"/>
                          <a:ea typeface="Calibri" panose="020F0502020204030204" pitchFamily="34" charset="0"/>
                          <a:cs typeface="Times New Roman" panose="02020603050405020304" pitchFamily="18" charset="0"/>
                        </a:rPr>
                        <a:t>5 mai 2026</a:t>
                      </a:r>
                      <a:endParaRPr lang="en-CA" sz="1400" dirty="0">
                        <a:effectLst/>
                        <a:latin typeface="Euphemia" panose="020B05030401020201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fr-CA" sz="1400" noProof="0" dirty="0">
                          <a:effectLst/>
                          <a:latin typeface="Euphemia" panose="020B0503040102020104" pitchFamily="34" charset="0"/>
                          <a:ea typeface="Times New Roman" panose="02020603050405020304" pitchFamily="18" charset="0"/>
                          <a:cs typeface="Times New Roman" panose="02020603050405020304" pitchFamily="18" charset="0"/>
                        </a:rPr>
                        <a:t>Le ministère RCAANC a demandé une prolongation pour réagir à la réponse de la Ville concernant la première ronde de commentaires/observations.  L’OEN a accordé une prolongation jusqu’au 15 mai 2026.</a:t>
                      </a:r>
                    </a:p>
                  </a:txBody>
                  <a:tcPr marL="68580" marR="68580" marT="0" marB="0" anchor="ctr"/>
                </a:tc>
                <a:extLst>
                  <a:ext uri="{0D108BD9-81ED-4DB2-BD59-A6C34878D82A}">
                    <a16:rowId xmlns:a16="http://schemas.microsoft.com/office/drawing/2014/main" val="4121860170"/>
                  </a:ext>
                </a:extLst>
              </a:tr>
              <a:tr h="834707">
                <a:tc>
                  <a:txBody>
                    <a:bodyPr/>
                    <a:lstStyle/>
                    <a:p>
                      <a:pPr marL="0" algn="l" rtl="0" eaLnBrk="1" latinLnBrk="0" hangingPunct="1">
                        <a:lnSpc>
                          <a:spcPct val="115000"/>
                        </a:lnSpc>
                        <a:spcAft>
                          <a:spcPts val="1000"/>
                        </a:spcAft>
                      </a:pPr>
                      <a:r>
                        <a:rPr kumimoji="0" lang="en-CA" sz="1400" b="1" u="sng" kern="1200" dirty="0">
                          <a:solidFill>
                            <a:schemeClr val="dk1"/>
                          </a:solidFill>
                          <a:effectLst/>
                          <a:latin typeface="Euphemia" panose="020B0503040102020104" pitchFamily="34" charset="0"/>
                          <a:ea typeface="+mn-ea"/>
                          <a:cs typeface="Times New Roman" panose="02020603050405020304" pitchFamily="18" charset="0"/>
                        </a:rPr>
                        <a:t>13 et 15 mai 2026</a:t>
                      </a:r>
                    </a:p>
                  </a:txBody>
                  <a:tcPr marL="68580" marR="68580" marT="0" marB="0" anchor="ctr"/>
                </a:tc>
                <a:tc>
                  <a:txBody>
                    <a:bodyPr/>
                    <a:lstStyle/>
                    <a:p>
                      <a:pPr marL="0" algn="l" rtl="0" eaLnBrk="1" latinLnBrk="0" hangingPunct="1">
                        <a:lnSpc>
                          <a:spcPct val="115000"/>
                        </a:lnSpc>
                        <a:spcAft>
                          <a:spcPts val="1000"/>
                        </a:spcAft>
                      </a:pPr>
                      <a:r>
                        <a:rPr kumimoji="0" lang="fr-CA" sz="1400" b="0" u="none" kern="1200" noProof="0" dirty="0">
                          <a:solidFill>
                            <a:schemeClr val="dk1"/>
                          </a:solidFill>
                          <a:effectLst/>
                          <a:latin typeface="Euphemia" panose="020B0503040102020104" pitchFamily="34" charset="0"/>
                          <a:ea typeface="+mn-ea"/>
                          <a:cs typeface="Times New Roman" panose="02020603050405020304" pitchFamily="18" charset="0"/>
                        </a:rPr>
                        <a:t>L’OEN a reçu, respectivement les 13 et 15 mai 2026, une deuxième ronde de </a:t>
                      </a:r>
                      <a:r>
                        <a:rPr lang="fr-CA" sz="1400" noProof="0" dirty="0">
                          <a:effectLst/>
                          <a:latin typeface="Euphemia" panose="020B0503040102020104" pitchFamily="34" charset="0"/>
                          <a:ea typeface="Times New Roman" panose="02020603050405020304" pitchFamily="18" charset="0"/>
                          <a:cs typeface="Times New Roman" panose="02020603050405020304" pitchFamily="18" charset="0"/>
                        </a:rPr>
                        <a:t>commentaires/observations </a:t>
                      </a:r>
                      <a:r>
                        <a:rPr kumimoji="0" lang="fr-CA" sz="1400" b="0" u="none" kern="1200" noProof="0" dirty="0">
                          <a:solidFill>
                            <a:schemeClr val="dk1"/>
                          </a:solidFill>
                          <a:effectLst/>
                          <a:latin typeface="Euphemia" panose="020B0503040102020104" pitchFamily="34" charset="0"/>
                          <a:ea typeface="+mn-ea"/>
                          <a:cs typeface="Times New Roman" panose="02020603050405020304" pitchFamily="18" charset="0"/>
                        </a:rPr>
                        <a:t> du MPO et de RCAANC. </a:t>
                      </a:r>
                    </a:p>
                  </a:txBody>
                  <a:tcPr marL="68580" marR="68580" marT="0" marB="0" anchor="ctr"/>
                </a:tc>
                <a:extLst>
                  <a:ext uri="{0D108BD9-81ED-4DB2-BD59-A6C34878D82A}">
                    <a16:rowId xmlns:a16="http://schemas.microsoft.com/office/drawing/2014/main" val="3751506526"/>
                  </a:ext>
                </a:extLst>
              </a:tr>
            </a:tbl>
          </a:graphicData>
        </a:graphic>
      </p:graphicFrame>
    </p:spTree>
    <p:extLst>
      <p:ext uri="{BB962C8B-B14F-4D97-AF65-F5344CB8AC3E}">
        <p14:creationId xmlns:p14="http://schemas.microsoft.com/office/powerpoint/2010/main" val="19425282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B52A6D6-09FD-4DF7-B6F1-8738B6F9632C}"/>
              </a:ext>
            </a:extLst>
          </p:cNvPr>
          <p:cNvGraphicFramePr>
            <a:graphicFrameLocks noGrp="1"/>
          </p:cNvGraphicFramePr>
          <p:nvPr>
            <p:extLst>
              <p:ext uri="{D42A27DB-BD31-4B8C-83A1-F6EECF244321}">
                <p14:modId xmlns:p14="http://schemas.microsoft.com/office/powerpoint/2010/main" val="3475309295"/>
              </p:ext>
            </p:extLst>
          </p:nvPr>
        </p:nvGraphicFramePr>
        <p:xfrm>
          <a:off x="287524" y="620688"/>
          <a:ext cx="8568952" cy="6148160"/>
        </p:xfrm>
        <a:graphic>
          <a:graphicData uri="http://schemas.openxmlformats.org/drawingml/2006/table">
            <a:tbl>
              <a:tblPr firstRow="1" firstCol="1" bandRow="1">
                <a:tableStyleId>{0660B408-B3CF-4A94-85FC-2B1E0A45F4A2}</a:tableStyleId>
              </a:tblPr>
              <a:tblGrid>
                <a:gridCol w="1860492">
                  <a:extLst>
                    <a:ext uri="{9D8B030D-6E8A-4147-A177-3AD203B41FA5}">
                      <a16:colId xmlns:a16="http://schemas.microsoft.com/office/drawing/2014/main" val="4052989091"/>
                    </a:ext>
                  </a:extLst>
                </a:gridCol>
                <a:gridCol w="6708460">
                  <a:extLst>
                    <a:ext uri="{9D8B030D-6E8A-4147-A177-3AD203B41FA5}">
                      <a16:colId xmlns:a16="http://schemas.microsoft.com/office/drawing/2014/main" val="1973924101"/>
                    </a:ext>
                  </a:extLst>
                </a:gridCol>
              </a:tblGrid>
              <a:tr h="432048">
                <a:tc>
                  <a:txBody>
                    <a:bodyPr/>
                    <a:lstStyle/>
                    <a:p>
                      <a:pPr algn="ctr">
                        <a:lnSpc>
                          <a:spcPct val="115000"/>
                        </a:lnSpc>
                        <a:spcAft>
                          <a:spcPts val="1000"/>
                        </a:spcAft>
                      </a:pPr>
                      <a:r>
                        <a:rPr lang="en-CA" sz="2000" dirty="0">
                          <a:effectLst/>
                          <a:latin typeface="Times New Roman" panose="02020603050405020304" pitchFamily="18" charset="0"/>
                          <a:ea typeface="Calibri" panose="020F0502020204030204" pitchFamily="34" charset="0"/>
                          <a:cs typeface="Times New Roman" panose="02020603050405020304" pitchFamily="18" charset="0"/>
                        </a:rPr>
                        <a:t>Date</a:t>
                      </a:r>
                    </a:p>
                  </a:txBody>
                  <a:tcPr marL="68580" marR="68580" marT="0" marB="0" anchor="ctr"/>
                </a:tc>
                <a:tc>
                  <a:txBody>
                    <a:bodyPr/>
                    <a:lstStyle/>
                    <a:p>
                      <a:pPr algn="ctr">
                        <a:lnSpc>
                          <a:spcPct val="115000"/>
                        </a:lnSpc>
                        <a:spcAft>
                          <a:spcPts val="1000"/>
                        </a:spcAft>
                      </a:pPr>
                      <a:r>
                        <a:rPr lang="en-CA" sz="2000" dirty="0">
                          <a:effectLst/>
                          <a:latin typeface="Times New Roman" panose="02020603050405020304" pitchFamily="18" charset="0"/>
                          <a:ea typeface="Calibri" panose="020F0502020204030204" pitchFamily="34" charset="0"/>
                          <a:cs typeface="Times New Roman" panose="02020603050405020304" pitchFamily="18" charset="0"/>
                        </a:rPr>
                        <a:t>Activity</a:t>
                      </a:r>
                    </a:p>
                  </a:txBody>
                  <a:tcPr marL="68580" marR="68580" marT="0" marB="0" anchor="ctr"/>
                </a:tc>
                <a:extLst>
                  <a:ext uri="{0D108BD9-81ED-4DB2-BD59-A6C34878D82A}">
                    <a16:rowId xmlns:a16="http://schemas.microsoft.com/office/drawing/2014/main" val="3747182692"/>
                  </a:ext>
                </a:extLst>
              </a:tr>
              <a:tr h="495419">
                <a:tc>
                  <a:txBody>
                    <a:bodyPr/>
                    <a:lstStyle/>
                    <a:p>
                      <a:pPr>
                        <a:lnSpc>
                          <a:spcPct val="115000"/>
                        </a:lnSpc>
                        <a:spcAft>
                          <a:spcPts val="1000"/>
                        </a:spcAft>
                      </a:pPr>
                      <a:r>
                        <a:rPr lang="en-CA" sz="1600" u="sng" dirty="0">
                          <a:effectLst/>
                          <a:latin typeface="Times New Roman" panose="02020603050405020304" pitchFamily="18" charset="0"/>
                          <a:ea typeface="Calibri" panose="020F0502020204030204" pitchFamily="34" charset="0"/>
                          <a:cs typeface="Times New Roman" panose="02020603050405020304" pitchFamily="18" charset="0"/>
                        </a:rPr>
                        <a:t>May 28, 2026</a:t>
                      </a:r>
                    </a:p>
                  </a:txBody>
                  <a:tcPr marL="68580" marR="68580" marT="0" marB="0" anchor="ctr"/>
                </a:tc>
                <a:tc>
                  <a:txBody>
                    <a:bodyPr/>
                    <a:lstStyle/>
                    <a:p>
                      <a:pPr algn="just">
                        <a:lnSpc>
                          <a:spcPct val="115000"/>
                        </a:lnSpc>
                        <a:spcAft>
                          <a:spcPts val="1000"/>
                        </a:spcAf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The NWB gave Notice of Application and invited parties to conduct a full technical review and provide their comments/recommendations by June 30, 2026. This correspondence also included tentative timelines for the TM/PHC.</a:t>
                      </a:r>
                      <a:endParaRPr lang="en-CA"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929841285"/>
                  </a:ext>
                </a:extLst>
              </a:tr>
              <a:tr h="495419">
                <a:tc>
                  <a:txBody>
                    <a:bodyPr/>
                    <a:lstStyle/>
                    <a:p>
                      <a:pPr>
                        <a:lnSpc>
                          <a:spcPct val="115000"/>
                        </a:lnSpc>
                        <a:spcAft>
                          <a:spcPts val="1000"/>
                        </a:spcAft>
                      </a:pPr>
                      <a:r>
                        <a:rPr lang="en-CA" sz="1600" u="sng" dirty="0">
                          <a:effectLst/>
                          <a:latin typeface="Times New Roman" panose="02020603050405020304" pitchFamily="18" charset="0"/>
                          <a:ea typeface="Calibri" panose="020F0502020204030204" pitchFamily="34" charset="0"/>
                          <a:cs typeface="Times New Roman" panose="02020603050405020304" pitchFamily="18" charset="0"/>
                        </a:rPr>
                        <a:t>May 29, 2026</a:t>
                      </a:r>
                    </a:p>
                  </a:txBody>
                  <a:tcPr marL="68580" marR="68580" marT="0" marB="0" anchor="ctr"/>
                </a:tc>
                <a:tc>
                  <a:txBody>
                    <a:bodyPr/>
                    <a:lstStyle/>
                    <a:p>
                      <a:pPr algn="just">
                        <a:lnSpc>
                          <a:spcPct val="115000"/>
                        </a:lnSpc>
                        <a:spcAft>
                          <a:spcPts val="1000"/>
                        </a:spcAf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The NWB advised that the outstanding Information Requests are of technical nature and can be discussed at the technical review stage.</a:t>
                      </a:r>
                      <a:endParaRPr lang="en-CA"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18958644"/>
                  </a:ext>
                </a:extLst>
              </a:tr>
              <a:tr h="495419">
                <a:tc>
                  <a:txBody>
                    <a:bodyPr/>
                    <a:lstStyle/>
                    <a:p>
                      <a:pPr>
                        <a:lnSpc>
                          <a:spcPct val="115000"/>
                        </a:lnSpc>
                        <a:spcAft>
                          <a:spcPts val="1000"/>
                        </a:spcAft>
                      </a:pPr>
                      <a:r>
                        <a:rPr lang="en-CA" sz="1600" u="sng" dirty="0">
                          <a:effectLst/>
                          <a:latin typeface="Times New Roman" panose="02020603050405020304" pitchFamily="18" charset="0"/>
                          <a:ea typeface="Calibri" panose="020F0502020204030204" pitchFamily="34" charset="0"/>
                          <a:cs typeface="Times New Roman" panose="02020603050405020304" pitchFamily="18" charset="0"/>
                        </a:rPr>
                        <a:t>June 09, 2026</a:t>
                      </a:r>
                    </a:p>
                  </a:txBody>
                  <a:tcPr marL="68580" marR="68580" marT="0" marB="0" anchor="ctr"/>
                </a:tc>
                <a:tc>
                  <a:txBody>
                    <a:bodyPr/>
                    <a:lstStyle/>
                    <a:p>
                      <a:pPr algn="just">
                        <a:lnSpc>
                          <a:spcPct val="115000"/>
                        </a:lnSpc>
                        <a:spcAft>
                          <a:spcPts val="1000"/>
                        </a:spcAf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The City provided response to the second round of submissions from CIRNAC.</a:t>
                      </a:r>
                      <a:endParaRPr lang="en-CA"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326231647"/>
                  </a:ext>
                </a:extLst>
              </a:tr>
              <a:tr h="864096">
                <a:tc>
                  <a:txBody>
                    <a:bodyPr/>
                    <a:lstStyle/>
                    <a:p>
                      <a:pPr algn="l">
                        <a:lnSpc>
                          <a:spcPct val="115000"/>
                        </a:lnSpc>
                        <a:spcAft>
                          <a:spcPts val="1000"/>
                        </a:spcAft>
                      </a:pPr>
                      <a:r>
                        <a:rPr lang="en-US" sz="1600" u="sng" dirty="0">
                          <a:effectLst/>
                          <a:latin typeface="Times New Roman" panose="02020603050405020304" pitchFamily="18" charset="0"/>
                          <a:ea typeface="Calibri" panose="020F0502020204030204" pitchFamily="34" charset="0"/>
                          <a:cs typeface="Times New Roman" panose="02020603050405020304" pitchFamily="18" charset="0"/>
                        </a:rPr>
                        <a:t>June 30, 2026</a:t>
                      </a:r>
                      <a:endParaRPr lang="en-C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Submissions were received from Crown-Indigenous Relations and Northern Affairs Canada (CIRNAC), Fisheries and Oceans Canada (DFO) and Government of Nunavut (GN).</a:t>
                      </a:r>
                      <a:endParaRPr lang="en-C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83774053"/>
                  </a:ext>
                </a:extLst>
              </a:tr>
              <a:tr h="453466">
                <a:tc>
                  <a:txBody>
                    <a:bodyPr/>
                    <a:lstStyle/>
                    <a:p>
                      <a:pPr algn="l">
                        <a:lnSpc>
                          <a:spcPct val="115000"/>
                        </a:lnSpc>
                        <a:spcAft>
                          <a:spcPts val="1000"/>
                        </a:spcAft>
                      </a:pPr>
                      <a:r>
                        <a:rPr lang="en-US" sz="1600" u="sng" dirty="0">
                          <a:effectLst/>
                          <a:latin typeface="Times New Roman" panose="02020603050405020304" pitchFamily="18" charset="0"/>
                          <a:cs typeface="Times New Roman" panose="02020603050405020304" pitchFamily="18" charset="0"/>
                        </a:rPr>
                        <a:t>July 22, 2026</a:t>
                      </a:r>
                      <a:endParaRPr lang="en-C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en-US" sz="1600" dirty="0">
                          <a:effectLst/>
                          <a:latin typeface="Times New Roman" panose="02020603050405020304" pitchFamily="18" charset="0"/>
                          <a:cs typeface="Times New Roman" panose="02020603050405020304" pitchFamily="18" charset="0"/>
                        </a:rPr>
                        <a:t>The City responded to Interveners’ comments.</a:t>
                      </a:r>
                      <a:endParaRPr lang="en-C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00364066"/>
                  </a:ext>
                </a:extLst>
              </a:tr>
              <a:tr h="400403">
                <a:tc>
                  <a:txBody>
                    <a:bodyPr/>
                    <a:lstStyle/>
                    <a:p>
                      <a:pPr algn="l">
                        <a:lnSpc>
                          <a:spcPct val="115000"/>
                        </a:lnSpc>
                        <a:spcAft>
                          <a:spcPts val="1000"/>
                        </a:spcAft>
                      </a:pPr>
                      <a:r>
                        <a:rPr lang="en-US" sz="1600" u="sng" dirty="0">
                          <a:effectLst/>
                          <a:latin typeface="Times New Roman" panose="02020603050405020304" pitchFamily="18" charset="0"/>
                          <a:cs typeface="Times New Roman" panose="02020603050405020304" pitchFamily="18" charset="0"/>
                        </a:rPr>
                        <a:t>July 24, 2026</a:t>
                      </a:r>
                      <a:endParaRPr lang="en-C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algn="just" rtl="0" eaLnBrk="1" latinLnBrk="0" hangingPunct="1">
                        <a:lnSpc>
                          <a:spcPct val="115000"/>
                        </a:lnSpc>
                        <a:spcAft>
                          <a:spcPts val="1000"/>
                        </a:spcAft>
                      </a:pPr>
                      <a:r>
                        <a:rPr kumimoji="0" lang="en-US" sz="1600" kern="1200" dirty="0">
                          <a:solidFill>
                            <a:schemeClr val="dk1"/>
                          </a:solidFill>
                          <a:effectLst/>
                          <a:latin typeface="Times New Roman" panose="02020603050405020304" pitchFamily="18" charset="0"/>
                          <a:ea typeface="+mn-ea"/>
                          <a:cs typeface="Times New Roman" panose="02020603050405020304" pitchFamily="18" charset="0"/>
                        </a:rPr>
                        <a:t>The NWB distributed the draft agenda for the TM/PHC, including the Community Session along with the updated timelines for the next steps in the process.</a:t>
                      </a:r>
                      <a:endParaRPr kumimoji="0" lang="en-CA" sz="1600"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marT="0" marB="0" anchor="ctr"/>
                </a:tc>
                <a:extLst>
                  <a:ext uri="{0D108BD9-81ED-4DB2-BD59-A6C34878D82A}">
                    <a16:rowId xmlns:a16="http://schemas.microsoft.com/office/drawing/2014/main" val="2640312232"/>
                  </a:ext>
                </a:extLst>
              </a:tr>
              <a:tr h="612823">
                <a:tc>
                  <a:txBody>
                    <a:bodyPr/>
                    <a:lstStyle/>
                    <a:p>
                      <a:pPr>
                        <a:lnSpc>
                          <a:spcPct val="115000"/>
                        </a:lnSpc>
                        <a:spcAft>
                          <a:spcPts val="1000"/>
                        </a:spcAft>
                      </a:pPr>
                      <a:r>
                        <a:rPr kumimoji="0" lang="en-US" sz="1600" b="1" u="sng" kern="1200" dirty="0">
                          <a:solidFill>
                            <a:schemeClr val="dk1"/>
                          </a:solidFill>
                          <a:effectLst/>
                          <a:latin typeface="Times New Roman" panose="02020603050405020304" pitchFamily="18" charset="0"/>
                          <a:ea typeface="+mn-ea"/>
                          <a:cs typeface="Times New Roman" panose="02020603050405020304" pitchFamily="18" charset="0"/>
                        </a:rPr>
                        <a:t>July 31, 2026</a:t>
                      </a:r>
                      <a:endParaRPr kumimoji="0" lang="en-CA" sz="1600" b="1" u="sng"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algn="just">
                        <a:lnSpc>
                          <a:spcPct val="115000"/>
                        </a:lnSpc>
                        <a:spcAft>
                          <a:spcPts val="1000"/>
                        </a:spcAft>
                      </a:pPr>
                      <a:r>
                        <a:rPr kumimoji="0" lang="en-US" sz="1600" kern="1200" dirty="0">
                          <a:solidFill>
                            <a:schemeClr val="dk1"/>
                          </a:solidFill>
                          <a:effectLst/>
                          <a:latin typeface="Times New Roman" panose="02020603050405020304" pitchFamily="18" charset="0"/>
                          <a:ea typeface="+mn-ea"/>
                          <a:cs typeface="Times New Roman" panose="02020603050405020304" pitchFamily="18" charset="0"/>
                        </a:rPr>
                        <a:t>The NWB received confirmation of participation in the meetings and presentation documents from CIRNAC, DFO, and the City.</a:t>
                      </a:r>
                      <a:endParaRPr kumimoji="0" lang="en-CA" sz="1600"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marT="0" marB="0" anchor="ctr"/>
                </a:tc>
                <a:extLst>
                  <a:ext uri="{0D108BD9-81ED-4DB2-BD59-A6C34878D82A}">
                    <a16:rowId xmlns:a16="http://schemas.microsoft.com/office/drawing/2014/main" val="912661611"/>
                  </a:ext>
                </a:extLst>
              </a:tr>
              <a:tr h="576064">
                <a:tc>
                  <a:txBody>
                    <a:bodyPr/>
                    <a:lstStyle/>
                    <a:p>
                      <a:pPr>
                        <a:lnSpc>
                          <a:spcPct val="115000"/>
                        </a:lnSpc>
                        <a:spcAft>
                          <a:spcPts val="1000"/>
                        </a:spcAft>
                      </a:pPr>
                      <a:r>
                        <a:rPr kumimoji="0" lang="en-US" sz="1600" b="1" u="sng" kern="1200" dirty="0">
                          <a:solidFill>
                            <a:schemeClr val="dk1"/>
                          </a:solidFill>
                          <a:effectLst/>
                          <a:latin typeface="Times New Roman" panose="02020603050405020304" pitchFamily="18" charset="0"/>
                          <a:ea typeface="+mn-ea"/>
                          <a:cs typeface="Times New Roman" panose="02020603050405020304" pitchFamily="18" charset="0"/>
                        </a:rPr>
                        <a:t>August 06, 2026</a:t>
                      </a:r>
                      <a:endParaRPr kumimoji="0" lang="en-CA" sz="1600" b="1" u="sng"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algn="just">
                        <a:lnSpc>
                          <a:spcPct val="115000"/>
                        </a:lnSpc>
                        <a:spcAft>
                          <a:spcPts val="1000"/>
                        </a:spcAft>
                      </a:pPr>
                      <a:r>
                        <a:rPr kumimoji="0" lang="en-US" sz="1600" kern="1200" dirty="0">
                          <a:solidFill>
                            <a:schemeClr val="dk1"/>
                          </a:solidFill>
                          <a:effectLst/>
                          <a:latin typeface="Times New Roman" panose="02020603050405020304" pitchFamily="18" charset="0"/>
                          <a:ea typeface="+mn-ea"/>
                          <a:cs typeface="Times New Roman" panose="02020603050405020304" pitchFamily="18" charset="0"/>
                        </a:rPr>
                        <a:t>NWB provided the Final Agendas for the TM/PHC and Community Session.</a:t>
                      </a:r>
                      <a:endParaRPr kumimoji="0" lang="en-CA" sz="1600"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marT="0" marB="0" anchor="ctr"/>
                </a:tc>
                <a:extLst>
                  <a:ext uri="{0D108BD9-81ED-4DB2-BD59-A6C34878D82A}">
                    <a16:rowId xmlns:a16="http://schemas.microsoft.com/office/drawing/2014/main" val="2496701641"/>
                  </a:ext>
                </a:extLst>
              </a:tr>
              <a:tr h="465009">
                <a:tc>
                  <a:txBody>
                    <a:bodyPr/>
                    <a:lstStyle/>
                    <a:p>
                      <a:pPr>
                        <a:lnSpc>
                          <a:spcPct val="115000"/>
                        </a:lnSpc>
                        <a:spcAft>
                          <a:spcPts val="1000"/>
                        </a:spcAft>
                      </a:pPr>
                      <a:r>
                        <a:rPr kumimoji="0" lang="en-US" sz="1600" b="1" u="sng" kern="1200" dirty="0">
                          <a:solidFill>
                            <a:schemeClr val="dk1"/>
                          </a:solidFill>
                          <a:effectLst/>
                          <a:latin typeface="Times New Roman" panose="02020603050405020304" pitchFamily="18" charset="0"/>
                          <a:ea typeface="+mn-ea"/>
                          <a:cs typeface="Times New Roman" panose="02020603050405020304" pitchFamily="18" charset="0"/>
                        </a:rPr>
                        <a:t>August 11-12, 2026</a:t>
                      </a:r>
                      <a:endParaRPr kumimoji="0" lang="en-CA" sz="1600" b="1" u="sng"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algn="just">
                        <a:lnSpc>
                          <a:spcPct val="115000"/>
                        </a:lnSpc>
                        <a:spcAft>
                          <a:spcPts val="1000"/>
                        </a:spcAft>
                      </a:pPr>
                      <a:r>
                        <a:rPr kumimoji="0" lang="en-CA" sz="1600" kern="1200" dirty="0">
                          <a:solidFill>
                            <a:schemeClr val="dk1"/>
                          </a:solidFill>
                          <a:effectLst/>
                          <a:latin typeface="Times New Roman" panose="02020603050405020304" pitchFamily="18" charset="0"/>
                          <a:ea typeface="+mn-ea"/>
                          <a:cs typeface="Times New Roman" panose="02020603050405020304" pitchFamily="18" charset="0"/>
                        </a:rPr>
                        <a:t>NWB hosts the Technical Meeting and Pre-hearing Conference in Iqaluit, followed by a Community Session held on the evening of August 11, 2026</a:t>
                      </a:r>
                    </a:p>
                  </a:txBody>
                  <a:tcPr marL="68580" marR="68580" marT="0" marB="0" anchor="ctr"/>
                </a:tc>
                <a:extLst>
                  <a:ext uri="{0D108BD9-81ED-4DB2-BD59-A6C34878D82A}">
                    <a16:rowId xmlns:a16="http://schemas.microsoft.com/office/drawing/2014/main" val="2018650006"/>
                  </a:ext>
                </a:extLst>
              </a:tr>
            </a:tbl>
          </a:graphicData>
        </a:graphic>
      </p:graphicFrame>
    </p:spTree>
    <p:extLst>
      <p:ext uri="{BB962C8B-B14F-4D97-AF65-F5344CB8AC3E}">
        <p14:creationId xmlns:p14="http://schemas.microsoft.com/office/powerpoint/2010/main" val="2813076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1011468"/>
            <a:ext cx="7931224" cy="648072"/>
          </a:xfrm>
        </p:spPr>
        <p:txBody>
          <a:bodyPr>
            <a:normAutofit/>
          </a:bodyPr>
          <a:lstStyle/>
          <a:p>
            <a:r>
              <a:rPr lang="en-CA" sz="3200" b="1" dirty="0">
                <a:solidFill>
                  <a:schemeClr val="accent1">
                    <a:lumMod val="75000"/>
                  </a:schemeClr>
                </a:solidFill>
                <a:latin typeface="Times New Roman" panose="02020603050405020304" pitchFamily="18" charset="0"/>
                <a:cs typeface="Times New Roman" panose="02020603050405020304" pitchFamily="18" charset="0"/>
              </a:rPr>
              <a:t>Topics				Thèmes</a:t>
            </a:r>
            <a:endParaRPr lang="en-US" sz="3200" dirty="0">
              <a:latin typeface="ProSyl" panose="020B0500000000000000" pitchFamily="34" charset="0"/>
            </a:endParaRPr>
          </a:p>
        </p:txBody>
      </p:sp>
      <p:sp>
        <p:nvSpPr>
          <p:cNvPr id="3" name="Content Placeholder 2"/>
          <p:cNvSpPr>
            <a:spLocks noGrp="1"/>
          </p:cNvSpPr>
          <p:nvPr>
            <p:ph idx="1"/>
          </p:nvPr>
        </p:nvSpPr>
        <p:spPr>
          <a:xfrm>
            <a:off x="457200" y="1945195"/>
            <a:ext cx="8229600" cy="4389120"/>
          </a:xfrm>
        </p:spPr>
        <p:txBody>
          <a:bodyPr/>
          <a:lstStyle/>
          <a:p>
            <a:pPr>
              <a:buClrTx/>
              <a:buFont typeface="Wingdings" panose="05000000000000000000" pitchFamily="2" charset="2"/>
              <a:buChar char="§"/>
            </a:pPr>
            <a:r>
              <a:rPr lang="en-CA" sz="2000" dirty="0">
                <a:latin typeface="Times New Roman" panose="02020603050405020304" pitchFamily="18" charset="0"/>
                <a:cs typeface="Times New Roman" panose="02020603050405020304" pitchFamily="18" charset="0"/>
              </a:rPr>
              <a:t>Background</a:t>
            </a:r>
          </a:p>
          <a:p>
            <a:pPr>
              <a:buClrTx/>
              <a:buFont typeface="Wingdings" panose="05000000000000000000" pitchFamily="2" charset="2"/>
              <a:buChar char="§"/>
            </a:pPr>
            <a:r>
              <a:rPr lang="en-CA" sz="2000" dirty="0">
                <a:latin typeface="Times New Roman" panose="02020603050405020304" pitchFamily="18" charset="0"/>
                <a:cs typeface="Times New Roman" panose="02020603050405020304" pitchFamily="18" charset="0"/>
              </a:rPr>
              <a:t>Types of Authorizations</a:t>
            </a:r>
          </a:p>
          <a:p>
            <a:pPr>
              <a:buClrTx/>
              <a:buFont typeface="Wingdings" panose="05000000000000000000" pitchFamily="2" charset="2"/>
              <a:buChar char="§"/>
            </a:pPr>
            <a:r>
              <a:rPr lang="en-CA" sz="2000" dirty="0">
                <a:latin typeface="Times New Roman" panose="02020603050405020304" pitchFamily="18" charset="0"/>
                <a:cs typeface="Times New Roman" panose="02020603050405020304" pitchFamily="18" charset="0"/>
              </a:rPr>
              <a:t>The NWB’s Licensing Process</a:t>
            </a:r>
          </a:p>
          <a:p>
            <a:pPr>
              <a:buClrTx/>
              <a:buFont typeface="Wingdings" panose="05000000000000000000" pitchFamily="2" charset="2"/>
              <a:buChar char="§"/>
            </a:pPr>
            <a:r>
              <a:rPr lang="en-CA" sz="2000" dirty="0">
                <a:latin typeface="Times New Roman" panose="02020603050405020304" pitchFamily="18" charset="0"/>
                <a:cs typeface="Times New Roman" panose="02020603050405020304" pitchFamily="18" charset="0"/>
              </a:rPr>
              <a:t>Scope of the Application</a:t>
            </a:r>
          </a:p>
          <a:p>
            <a:pPr>
              <a:buClrTx/>
              <a:buFont typeface="Wingdings" panose="05000000000000000000" pitchFamily="2" charset="2"/>
              <a:buChar char="§"/>
            </a:pPr>
            <a:r>
              <a:rPr lang="en-CA" sz="2000" dirty="0">
                <a:latin typeface="Times New Roman" panose="02020603050405020304" pitchFamily="18" charset="0"/>
                <a:cs typeface="Times New Roman" panose="02020603050405020304" pitchFamily="18" charset="0"/>
              </a:rPr>
              <a:t>Application Procedural History</a:t>
            </a:r>
          </a:p>
          <a:p>
            <a:pPr>
              <a:buClrTx/>
              <a:buFont typeface="Wingdings" panose="05000000000000000000" pitchFamily="2" charset="2"/>
              <a:buChar char="§"/>
            </a:pPr>
            <a:r>
              <a:rPr lang="en-CA" sz="2000" dirty="0">
                <a:latin typeface="Times New Roman" panose="02020603050405020304" pitchFamily="18" charset="0"/>
                <a:cs typeface="Times New Roman" panose="02020603050405020304" pitchFamily="18" charset="0"/>
              </a:rPr>
              <a:t>Next Steps in the Application</a:t>
            </a:r>
          </a:p>
          <a:p>
            <a:pPr>
              <a:buClrTx/>
              <a:buFont typeface="Wingdings" panose="05000000000000000000" pitchFamily="2" charset="2"/>
              <a:buChar char="§"/>
            </a:pPr>
            <a:r>
              <a:rPr lang="en-CA" sz="2000" dirty="0">
                <a:latin typeface="Times New Roman" panose="02020603050405020304" pitchFamily="18" charset="0"/>
                <a:cs typeface="Times New Roman" panose="02020603050405020304" pitchFamily="18" charset="0"/>
              </a:rPr>
              <a:t>Questions and/or Comments</a:t>
            </a:r>
          </a:p>
          <a:p>
            <a:pPr marL="0" indent="0">
              <a:buNone/>
            </a:pPr>
            <a:endParaRPr lang="en-US" dirty="0"/>
          </a:p>
        </p:txBody>
      </p:sp>
      <p:sp>
        <p:nvSpPr>
          <p:cNvPr id="4" name="TextBox 3">
            <a:extLst>
              <a:ext uri="{FF2B5EF4-FFF2-40B4-BE49-F238E27FC236}">
                <a16:creationId xmlns:a16="http://schemas.microsoft.com/office/drawing/2014/main" id="{579417F0-FF4F-4765-92B8-1D79716C069A}"/>
              </a:ext>
            </a:extLst>
          </p:cNvPr>
          <p:cNvSpPr txBox="1"/>
          <p:nvPr/>
        </p:nvSpPr>
        <p:spPr>
          <a:xfrm>
            <a:off x="4499992" y="1916395"/>
            <a:ext cx="4392488" cy="3139321"/>
          </a:xfrm>
          <a:prstGeom prst="rect">
            <a:avLst/>
          </a:prstGeom>
          <a:noFill/>
        </p:spPr>
        <p:txBody>
          <a:bodyPr wrap="square" rtlCol="0">
            <a:spAutoFit/>
          </a:bodyPr>
          <a:lstStyle/>
          <a:p>
            <a:pPr marL="522288" indent="-285750">
              <a:buFont typeface="Wingdings" panose="05000000000000000000" pitchFamily="2" charset="2"/>
              <a:buChar char="§"/>
            </a:pPr>
            <a:r>
              <a:rPr lang="en-CA" sz="2000" dirty="0">
                <a:latin typeface="Times New Roman" panose="02020603050405020304" pitchFamily="18" charset="0"/>
                <a:cs typeface="Times New Roman" panose="02020603050405020304" pitchFamily="18" charset="0"/>
              </a:rPr>
              <a:t>Contexte </a:t>
            </a:r>
            <a:r>
              <a:rPr lang="iu-Cans-CA" sz="2000" dirty="0">
                <a:latin typeface="Euphemia" panose="020B0503040102020104" pitchFamily="34" charset="0"/>
                <a:cs typeface="Times New Roman" panose="02020603050405020304" pitchFamily="18" charset="0"/>
              </a:rPr>
              <a:t> </a:t>
            </a:r>
            <a:r>
              <a:rPr lang="en-CA" sz="2000" dirty="0">
                <a:latin typeface="Times New Roman" panose="02020603050405020304" pitchFamily="18" charset="0"/>
                <a:cs typeface="Times New Roman" panose="02020603050405020304" pitchFamily="18" charset="0"/>
              </a:rPr>
              <a:t> </a:t>
            </a:r>
            <a:endParaRPr lang="iu-Cans-CA" sz="2000" b="0" i="0" u="none" strike="noStrike" baseline="0" dirty="0">
              <a:solidFill>
                <a:srgbClr val="000000"/>
              </a:solidFill>
              <a:latin typeface="Euphemia" panose="020B0503040102020104" pitchFamily="34" charset="0"/>
              <a:cs typeface="Times New Roman" panose="02020603050405020304" pitchFamily="18" charset="0"/>
            </a:endParaRPr>
          </a:p>
          <a:p>
            <a:pPr marL="522288" indent="-285750">
              <a:buFont typeface="Wingdings" panose="05000000000000000000" pitchFamily="2" charset="2"/>
              <a:buChar char="§"/>
            </a:pPr>
            <a:r>
              <a:rPr lang="fr-CA" sz="2000" noProof="0" dirty="0">
                <a:solidFill>
                  <a:srgbClr val="000000"/>
                </a:solidFill>
                <a:latin typeface="Times New Roman" panose="02020603050405020304" pitchFamily="18" charset="0"/>
                <a:cs typeface="Times New Roman" panose="02020603050405020304" pitchFamily="18" charset="0"/>
              </a:rPr>
              <a:t>Types d’autorisations</a:t>
            </a:r>
            <a:endParaRPr lang="fr-CA" sz="2000" b="0" i="0" u="none" strike="noStrike" baseline="0" noProof="0" dirty="0">
              <a:solidFill>
                <a:srgbClr val="000000"/>
              </a:solidFill>
              <a:latin typeface="Times New Roman" panose="02020603050405020304" pitchFamily="18" charset="0"/>
              <a:cs typeface="Times New Roman" panose="02020603050405020304" pitchFamily="18" charset="0"/>
            </a:endParaRPr>
          </a:p>
          <a:p>
            <a:pPr marL="522288" indent="-285750">
              <a:buFont typeface="Wingdings" panose="05000000000000000000" pitchFamily="2" charset="2"/>
              <a:buChar char="§"/>
            </a:pPr>
            <a:r>
              <a:rPr lang="fr-CA" sz="2000" noProof="0" dirty="0">
                <a:solidFill>
                  <a:srgbClr val="000000"/>
                </a:solidFill>
                <a:latin typeface="Times New Roman" panose="02020603050405020304" pitchFamily="18" charset="0"/>
                <a:cs typeface="Times New Roman" panose="02020603050405020304" pitchFamily="18" charset="0"/>
              </a:rPr>
              <a:t>Processus de délivrance de permis de l’OEN</a:t>
            </a:r>
            <a:endParaRPr lang="fr-CA" sz="2000" b="0" i="0" u="none" strike="noStrike" baseline="0" noProof="0" dirty="0">
              <a:solidFill>
                <a:srgbClr val="000000"/>
              </a:solidFill>
              <a:latin typeface="Euphemia" panose="020B0503040102020104" pitchFamily="34" charset="0"/>
              <a:cs typeface="Times New Roman" panose="02020603050405020304" pitchFamily="18" charset="0"/>
            </a:endParaRPr>
          </a:p>
          <a:p>
            <a:pPr marL="522288" indent="-285750">
              <a:buFont typeface="Wingdings" panose="05000000000000000000" pitchFamily="2" charset="2"/>
              <a:buChar char="§"/>
            </a:pPr>
            <a:r>
              <a:rPr lang="fr-CA" sz="2000" noProof="0" dirty="0">
                <a:solidFill>
                  <a:srgbClr val="000000"/>
                </a:solidFill>
                <a:latin typeface="Times New Roman" panose="02020603050405020304" pitchFamily="18" charset="0"/>
                <a:cs typeface="Times New Roman" panose="02020603050405020304" pitchFamily="18" charset="0"/>
              </a:rPr>
              <a:t>Portée de la demande</a:t>
            </a:r>
            <a:endParaRPr lang="fr-CA" sz="2000" noProof="0" dirty="0">
              <a:solidFill>
                <a:srgbClr val="000000"/>
              </a:solidFill>
              <a:latin typeface="Euphemia" panose="020B0503040102020104" pitchFamily="34" charset="0"/>
              <a:cs typeface="Times New Roman" panose="02020603050405020304" pitchFamily="18" charset="0"/>
            </a:endParaRPr>
          </a:p>
          <a:p>
            <a:pPr marL="522288" indent="-285750">
              <a:buFont typeface="Wingdings" panose="05000000000000000000" pitchFamily="2" charset="2"/>
              <a:buChar char="§"/>
            </a:pPr>
            <a:r>
              <a:rPr lang="fr-CA" sz="2000" noProof="0" dirty="0">
                <a:solidFill>
                  <a:srgbClr val="000000"/>
                </a:solidFill>
                <a:latin typeface="Times New Roman" panose="02020603050405020304" pitchFamily="18" charset="0"/>
                <a:cs typeface="Times New Roman" panose="02020603050405020304" pitchFamily="18" charset="0"/>
              </a:rPr>
              <a:t>Historique de la procédure de demande</a:t>
            </a:r>
            <a:endParaRPr lang="fr-CA" sz="2000" noProof="0" dirty="0">
              <a:solidFill>
                <a:srgbClr val="000000"/>
              </a:solidFill>
              <a:latin typeface="Euphemia" panose="020B0503040102020104" pitchFamily="34" charset="0"/>
              <a:cs typeface="Times New Roman" panose="02020603050405020304" pitchFamily="18" charset="0"/>
            </a:endParaRPr>
          </a:p>
          <a:p>
            <a:pPr marL="522288" indent="-285750">
              <a:buFont typeface="Wingdings" panose="05000000000000000000" pitchFamily="2" charset="2"/>
              <a:buChar char="§"/>
            </a:pPr>
            <a:r>
              <a:rPr lang="fr-CA" sz="2000" b="0" i="0" u="none" strike="noStrike" baseline="0" noProof="0" dirty="0">
                <a:solidFill>
                  <a:srgbClr val="000000"/>
                </a:solidFill>
                <a:latin typeface="Times New Roman" panose="02020603050405020304" pitchFamily="18" charset="0"/>
                <a:cs typeface="Times New Roman" panose="02020603050405020304" pitchFamily="18" charset="0"/>
              </a:rPr>
              <a:t>Prochaines étapes </a:t>
            </a:r>
            <a:r>
              <a:rPr lang="fr-CA" sz="2000" noProof="0" dirty="0">
                <a:solidFill>
                  <a:srgbClr val="000000"/>
                </a:solidFill>
                <a:latin typeface="Times New Roman" panose="02020603050405020304" pitchFamily="18" charset="0"/>
                <a:cs typeface="Times New Roman" panose="02020603050405020304" pitchFamily="18" charset="0"/>
              </a:rPr>
              <a:t>de la demande</a:t>
            </a:r>
          </a:p>
          <a:p>
            <a:pPr marL="522288" indent="-285750">
              <a:buFont typeface="Wingdings" panose="05000000000000000000" pitchFamily="2" charset="2"/>
              <a:buChar char="§"/>
            </a:pPr>
            <a:r>
              <a:rPr lang="fr-CA" sz="2000" b="0" i="0" u="none" strike="noStrike" baseline="0" noProof="0" dirty="0">
                <a:solidFill>
                  <a:srgbClr val="000000"/>
                </a:solidFill>
                <a:latin typeface="Times New Roman" panose="02020603050405020304" pitchFamily="18" charset="0"/>
                <a:cs typeface="Times New Roman" panose="02020603050405020304" pitchFamily="18" charset="0"/>
              </a:rPr>
              <a:t>Q</a:t>
            </a:r>
            <a:r>
              <a:rPr lang="fr-CA" sz="2000" noProof="0" dirty="0">
                <a:solidFill>
                  <a:srgbClr val="000000"/>
                </a:solidFill>
                <a:latin typeface="Times New Roman" panose="02020603050405020304" pitchFamily="18" charset="0"/>
                <a:cs typeface="Times New Roman" panose="02020603050405020304" pitchFamily="18" charset="0"/>
              </a:rPr>
              <a:t>uestions et/ou commentaires </a:t>
            </a:r>
            <a:endParaRPr lang="fr-CA" sz="2000" b="0" i="0" u="none" strike="noStrike" baseline="0" noProof="0" dirty="0">
              <a:solidFill>
                <a:srgbClr val="000000"/>
              </a:solidFill>
              <a:latin typeface="Euphemia" panose="020B0503040102020104" pitchFamily="34" charset="0"/>
            </a:endParaRPr>
          </a:p>
          <a:p>
            <a:pPr marL="285750" indent="-285750">
              <a:buFont typeface="Wingdings" panose="05000000000000000000" pitchFamily="2" charset="2"/>
              <a:buChar char="§"/>
            </a:pPr>
            <a:endParaRPr lang="en-CA" dirty="0"/>
          </a:p>
        </p:txBody>
      </p:sp>
    </p:spTree>
    <p:extLst>
      <p:ext uri="{BB962C8B-B14F-4D97-AF65-F5344CB8AC3E}">
        <p14:creationId xmlns:p14="http://schemas.microsoft.com/office/powerpoint/2010/main" val="16428981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BD29D3-78BF-4D69-B3CD-E7D500EF832F}"/>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D07EA26A-2346-4094-88FD-A102F6F26912}"/>
              </a:ext>
            </a:extLst>
          </p:cNvPr>
          <p:cNvGraphicFramePr>
            <a:graphicFrameLocks noGrp="1"/>
          </p:cNvGraphicFramePr>
          <p:nvPr>
            <p:extLst>
              <p:ext uri="{D42A27DB-BD31-4B8C-83A1-F6EECF244321}">
                <p14:modId xmlns:p14="http://schemas.microsoft.com/office/powerpoint/2010/main" val="1688408222"/>
              </p:ext>
            </p:extLst>
          </p:nvPr>
        </p:nvGraphicFramePr>
        <p:xfrm>
          <a:off x="323528" y="212313"/>
          <a:ext cx="8568952" cy="6639542"/>
        </p:xfrm>
        <a:graphic>
          <a:graphicData uri="http://schemas.openxmlformats.org/drawingml/2006/table">
            <a:tbl>
              <a:tblPr firstRow="1" firstCol="1" bandRow="1">
                <a:tableStyleId>{0660B408-B3CF-4A94-85FC-2B1E0A45F4A2}</a:tableStyleId>
              </a:tblPr>
              <a:tblGrid>
                <a:gridCol w="1460435">
                  <a:extLst>
                    <a:ext uri="{9D8B030D-6E8A-4147-A177-3AD203B41FA5}">
                      <a16:colId xmlns:a16="http://schemas.microsoft.com/office/drawing/2014/main" val="4052989091"/>
                    </a:ext>
                  </a:extLst>
                </a:gridCol>
                <a:gridCol w="7108517">
                  <a:extLst>
                    <a:ext uri="{9D8B030D-6E8A-4147-A177-3AD203B41FA5}">
                      <a16:colId xmlns:a16="http://schemas.microsoft.com/office/drawing/2014/main" val="1973924101"/>
                    </a:ext>
                  </a:extLst>
                </a:gridCol>
              </a:tblGrid>
              <a:tr h="432048">
                <a:tc>
                  <a:txBody>
                    <a:bodyPr/>
                    <a:lstStyle/>
                    <a:p>
                      <a:pPr algn="ctr">
                        <a:lnSpc>
                          <a:spcPct val="115000"/>
                        </a:lnSpc>
                        <a:spcAft>
                          <a:spcPts val="1000"/>
                        </a:spcAft>
                      </a:pPr>
                      <a:r>
                        <a:rPr lang="en-CA" sz="2000" dirty="0">
                          <a:effectLst/>
                          <a:latin typeface="Euphemia" panose="020B0503040102020104" pitchFamily="34" charset="0"/>
                          <a:ea typeface="Calibri" panose="020F0502020204030204" pitchFamily="34" charset="0"/>
                          <a:cs typeface="Times New Roman" panose="02020603050405020304" pitchFamily="18" charset="0"/>
                        </a:rPr>
                        <a:t>Date</a:t>
                      </a:r>
                    </a:p>
                  </a:txBody>
                  <a:tcPr marL="68580" marR="68580" marT="0" marB="0" anchor="ctr"/>
                </a:tc>
                <a:tc>
                  <a:txBody>
                    <a:bodyPr/>
                    <a:lstStyle/>
                    <a:p>
                      <a:pPr algn="ctr">
                        <a:lnSpc>
                          <a:spcPct val="115000"/>
                        </a:lnSpc>
                        <a:spcAft>
                          <a:spcPts val="1000"/>
                        </a:spcAft>
                      </a:pPr>
                      <a:r>
                        <a:rPr lang="en-CA" sz="2000" dirty="0" err="1">
                          <a:effectLst/>
                          <a:latin typeface="Euphemia" panose="020B0503040102020104" pitchFamily="34" charset="0"/>
                          <a:ea typeface="Calibri" panose="020F0502020204030204" pitchFamily="34" charset="0"/>
                          <a:cs typeface="Times New Roman" panose="02020603050405020304" pitchFamily="18" charset="0"/>
                        </a:rPr>
                        <a:t>Activité</a:t>
                      </a:r>
                      <a:endParaRPr lang="en-CA" sz="2000" dirty="0">
                        <a:effectLst/>
                        <a:latin typeface="Euphemia" panose="020B05030401020201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47182692"/>
                  </a:ext>
                </a:extLst>
              </a:tr>
              <a:tr h="1296144">
                <a:tc>
                  <a:txBody>
                    <a:bodyPr/>
                    <a:lstStyle/>
                    <a:p>
                      <a:pPr>
                        <a:lnSpc>
                          <a:spcPct val="115000"/>
                        </a:lnSpc>
                        <a:spcAft>
                          <a:spcPts val="1000"/>
                        </a:spcAft>
                      </a:pPr>
                      <a:r>
                        <a:rPr lang="en-CA" sz="1600" u="sng" dirty="0">
                          <a:effectLst/>
                          <a:latin typeface="Euphemia" panose="020B0503040102020104" pitchFamily="34" charset="0"/>
                          <a:ea typeface="Calibri" panose="020F0502020204030204" pitchFamily="34" charset="0"/>
                          <a:cs typeface="Times New Roman" panose="02020603050405020304" pitchFamily="18" charset="0"/>
                        </a:rPr>
                        <a:t>28 mai </a:t>
                      </a:r>
                      <a:r>
                        <a:rPr lang="en-CA" sz="1600" u="sng" dirty="0">
                          <a:effectLst/>
                          <a:latin typeface="Times New Roman" panose="02020603050405020304" pitchFamily="18" charset="0"/>
                          <a:ea typeface="Calibri" panose="020F0502020204030204" pitchFamily="34" charset="0"/>
                          <a:cs typeface="Times New Roman" panose="02020603050405020304" pitchFamily="18" charset="0"/>
                        </a:rPr>
                        <a:t>2026</a:t>
                      </a:r>
                    </a:p>
                  </a:txBody>
                  <a:tcPr marL="68580" marR="68580" marT="0" marB="0" anchor="ctr"/>
                </a:tc>
                <a:tc>
                  <a:txBody>
                    <a:bodyPr/>
                    <a:lstStyle/>
                    <a:p>
                      <a:pPr algn="l">
                        <a:lnSpc>
                          <a:spcPct val="115000"/>
                        </a:lnSpc>
                        <a:spcAft>
                          <a:spcPts val="1000"/>
                        </a:spcAft>
                      </a:pPr>
                      <a:r>
                        <a:rPr lang="fr-FR" sz="1400" dirty="0">
                          <a:effectLst/>
                          <a:latin typeface="Euphemia" panose="020B0503040102020104" pitchFamily="34" charset="0"/>
                          <a:ea typeface="Times New Roman" panose="02020603050405020304" pitchFamily="18" charset="0"/>
                          <a:cs typeface="Times New Roman" panose="02020603050405020304" pitchFamily="18" charset="0"/>
                        </a:rPr>
                        <a:t>L’OEN a publié un avis concernant la demande; il a invité les parties à procéder à un examen technique complet et à formuler leurs commentaires et recommandations avant le 30 juin 2026. Cette correspondance incluait également un calendrier provisoire pour les RT/CPA.</a:t>
                      </a:r>
                      <a:endParaRPr lang="en-CA" sz="1400" dirty="0">
                        <a:effectLst/>
                        <a:latin typeface="Euphemia" panose="020B05030401020201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929841285"/>
                  </a:ext>
                </a:extLst>
              </a:tr>
              <a:tr h="792088">
                <a:tc>
                  <a:txBody>
                    <a:bodyPr/>
                    <a:lstStyle/>
                    <a:p>
                      <a:pPr>
                        <a:lnSpc>
                          <a:spcPct val="115000"/>
                        </a:lnSpc>
                        <a:spcAft>
                          <a:spcPts val="1000"/>
                        </a:spcAft>
                      </a:pPr>
                      <a:r>
                        <a:rPr lang="en-CA" sz="1600" u="sng" dirty="0">
                          <a:effectLst/>
                          <a:latin typeface="Euphemia" panose="020B0503040102020104" pitchFamily="34" charset="0"/>
                          <a:ea typeface="Calibri" panose="020F0502020204030204" pitchFamily="34" charset="0"/>
                          <a:cs typeface="Times New Roman" panose="02020603050405020304" pitchFamily="18" charset="0"/>
                        </a:rPr>
                        <a:t>29 mai </a:t>
                      </a:r>
                      <a:r>
                        <a:rPr lang="en-CA" sz="1600" u="sng" dirty="0">
                          <a:effectLst/>
                          <a:latin typeface="Times New Roman" panose="02020603050405020304" pitchFamily="18" charset="0"/>
                          <a:ea typeface="Calibri" panose="020F0502020204030204" pitchFamily="34" charset="0"/>
                          <a:cs typeface="Times New Roman" panose="02020603050405020304" pitchFamily="18" charset="0"/>
                        </a:rPr>
                        <a:t>2026</a:t>
                      </a:r>
                    </a:p>
                  </a:txBody>
                  <a:tcPr marL="68580" marR="68580" marT="0" marB="0" anchor="ctr"/>
                </a:tc>
                <a:tc>
                  <a:txBody>
                    <a:bodyPr/>
                    <a:lstStyle/>
                    <a:p>
                      <a:pPr algn="l">
                        <a:lnSpc>
                          <a:spcPct val="115000"/>
                        </a:lnSpc>
                        <a:spcAft>
                          <a:spcPts val="1000"/>
                        </a:spcAft>
                      </a:pPr>
                      <a:r>
                        <a:rPr lang="fr-CA" sz="1400" noProof="0" dirty="0">
                          <a:effectLst/>
                          <a:latin typeface="Euphemia" panose="020B0503040102020104" pitchFamily="34" charset="0"/>
                          <a:ea typeface="Times New Roman" panose="02020603050405020304" pitchFamily="18" charset="0"/>
                          <a:cs typeface="Times New Roman" panose="02020603050405020304" pitchFamily="18" charset="0"/>
                        </a:rPr>
                        <a:t>L’OEN a indiqué que les demandes d’information en suspens étaient de nature technique et pouvaient être discutées lors de la phase d’examen technique..</a:t>
                      </a:r>
                    </a:p>
                  </a:txBody>
                  <a:tcPr marL="68580" marR="68580" marT="0" marB="0" anchor="ctr"/>
                </a:tc>
                <a:extLst>
                  <a:ext uri="{0D108BD9-81ED-4DB2-BD59-A6C34878D82A}">
                    <a16:rowId xmlns:a16="http://schemas.microsoft.com/office/drawing/2014/main" val="318958644"/>
                  </a:ext>
                </a:extLst>
              </a:tr>
              <a:tr h="360040">
                <a:tc>
                  <a:txBody>
                    <a:bodyPr/>
                    <a:lstStyle/>
                    <a:p>
                      <a:pPr>
                        <a:lnSpc>
                          <a:spcPct val="115000"/>
                        </a:lnSpc>
                        <a:spcAft>
                          <a:spcPts val="1000"/>
                        </a:spcAft>
                      </a:pPr>
                      <a:r>
                        <a:rPr lang="en-CA" sz="1600" u="sng" dirty="0">
                          <a:effectLst/>
                          <a:latin typeface="Euphemia" panose="020B0503040102020104" pitchFamily="34" charset="0"/>
                          <a:ea typeface="Calibri" panose="020F0502020204030204" pitchFamily="34" charset="0"/>
                          <a:cs typeface="Times New Roman" panose="02020603050405020304" pitchFamily="18" charset="0"/>
                        </a:rPr>
                        <a:t>9 juin </a:t>
                      </a:r>
                      <a:r>
                        <a:rPr lang="en-CA" sz="1600" u="sng" dirty="0">
                          <a:effectLst/>
                          <a:latin typeface="Times New Roman" panose="02020603050405020304" pitchFamily="18" charset="0"/>
                          <a:ea typeface="Calibri" panose="020F0502020204030204" pitchFamily="34" charset="0"/>
                          <a:cs typeface="Times New Roman" panose="02020603050405020304" pitchFamily="18" charset="0"/>
                        </a:rPr>
                        <a:t> 2026</a:t>
                      </a:r>
                    </a:p>
                  </a:txBody>
                  <a:tcPr marL="68580" marR="68580" marT="0" marB="0" anchor="ctr"/>
                </a:tc>
                <a:tc>
                  <a:txBody>
                    <a:bodyPr/>
                    <a:lstStyle/>
                    <a:p>
                      <a:pPr algn="just">
                        <a:lnSpc>
                          <a:spcPct val="115000"/>
                        </a:lnSpc>
                        <a:spcAft>
                          <a:spcPts val="1000"/>
                        </a:spcAft>
                      </a:pPr>
                      <a:r>
                        <a:rPr lang="fr-CA" sz="1400" noProof="0" dirty="0">
                          <a:effectLst/>
                          <a:latin typeface="Euphemia" panose="020B0503040102020104" pitchFamily="34" charset="0"/>
                          <a:ea typeface="Times New Roman" panose="02020603050405020304" pitchFamily="18" charset="0"/>
                          <a:cs typeface="Times New Roman" panose="02020603050405020304" pitchFamily="18" charset="0"/>
                        </a:rPr>
                        <a:t>La Ville a répondu à la deuxième ronde d’observations du ministère RCAANC.</a:t>
                      </a:r>
                    </a:p>
                  </a:txBody>
                  <a:tcPr marL="68580" marR="68580" marT="0" marB="0" anchor="ctr"/>
                </a:tc>
                <a:extLst>
                  <a:ext uri="{0D108BD9-81ED-4DB2-BD59-A6C34878D82A}">
                    <a16:rowId xmlns:a16="http://schemas.microsoft.com/office/drawing/2014/main" val="3326231647"/>
                  </a:ext>
                </a:extLst>
              </a:tr>
              <a:tr h="576064">
                <a:tc>
                  <a:txBody>
                    <a:bodyPr/>
                    <a:lstStyle/>
                    <a:p>
                      <a:pPr algn="l">
                        <a:lnSpc>
                          <a:spcPct val="115000"/>
                        </a:lnSpc>
                        <a:spcAft>
                          <a:spcPts val="1000"/>
                        </a:spcAft>
                      </a:pPr>
                      <a:r>
                        <a:rPr lang="en-CA" sz="1600" u="sng" dirty="0">
                          <a:effectLst/>
                          <a:latin typeface="Euphemia" panose="020B0503040102020104" pitchFamily="34" charset="0"/>
                          <a:ea typeface="Calibri" panose="020F0502020204030204" pitchFamily="34" charset="0"/>
                          <a:cs typeface="Times New Roman" panose="02020603050405020304" pitchFamily="18" charset="0"/>
                        </a:rPr>
                        <a:t>30 juin</a:t>
                      </a:r>
                      <a:r>
                        <a:rPr lang="en-US" sz="1600" u="sng" dirty="0">
                          <a:effectLst/>
                          <a:latin typeface="Times New Roman" panose="02020603050405020304" pitchFamily="18" charset="0"/>
                          <a:ea typeface="Calibri" panose="020F0502020204030204" pitchFamily="34" charset="0"/>
                          <a:cs typeface="Times New Roman" panose="02020603050405020304" pitchFamily="18" charset="0"/>
                        </a:rPr>
                        <a:t> 2026</a:t>
                      </a:r>
                      <a:endParaRPr lang="en-C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fr-CA" sz="1400" noProof="0" dirty="0">
                          <a:effectLst/>
                          <a:latin typeface="Euphemia" panose="020B0503040102020104" pitchFamily="34" charset="0"/>
                          <a:ea typeface="Calibri" panose="020F0502020204030204" pitchFamily="34" charset="0"/>
                          <a:cs typeface="Times New Roman" panose="02020603050405020304" pitchFamily="18" charset="0"/>
                        </a:rPr>
                        <a:t>Des commentaires/observations  ont été reçus du ministère Relations Couronne-Autochtones et Affaires du Nord Canada (RCAANC), de Pêches et Océans Canada (MPO) et du gouvernement du Nunavut (GN) .</a:t>
                      </a:r>
                    </a:p>
                  </a:txBody>
                  <a:tcPr marL="68580" marR="68580" marT="0" marB="0" anchor="ctr"/>
                </a:tc>
                <a:extLst>
                  <a:ext uri="{0D108BD9-81ED-4DB2-BD59-A6C34878D82A}">
                    <a16:rowId xmlns:a16="http://schemas.microsoft.com/office/drawing/2014/main" val="2583774053"/>
                  </a:ext>
                </a:extLst>
              </a:tr>
              <a:tr h="378330">
                <a:tc>
                  <a:txBody>
                    <a:bodyPr/>
                    <a:lstStyle/>
                    <a:p>
                      <a:pPr algn="l">
                        <a:lnSpc>
                          <a:spcPct val="115000"/>
                        </a:lnSpc>
                        <a:spcAft>
                          <a:spcPts val="1000"/>
                        </a:spcAft>
                      </a:pPr>
                      <a:r>
                        <a:rPr lang="en-CA" sz="1600" u="sng" dirty="0">
                          <a:effectLst/>
                          <a:latin typeface="Euphemia" panose="020B0503040102020104" pitchFamily="34" charset="0"/>
                          <a:cs typeface="Times New Roman" panose="02020603050405020304" pitchFamily="18" charset="0"/>
                        </a:rPr>
                        <a:t>22 juillet</a:t>
                      </a:r>
                      <a:r>
                        <a:rPr lang="en-US" sz="1600" u="sng" dirty="0">
                          <a:effectLst/>
                          <a:latin typeface="Times New Roman" panose="02020603050405020304" pitchFamily="18" charset="0"/>
                          <a:cs typeface="Times New Roman" panose="02020603050405020304" pitchFamily="18" charset="0"/>
                        </a:rPr>
                        <a:t> 2026</a:t>
                      </a:r>
                      <a:endParaRPr lang="en-C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fr-CA" sz="1400" noProof="0" dirty="0">
                          <a:effectLst/>
                          <a:latin typeface="Euphemia" panose="020B0503040102020104" pitchFamily="34" charset="0"/>
                          <a:ea typeface="Calibri" panose="020F0502020204030204" pitchFamily="34" charset="0"/>
                          <a:cs typeface="Times New Roman" panose="02020603050405020304" pitchFamily="18" charset="0"/>
                        </a:rPr>
                        <a:t>La Ville a répondu aux commentaires des intervenants..</a:t>
                      </a:r>
                    </a:p>
                  </a:txBody>
                  <a:tcPr marL="68580" marR="68580" marT="0" marB="0" anchor="ctr"/>
                </a:tc>
                <a:extLst>
                  <a:ext uri="{0D108BD9-81ED-4DB2-BD59-A6C34878D82A}">
                    <a16:rowId xmlns:a16="http://schemas.microsoft.com/office/drawing/2014/main" val="3700364066"/>
                  </a:ext>
                </a:extLst>
              </a:tr>
              <a:tr h="840292">
                <a:tc>
                  <a:txBody>
                    <a:bodyPr/>
                    <a:lstStyle/>
                    <a:p>
                      <a:pPr algn="l">
                        <a:lnSpc>
                          <a:spcPct val="115000"/>
                        </a:lnSpc>
                        <a:spcAft>
                          <a:spcPts val="1000"/>
                        </a:spcAft>
                      </a:pPr>
                      <a:r>
                        <a:rPr lang="en-CA" sz="1600" u="sng" dirty="0">
                          <a:effectLst/>
                          <a:latin typeface="Euphemia" panose="020B0503040102020104" pitchFamily="34" charset="0"/>
                          <a:cs typeface="Times New Roman" panose="02020603050405020304" pitchFamily="18" charset="0"/>
                        </a:rPr>
                        <a:t>24 juillet </a:t>
                      </a:r>
                      <a:r>
                        <a:rPr lang="en-US" sz="1600" u="sng" dirty="0">
                          <a:effectLst/>
                          <a:latin typeface="Times New Roman" panose="02020603050405020304" pitchFamily="18" charset="0"/>
                          <a:cs typeface="Times New Roman" panose="02020603050405020304" pitchFamily="18" charset="0"/>
                        </a:rPr>
                        <a:t>2026</a:t>
                      </a:r>
                      <a:endParaRPr lang="en-C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algn="just" rtl="0" eaLnBrk="1" latinLnBrk="0" hangingPunct="1">
                        <a:lnSpc>
                          <a:spcPct val="115000"/>
                        </a:lnSpc>
                        <a:spcAft>
                          <a:spcPts val="1000"/>
                        </a:spcAft>
                      </a:pPr>
                      <a:r>
                        <a:rPr kumimoji="0" lang="fr-CA" sz="1400" kern="1200" noProof="0" dirty="0">
                          <a:solidFill>
                            <a:schemeClr val="dk1"/>
                          </a:solidFill>
                          <a:effectLst/>
                          <a:latin typeface="Euphemia" panose="020B0503040102020104" pitchFamily="34" charset="0"/>
                          <a:ea typeface="+mn-ea"/>
                          <a:cs typeface="Times New Roman" panose="02020603050405020304" pitchFamily="18" charset="0"/>
                        </a:rPr>
                        <a:t>L’OEN a distribué l’ordre du jour provisoire pour les RT/CPA, incluant la séance communautaire ainsi que le calendrier actualisé des Prochaines étapes du processus..</a:t>
                      </a:r>
                    </a:p>
                  </a:txBody>
                  <a:tcPr marL="68580" marR="68580" marT="0" marB="0" anchor="ctr"/>
                </a:tc>
                <a:extLst>
                  <a:ext uri="{0D108BD9-81ED-4DB2-BD59-A6C34878D82A}">
                    <a16:rowId xmlns:a16="http://schemas.microsoft.com/office/drawing/2014/main" val="2640312232"/>
                  </a:ext>
                </a:extLst>
              </a:tr>
              <a:tr h="676324">
                <a:tc>
                  <a:txBody>
                    <a:bodyPr/>
                    <a:lstStyle/>
                    <a:p>
                      <a:pPr>
                        <a:lnSpc>
                          <a:spcPct val="115000"/>
                        </a:lnSpc>
                        <a:spcAft>
                          <a:spcPts val="1000"/>
                        </a:spcAft>
                      </a:pPr>
                      <a:r>
                        <a:rPr kumimoji="0" lang="en-CA" sz="1600" b="1" u="sng" kern="1200" dirty="0">
                          <a:solidFill>
                            <a:schemeClr val="dk1"/>
                          </a:solidFill>
                          <a:effectLst/>
                          <a:latin typeface="Euphemia" panose="020B0503040102020104" pitchFamily="34" charset="0"/>
                          <a:ea typeface="+mn-ea"/>
                          <a:cs typeface="Times New Roman" panose="02020603050405020304" pitchFamily="18" charset="0"/>
                        </a:rPr>
                        <a:t>31 juillet </a:t>
                      </a:r>
                      <a:r>
                        <a:rPr kumimoji="0" lang="en-US" sz="1600" b="1" u="sng" kern="1200" dirty="0">
                          <a:solidFill>
                            <a:schemeClr val="dk1"/>
                          </a:solidFill>
                          <a:effectLst/>
                          <a:latin typeface="Times New Roman" panose="02020603050405020304" pitchFamily="18" charset="0"/>
                          <a:ea typeface="+mn-ea"/>
                          <a:cs typeface="Times New Roman" panose="02020603050405020304" pitchFamily="18" charset="0"/>
                        </a:rPr>
                        <a:t>2026</a:t>
                      </a:r>
                      <a:endParaRPr kumimoji="0" lang="en-CA" sz="1600" b="1" u="sng"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algn="just">
                        <a:lnSpc>
                          <a:spcPct val="115000"/>
                        </a:lnSpc>
                        <a:spcAft>
                          <a:spcPts val="1000"/>
                        </a:spcAft>
                      </a:pPr>
                      <a:r>
                        <a:rPr kumimoji="0" lang="fr-CA" sz="1400" kern="1200" noProof="0" dirty="0">
                          <a:solidFill>
                            <a:schemeClr val="dk1"/>
                          </a:solidFill>
                          <a:effectLst/>
                          <a:latin typeface="Euphemia" panose="020B0503040102020104" pitchFamily="34" charset="0"/>
                          <a:ea typeface="+mn-ea"/>
                          <a:cs typeface="Times New Roman" panose="02020603050405020304" pitchFamily="18" charset="0"/>
                        </a:rPr>
                        <a:t>L’OEN a reçu les confirmations de participation aux réunions ainsi que les documents de présentations de RCAANC, du MPO et de la Ville.</a:t>
                      </a:r>
                    </a:p>
                  </a:txBody>
                  <a:tcPr marL="68580" marR="68580" marT="0" marB="0" anchor="ctr"/>
                </a:tc>
                <a:extLst>
                  <a:ext uri="{0D108BD9-81ED-4DB2-BD59-A6C34878D82A}">
                    <a16:rowId xmlns:a16="http://schemas.microsoft.com/office/drawing/2014/main" val="912661611"/>
                  </a:ext>
                </a:extLst>
              </a:tr>
              <a:tr h="467901">
                <a:tc>
                  <a:txBody>
                    <a:bodyPr/>
                    <a:lstStyle/>
                    <a:p>
                      <a:pPr>
                        <a:lnSpc>
                          <a:spcPct val="115000"/>
                        </a:lnSpc>
                        <a:spcAft>
                          <a:spcPts val="1000"/>
                        </a:spcAft>
                      </a:pPr>
                      <a:r>
                        <a:rPr kumimoji="0" lang="en-CA" sz="1600" b="1" u="sng" kern="1200" dirty="0">
                          <a:solidFill>
                            <a:schemeClr val="dk1"/>
                          </a:solidFill>
                          <a:effectLst/>
                          <a:latin typeface="Euphemia" panose="020B0503040102020104" pitchFamily="34" charset="0"/>
                          <a:ea typeface="+mn-ea"/>
                          <a:cs typeface="Times New Roman" panose="02020603050405020304" pitchFamily="18" charset="0"/>
                        </a:rPr>
                        <a:t>6 août </a:t>
                      </a:r>
                      <a:r>
                        <a:rPr kumimoji="0" lang="en-US" sz="1600" b="1" u="sng" kern="1200" dirty="0">
                          <a:solidFill>
                            <a:schemeClr val="dk1"/>
                          </a:solidFill>
                          <a:effectLst/>
                          <a:latin typeface="Times New Roman" panose="02020603050405020304" pitchFamily="18" charset="0"/>
                          <a:ea typeface="+mn-ea"/>
                          <a:cs typeface="Times New Roman" panose="02020603050405020304" pitchFamily="18" charset="0"/>
                        </a:rPr>
                        <a:t>2026</a:t>
                      </a:r>
                      <a:endParaRPr kumimoji="0" lang="en-CA" sz="1600" b="1" u="sng"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algn="just">
                        <a:lnSpc>
                          <a:spcPct val="115000"/>
                        </a:lnSpc>
                        <a:spcAft>
                          <a:spcPts val="1000"/>
                        </a:spcAft>
                      </a:pPr>
                      <a:r>
                        <a:rPr kumimoji="0" lang="fr-CA" sz="1400" kern="1200" noProof="0" dirty="0">
                          <a:solidFill>
                            <a:schemeClr val="dk1"/>
                          </a:solidFill>
                          <a:effectLst/>
                          <a:latin typeface="Euphemia" panose="020B0503040102020104" pitchFamily="34" charset="0"/>
                          <a:ea typeface="+mn-ea"/>
                          <a:cs typeface="Times New Roman" panose="02020603050405020304" pitchFamily="18" charset="0"/>
                        </a:rPr>
                        <a:t>L’OEN a diffusé les ordres du jour définitifs des RT/CPA et de la séance communautaire. </a:t>
                      </a:r>
                    </a:p>
                  </a:txBody>
                  <a:tcPr marL="68580" marR="68580" marT="0" marB="0" anchor="ctr"/>
                </a:tc>
                <a:extLst>
                  <a:ext uri="{0D108BD9-81ED-4DB2-BD59-A6C34878D82A}">
                    <a16:rowId xmlns:a16="http://schemas.microsoft.com/office/drawing/2014/main" val="2496701641"/>
                  </a:ext>
                </a:extLst>
              </a:tr>
              <a:tr h="685683">
                <a:tc>
                  <a:txBody>
                    <a:bodyPr/>
                    <a:lstStyle/>
                    <a:p>
                      <a:pPr>
                        <a:lnSpc>
                          <a:spcPct val="115000"/>
                        </a:lnSpc>
                        <a:spcAft>
                          <a:spcPts val="1000"/>
                        </a:spcAft>
                      </a:pPr>
                      <a:r>
                        <a:rPr kumimoji="0" lang="en-US" sz="1600" b="1" u="sng" kern="1200" dirty="0">
                          <a:solidFill>
                            <a:schemeClr val="dk1"/>
                          </a:solidFill>
                          <a:effectLst/>
                          <a:latin typeface="Times New Roman" panose="02020603050405020304" pitchFamily="18" charset="0"/>
                          <a:ea typeface="+mn-ea"/>
                          <a:cs typeface="Times New Roman" panose="02020603050405020304" pitchFamily="18" charset="0"/>
                        </a:rPr>
                        <a:t> 11 et 12 août, 2026</a:t>
                      </a:r>
                      <a:endParaRPr kumimoji="0" lang="en-CA" sz="1600" b="1" u="sng"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algn="just">
                        <a:lnSpc>
                          <a:spcPct val="115000"/>
                        </a:lnSpc>
                        <a:spcAft>
                          <a:spcPts val="1000"/>
                        </a:spcAft>
                      </a:pPr>
                      <a:r>
                        <a:rPr kumimoji="0" lang="fr-CA" sz="1400" kern="1200" noProof="0" dirty="0">
                          <a:solidFill>
                            <a:schemeClr val="dk1"/>
                          </a:solidFill>
                          <a:effectLst/>
                          <a:latin typeface="Euphemia" panose="020B0503040102020104" pitchFamily="34" charset="0"/>
                          <a:ea typeface="+mn-ea"/>
                          <a:cs typeface="Times New Roman" panose="02020603050405020304" pitchFamily="18" charset="0"/>
                        </a:rPr>
                        <a:t>L’OEN tient la réunion technique et la conférence préparatoire à l’audience à Iqaluit. La séance communautaire suivra lors de la soirée du 11 août 2026.</a:t>
                      </a:r>
                    </a:p>
                  </a:txBody>
                  <a:tcPr marL="68580" marR="68580" marT="0" marB="0" anchor="ctr"/>
                </a:tc>
                <a:extLst>
                  <a:ext uri="{0D108BD9-81ED-4DB2-BD59-A6C34878D82A}">
                    <a16:rowId xmlns:a16="http://schemas.microsoft.com/office/drawing/2014/main" val="2018650006"/>
                  </a:ext>
                </a:extLst>
              </a:tr>
            </a:tbl>
          </a:graphicData>
        </a:graphic>
      </p:graphicFrame>
    </p:spTree>
    <p:extLst>
      <p:ext uri="{BB962C8B-B14F-4D97-AF65-F5344CB8AC3E}">
        <p14:creationId xmlns:p14="http://schemas.microsoft.com/office/powerpoint/2010/main" val="9621577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76672"/>
            <a:ext cx="8684028" cy="792088"/>
          </a:xfrm>
        </p:spPr>
        <p:txBody>
          <a:bodyPr>
            <a:normAutofit/>
          </a:bodyPr>
          <a:lstStyle/>
          <a:p>
            <a:pPr algn="ctr"/>
            <a:r>
              <a:rPr lang="en-US" sz="2400" b="1" dirty="0">
                <a:latin typeface="Times New Roman" pitchFamily="18" charset="0"/>
                <a:cs typeface="Times New Roman" pitchFamily="18" charset="0"/>
              </a:rPr>
              <a:t>Next steps in the Application Process</a:t>
            </a:r>
            <a:endParaRPr lang="en-US" sz="2400" dirty="0"/>
          </a:p>
        </p:txBody>
      </p:sp>
      <p:sp>
        <p:nvSpPr>
          <p:cNvPr id="3" name="Content Placeholder 2"/>
          <p:cNvSpPr>
            <a:spLocks noGrp="1"/>
          </p:cNvSpPr>
          <p:nvPr>
            <p:ph idx="1"/>
          </p:nvPr>
        </p:nvSpPr>
        <p:spPr>
          <a:xfrm>
            <a:off x="359532" y="1772816"/>
            <a:ext cx="8424936" cy="4176464"/>
          </a:xfrm>
        </p:spPr>
        <p:txBody>
          <a:bodyPr>
            <a:normAutofit/>
          </a:bodyPr>
          <a:lstStyle/>
          <a:p>
            <a:pPr algn="just">
              <a:buClrTx/>
              <a:buFont typeface="Wingdings" panose="05000000000000000000" pitchFamily="2" charset="2"/>
              <a:buChar char="§"/>
            </a:pPr>
            <a:r>
              <a:rPr lang="en-CA" sz="1600" dirty="0">
                <a:latin typeface="Times New Roman" pitchFamily="18" charset="0"/>
                <a:cs typeface="Times New Roman" pitchFamily="18" charset="0"/>
              </a:rPr>
              <a:t>The Pre-Hearing Conference (PHC) is scheduled for tomorrow, August 12, 2026;</a:t>
            </a:r>
          </a:p>
          <a:p>
            <a:pPr algn="just">
              <a:buClrTx/>
              <a:buFont typeface="Wingdings" panose="05000000000000000000" pitchFamily="2" charset="2"/>
              <a:buChar char="§"/>
            </a:pPr>
            <a:endParaRPr lang="en-CA" sz="1600" dirty="0">
              <a:latin typeface="Times New Roman" pitchFamily="18" charset="0"/>
              <a:cs typeface="Times New Roman" pitchFamily="18" charset="0"/>
            </a:endParaRPr>
          </a:p>
          <a:p>
            <a:pPr algn="just">
              <a:buClrTx/>
              <a:buFont typeface="Wingdings" panose="05000000000000000000" pitchFamily="2" charset="2"/>
              <a:buChar char="§"/>
            </a:pPr>
            <a:r>
              <a:rPr lang="en-CA" sz="1600" b="0" dirty="0">
                <a:solidFill>
                  <a:schemeClr val="tx1"/>
                </a:solidFill>
                <a:latin typeface="Times New Roman" pitchFamily="18" charset="0"/>
                <a:cs typeface="Times New Roman" pitchFamily="18" charset="0"/>
              </a:rPr>
              <a:t>Information provided during this TM will assist the Board in determining whether all issues are sufficiently addressed at this stage</a:t>
            </a:r>
            <a:r>
              <a:rPr lang="en-CA" sz="1600" b="0" baseline="0" dirty="0">
                <a:solidFill>
                  <a:schemeClr val="tx1"/>
                </a:solidFill>
                <a:latin typeface="Times New Roman" pitchFamily="18" charset="0"/>
                <a:cs typeface="Times New Roman" pitchFamily="18" charset="0"/>
              </a:rPr>
              <a:t> in the process;</a:t>
            </a:r>
          </a:p>
          <a:p>
            <a:pPr algn="just">
              <a:buClrTx/>
              <a:buFont typeface="Wingdings" panose="05000000000000000000" pitchFamily="2" charset="2"/>
              <a:buChar char="§"/>
            </a:pPr>
            <a:endParaRPr lang="en-CA" sz="1600" dirty="0">
              <a:latin typeface="Times New Roman" pitchFamily="18" charset="0"/>
              <a:cs typeface="Times New Roman" pitchFamily="18" charset="0"/>
            </a:endParaRPr>
          </a:p>
          <a:p>
            <a:pPr algn="just">
              <a:buClrTx/>
              <a:buFont typeface="Wingdings" panose="05000000000000000000" pitchFamily="2" charset="2"/>
              <a:buChar char="§"/>
            </a:pPr>
            <a:r>
              <a:rPr lang="en-CA" sz="1600" dirty="0">
                <a:latin typeface="Times New Roman" pitchFamily="18" charset="0"/>
                <a:cs typeface="Times New Roman" pitchFamily="18" charset="0"/>
              </a:rPr>
              <a:t>The Technical Meeting and Pre-Hearing Conference is facilitated by the Board’s staff, however, </a:t>
            </a:r>
            <a:r>
              <a:rPr lang="en-US" sz="1600" b="0" baseline="0" dirty="0">
                <a:solidFill>
                  <a:schemeClr val="tx1"/>
                </a:solidFill>
                <a:latin typeface="Times New Roman" pitchFamily="18" charset="0"/>
                <a:cs typeface="Times New Roman" pitchFamily="18" charset="0"/>
              </a:rPr>
              <a:t>the decision on the Application will be made by a </a:t>
            </a:r>
            <a:r>
              <a:rPr lang="en-US" sz="1600" b="0" dirty="0">
                <a:solidFill>
                  <a:schemeClr val="tx1"/>
                </a:solidFill>
                <a:latin typeface="Times New Roman" pitchFamily="18" charset="0"/>
                <a:cs typeface="Times New Roman" pitchFamily="18" charset="0"/>
              </a:rPr>
              <a:t>Board Panel, led by the Board's Chair;</a:t>
            </a:r>
            <a:endParaRPr lang="en-US" sz="1600" dirty="0">
              <a:solidFill>
                <a:schemeClr val="tx1"/>
              </a:solidFill>
              <a:latin typeface="Times New Roman" pitchFamily="18" charset="0"/>
              <a:cs typeface="Times New Roman" pitchFamily="18" charset="0"/>
            </a:endParaRPr>
          </a:p>
          <a:p>
            <a:pPr algn="just">
              <a:buClrTx/>
              <a:buFont typeface="Wingdings" panose="05000000000000000000" pitchFamily="2" charset="2"/>
              <a:buChar char="§"/>
            </a:pPr>
            <a:endParaRPr lang="en-CA" sz="1600" dirty="0">
              <a:latin typeface="Times New Roman" pitchFamily="18" charset="0"/>
              <a:cs typeface="Times New Roman" pitchFamily="18" charset="0"/>
            </a:endParaRPr>
          </a:p>
          <a:p>
            <a:pPr algn="just">
              <a:buClrTx/>
              <a:buFont typeface="Wingdings" panose="05000000000000000000" pitchFamily="2" charset="2"/>
              <a:buChar char="§"/>
            </a:pPr>
            <a:r>
              <a:rPr lang="en-CA" sz="1600" dirty="0">
                <a:latin typeface="Times New Roman" pitchFamily="18" charset="0"/>
                <a:cs typeface="Times New Roman" pitchFamily="18" charset="0"/>
              </a:rPr>
              <a:t>The Board Panel </a:t>
            </a:r>
            <a:r>
              <a:rPr lang="en-US" sz="1600" b="0" i="0" dirty="0">
                <a:solidFill>
                  <a:schemeClr val="tx1"/>
                </a:solidFill>
                <a:latin typeface="Times New Roman" pitchFamily="18" charset="0"/>
                <a:cs typeface="Times New Roman" pitchFamily="18" charset="0"/>
              </a:rPr>
              <a:t>will take some time (up to a few weeks) to consider all the submissions received and will issue a </a:t>
            </a:r>
            <a:r>
              <a:rPr lang="en-CA" sz="1600" dirty="0">
                <a:latin typeface="Times New Roman" pitchFamily="18" charset="0"/>
                <a:cs typeface="Times New Roman" pitchFamily="18" charset="0"/>
              </a:rPr>
              <a:t>Pre-Hearing Conference Decision Report</a:t>
            </a:r>
            <a:r>
              <a:rPr lang="en-US" sz="1600" b="0" i="0" dirty="0">
                <a:solidFill>
                  <a:schemeClr val="tx1"/>
                </a:solidFill>
                <a:latin typeface="Times New Roman" pitchFamily="18" charset="0"/>
                <a:cs typeface="Times New Roman" pitchFamily="18" charset="0"/>
              </a:rPr>
              <a:t>;</a:t>
            </a:r>
          </a:p>
          <a:p>
            <a:pPr algn="just">
              <a:buClrTx/>
              <a:buFont typeface="Wingdings" panose="05000000000000000000" pitchFamily="2" charset="2"/>
              <a:buChar char="§"/>
            </a:pPr>
            <a:endParaRPr lang="en-CA" sz="1600" dirty="0">
              <a:latin typeface="Times New Roman" pitchFamily="18" charset="0"/>
              <a:cs typeface="Times New Roman" pitchFamily="18" charset="0"/>
            </a:endParaRPr>
          </a:p>
          <a:p>
            <a:pPr algn="just">
              <a:buClrTx/>
              <a:buFont typeface="Wingdings" panose="05000000000000000000" pitchFamily="2" charset="2"/>
              <a:buChar char="§"/>
            </a:pPr>
            <a:r>
              <a:rPr lang="en-CA" sz="1600" dirty="0">
                <a:latin typeface="Times New Roman" pitchFamily="18" charset="0"/>
                <a:cs typeface="Times New Roman" pitchFamily="18" charset="0"/>
              </a:rPr>
              <a:t>The NWB will issue a Notice of Public Hearing informing stakeholders about tentative dates and format of the Public Hearing</a:t>
            </a:r>
          </a:p>
          <a:p>
            <a:pPr marL="342900" indent="-342900">
              <a:buClrTx/>
              <a:buFont typeface="Arial" panose="020B0604020202020204" pitchFamily="34" charset="0"/>
              <a:buChar char="•"/>
            </a:pPr>
            <a:endParaRPr lang="en-CA" sz="2000" dirty="0">
              <a:latin typeface="Times New Roman" pitchFamily="18" charset="0"/>
              <a:cs typeface="Times New Roman" pitchFamily="18" charset="0"/>
            </a:endParaRPr>
          </a:p>
        </p:txBody>
      </p:sp>
    </p:spTree>
    <p:extLst>
      <p:ext uri="{BB962C8B-B14F-4D97-AF65-F5344CB8AC3E}">
        <p14:creationId xmlns:p14="http://schemas.microsoft.com/office/powerpoint/2010/main" val="42499142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404664"/>
            <a:ext cx="8000460" cy="792088"/>
          </a:xfrm>
        </p:spPr>
        <p:txBody>
          <a:bodyPr>
            <a:normAutofit fontScale="90000"/>
          </a:bodyPr>
          <a:lstStyle/>
          <a:p>
            <a:pPr algn="ctr"/>
            <a:br>
              <a:rPr lang="iu-Cans-CA" sz="2400" b="1" dirty="0">
                <a:latin typeface="+mn-lt"/>
                <a:cs typeface="Times New Roman" pitchFamily="18" charset="0"/>
              </a:rPr>
            </a:br>
            <a:br>
              <a:rPr lang="iu-Cans-CA" sz="2400" b="1" dirty="0">
                <a:latin typeface="+mn-lt"/>
                <a:cs typeface="Times New Roman" pitchFamily="18" charset="0"/>
              </a:rPr>
            </a:br>
            <a:br>
              <a:rPr lang="iu-Cans-CA" sz="2400" b="1" dirty="0">
                <a:latin typeface="+mn-lt"/>
                <a:cs typeface="Times New Roman" pitchFamily="18" charset="0"/>
              </a:rPr>
            </a:br>
            <a:br>
              <a:rPr lang="iu-Cans-CA" sz="2400" b="1" dirty="0">
                <a:latin typeface="+mn-lt"/>
                <a:cs typeface="Times New Roman" pitchFamily="18" charset="0"/>
              </a:rPr>
            </a:br>
            <a:br>
              <a:rPr lang="iu-Cans-CA" sz="2400" b="1" dirty="0">
                <a:latin typeface="+mn-lt"/>
                <a:cs typeface="Times New Roman" pitchFamily="18" charset="0"/>
              </a:rPr>
            </a:br>
            <a:br>
              <a:rPr lang="iu-Cans-CA" sz="2400" b="1" dirty="0">
                <a:latin typeface="+mn-lt"/>
                <a:cs typeface="Times New Roman" pitchFamily="18" charset="0"/>
              </a:rPr>
            </a:br>
            <a:endParaRPr lang="iu-Cans-CA" sz="2400" b="1" dirty="0">
              <a:latin typeface="+mn-lt"/>
              <a:cs typeface="Times New Roman" pitchFamily="18" charset="0"/>
            </a:endParaRPr>
          </a:p>
        </p:txBody>
      </p:sp>
      <p:sp>
        <p:nvSpPr>
          <p:cNvPr id="3" name="Content Placeholder 2"/>
          <p:cNvSpPr>
            <a:spLocks noGrp="1"/>
          </p:cNvSpPr>
          <p:nvPr>
            <p:ph idx="1"/>
          </p:nvPr>
        </p:nvSpPr>
        <p:spPr>
          <a:xfrm>
            <a:off x="315956" y="1916832"/>
            <a:ext cx="8000460" cy="4320480"/>
          </a:xfrm>
        </p:spPr>
        <p:txBody>
          <a:bodyPr>
            <a:noAutofit/>
          </a:bodyPr>
          <a:lstStyle/>
          <a:p>
            <a:pPr>
              <a:buClrTx/>
              <a:buFont typeface="Wingdings" panose="05000000000000000000" pitchFamily="2" charset="2"/>
              <a:buChar char="§"/>
            </a:pPr>
            <a:r>
              <a:rPr lang="fr-CA" sz="1900" noProof="0" dirty="0">
                <a:latin typeface="Times New Roman" panose="02020603050405020304" pitchFamily="18" charset="0"/>
                <a:cs typeface="Times New Roman" panose="02020603050405020304" pitchFamily="18" charset="0"/>
              </a:rPr>
              <a:t>La conférence préparatoire à l’audience (CPA) aura lieu demain, mercredi 12 août 2026;</a:t>
            </a:r>
          </a:p>
          <a:p>
            <a:pPr>
              <a:buClrTx/>
              <a:buFont typeface="Wingdings" panose="05000000000000000000" pitchFamily="2" charset="2"/>
              <a:buChar char="§"/>
            </a:pPr>
            <a:r>
              <a:rPr lang="fr-CA" sz="1900" noProof="0" dirty="0">
                <a:latin typeface="Times New Roman" panose="02020603050405020304" pitchFamily="18" charset="0"/>
                <a:cs typeface="Times New Roman" panose="02020603050405020304" pitchFamily="18" charset="0"/>
              </a:rPr>
              <a:t>Les renseignements fournis lors de cette CPA aideront l’Office à déterminer si toutes les questions ont été suffisamment traitées au cours de cette étape;</a:t>
            </a:r>
          </a:p>
          <a:p>
            <a:pPr>
              <a:buClrTx/>
              <a:buFont typeface="Wingdings" panose="05000000000000000000" pitchFamily="2" charset="2"/>
              <a:buChar char="§"/>
            </a:pPr>
            <a:r>
              <a:rPr lang="fr-CA" sz="1900" noProof="0" dirty="0">
                <a:latin typeface="Times New Roman" panose="02020603050405020304" pitchFamily="18" charset="0"/>
                <a:cs typeface="Times New Roman" panose="02020603050405020304" pitchFamily="18" charset="0"/>
              </a:rPr>
              <a:t>La réunion technique et la conférence préparatoire à l’audience sont animées par le personnel de l’OEN.   Toutefois, la décision concernant la demande sera prise par un Comité de l’Office, dirigé par le président du Conseil. </a:t>
            </a:r>
          </a:p>
          <a:p>
            <a:pPr>
              <a:buClrTx/>
              <a:buFont typeface="Wingdings" panose="05000000000000000000" pitchFamily="2" charset="2"/>
              <a:buChar char="§"/>
            </a:pPr>
            <a:r>
              <a:rPr lang="fr-CA" sz="1900" noProof="0" dirty="0">
                <a:latin typeface="Times New Roman" panose="02020603050405020304" pitchFamily="18" charset="0"/>
                <a:cs typeface="Times New Roman" panose="02020603050405020304" pitchFamily="18" charset="0"/>
              </a:rPr>
              <a:t>Le Comité de l’Office s’accordera un certain temps (jusqu’à quelques semaines) pour examiner toutes les observations reçues et émettra ensuite un rapport décisionnel de la conférence préparatoire à l’audience. </a:t>
            </a:r>
          </a:p>
          <a:p>
            <a:pPr>
              <a:buClrTx/>
              <a:buFont typeface="Wingdings" panose="05000000000000000000" pitchFamily="2" charset="2"/>
              <a:buChar char="§"/>
            </a:pPr>
            <a:r>
              <a:rPr lang="fr-CA" sz="1900" noProof="0" dirty="0">
                <a:latin typeface="Times New Roman" panose="02020603050405020304" pitchFamily="18" charset="0"/>
                <a:cs typeface="Times New Roman" panose="02020603050405020304" pitchFamily="18" charset="0"/>
              </a:rPr>
              <a:t>L’OEN émettra un avis d’audience publique avisant les intervenants des dates provisoires et du format de l’audience publique. </a:t>
            </a:r>
          </a:p>
        </p:txBody>
      </p:sp>
      <p:sp>
        <p:nvSpPr>
          <p:cNvPr id="5" name="TextBox 4">
            <a:extLst>
              <a:ext uri="{FF2B5EF4-FFF2-40B4-BE49-F238E27FC236}">
                <a16:creationId xmlns:a16="http://schemas.microsoft.com/office/drawing/2014/main" id="{161A11EA-73F5-E56E-A179-07F532A7A4C2}"/>
              </a:ext>
            </a:extLst>
          </p:cNvPr>
          <p:cNvSpPr txBox="1"/>
          <p:nvPr/>
        </p:nvSpPr>
        <p:spPr>
          <a:xfrm>
            <a:off x="1871700" y="800708"/>
            <a:ext cx="5400600" cy="830997"/>
          </a:xfrm>
          <a:prstGeom prst="rect">
            <a:avLst/>
          </a:prstGeom>
          <a:noFill/>
        </p:spPr>
        <p:txBody>
          <a:bodyPr wrap="square">
            <a:spAutoFit/>
          </a:bodyPr>
          <a:lstStyle/>
          <a:p>
            <a:pPr algn="ctr"/>
            <a:r>
              <a:rPr lang="en-CA" sz="2400" b="1" dirty="0">
                <a:solidFill>
                  <a:srgbClr val="3887B8"/>
                </a:solidFill>
              </a:rPr>
              <a:t>Prochaines étapes du processus de </a:t>
            </a:r>
            <a:r>
              <a:rPr lang="en-CA" sz="2400" b="1" dirty="0" err="1">
                <a:solidFill>
                  <a:srgbClr val="3887B8"/>
                </a:solidFill>
              </a:rPr>
              <a:t>demande</a:t>
            </a:r>
            <a:endParaRPr lang="en-US" sz="2400" b="1" dirty="0">
              <a:solidFill>
                <a:srgbClr val="3887B8"/>
              </a:solidFill>
            </a:endParaRPr>
          </a:p>
        </p:txBody>
      </p:sp>
    </p:spTree>
    <p:extLst>
      <p:ext uri="{BB962C8B-B14F-4D97-AF65-F5344CB8AC3E}">
        <p14:creationId xmlns:p14="http://schemas.microsoft.com/office/powerpoint/2010/main" val="42695458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2C1358A-8A1D-4B8C-B965-E3C4702BF211}"/>
              </a:ext>
            </a:extLst>
          </p:cNvPr>
          <p:cNvSpPr>
            <a:spLocks noGrp="1"/>
          </p:cNvSpPr>
          <p:nvPr>
            <p:ph type="title"/>
          </p:nvPr>
        </p:nvSpPr>
        <p:spPr>
          <a:xfrm>
            <a:off x="0" y="476672"/>
            <a:ext cx="8684028" cy="792088"/>
          </a:xfrm>
        </p:spPr>
        <p:txBody>
          <a:bodyPr>
            <a:normAutofit/>
          </a:bodyPr>
          <a:lstStyle/>
          <a:p>
            <a:pPr algn="ctr"/>
            <a:r>
              <a:rPr lang="en-US" sz="2400" b="1" dirty="0">
                <a:latin typeface="Times New Roman" pitchFamily="18" charset="0"/>
                <a:cs typeface="Times New Roman" pitchFamily="18" charset="0"/>
              </a:rPr>
              <a:t>Intervener Participation</a:t>
            </a:r>
            <a:endParaRPr lang="en-US" sz="2400" dirty="0"/>
          </a:p>
        </p:txBody>
      </p:sp>
      <p:sp>
        <p:nvSpPr>
          <p:cNvPr id="7" name="Content Placeholder 2">
            <a:extLst>
              <a:ext uri="{FF2B5EF4-FFF2-40B4-BE49-F238E27FC236}">
                <a16:creationId xmlns:a16="http://schemas.microsoft.com/office/drawing/2014/main" id="{5AE348CC-5962-41CA-A4F7-2501D5329159}"/>
              </a:ext>
            </a:extLst>
          </p:cNvPr>
          <p:cNvSpPr>
            <a:spLocks noGrp="1"/>
          </p:cNvSpPr>
          <p:nvPr>
            <p:ph idx="1"/>
          </p:nvPr>
        </p:nvSpPr>
        <p:spPr>
          <a:xfrm>
            <a:off x="483940" y="1700808"/>
            <a:ext cx="8424936" cy="4235002"/>
          </a:xfrm>
        </p:spPr>
        <p:txBody>
          <a:bodyPr>
            <a:normAutofit/>
          </a:bodyPr>
          <a:lstStyle/>
          <a:p>
            <a:pPr>
              <a:buClrTx/>
              <a:buFont typeface="Wingdings" panose="05000000000000000000" pitchFamily="2" charset="2"/>
              <a:buChar char="§"/>
            </a:pPr>
            <a:r>
              <a:rPr lang="en-US" sz="2000" b="0" dirty="0">
                <a:solidFill>
                  <a:schemeClr val="tx1"/>
                </a:solidFill>
                <a:latin typeface="Times New Roman" pitchFamily="18" charset="0"/>
                <a:cs typeface="Times New Roman" pitchFamily="18" charset="0"/>
              </a:rPr>
              <a:t>Participate in the licensing process for the Application from the onset</a:t>
            </a:r>
            <a:r>
              <a:rPr lang="en-CA" sz="2000" dirty="0">
                <a:latin typeface="Times New Roman" pitchFamily="18" charset="0"/>
                <a:cs typeface="Times New Roman" pitchFamily="18" charset="0"/>
              </a:rPr>
              <a:t>;</a:t>
            </a:r>
          </a:p>
          <a:p>
            <a:pPr>
              <a:buClrTx/>
              <a:buFont typeface="Wingdings" panose="05000000000000000000" pitchFamily="2" charset="2"/>
              <a:buChar char="§"/>
            </a:pPr>
            <a:r>
              <a:rPr lang="en-US" sz="2000" b="0" dirty="0">
                <a:solidFill>
                  <a:schemeClr val="tx1"/>
                </a:solidFill>
                <a:latin typeface="Times New Roman" pitchFamily="18" charset="0"/>
                <a:cs typeface="Times New Roman" pitchFamily="18" charset="0"/>
              </a:rPr>
              <a:t>Provide the Board and the Applicant with valuable technical information (questions and concerns) on relevant issues</a:t>
            </a:r>
            <a:r>
              <a:rPr lang="en-CA" sz="2000" dirty="0">
                <a:latin typeface="Times New Roman" pitchFamily="18" charset="0"/>
                <a:cs typeface="Times New Roman" pitchFamily="18" charset="0"/>
              </a:rPr>
              <a:t>;</a:t>
            </a:r>
          </a:p>
          <a:p>
            <a:pPr>
              <a:buClrTx/>
              <a:buFont typeface="Wingdings" panose="05000000000000000000" pitchFamily="2" charset="2"/>
              <a:buChar char="§"/>
            </a:pPr>
            <a:r>
              <a:rPr lang="en-US" sz="2000" b="0" dirty="0">
                <a:solidFill>
                  <a:schemeClr val="tx1"/>
                </a:solidFill>
                <a:latin typeface="Times New Roman" pitchFamily="18" charset="0"/>
                <a:cs typeface="Times New Roman" pitchFamily="18" charset="0"/>
              </a:rPr>
              <a:t>Participate in formal and informal discussions aimed at resolving relevant issues</a:t>
            </a:r>
            <a:r>
              <a:rPr lang="en-CA" sz="2000" dirty="0">
                <a:latin typeface="Times New Roman" pitchFamily="18" charset="0"/>
                <a:cs typeface="Times New Roman" pitchFamily="18" charset="0"/>
              </a:rPr>
              <a:t>;</a:t>
            </a:r>
          </a:p>
          <a:p>
            <a:pPr>
              <a:buClrTx/>
              <a:buFont typeface="Wingdings" panose="05000000000000000000" pitchFamily="2" charset="2"/>
              <a:buChar char="§"/>
            </a:pPr>
            <a:r>
              <a:rPr lang="en-CA" sz="2000" b="0" baseline="0" dirty="0">
                <a:solidFill>
                  <a:schemeClr val="tx1"/>
                </a:solidFill>
                <a:latin typeface="Times New Roman" pitchFamily="18" charset="0"/>
                <a:cs typeface="Times New Roman" pitchFamily="18" charset="0"/>
              </a:rPr>
              <a:t>Everyone is encouraged to participate in this community session and the PHC;</a:t>
            </a:r>
          </a:p>
          <a:p>
            <a:pPr>
              <a:buClrTx/>
              <a:buFont typeface="Wingdings" panose="05000000000000000000" pitchFamily="2" charset="2"/>
              <a:buChar char="§"/>
            </a:pPr>
            <a:r>
              <a:rPr lang="en-US" sz="2000" b="0" baseline="0" dirty="0">
                <a:solidFill>
                  <a:schemeClr val="tx1"/>
                </a:solidFill>
                <a:latin typeface="Times New Roman" pitchFamily="18" charset="0"/>
                <a:cs typeface="Times New Roman" pitchFamily="18" charset="0"/>
              </a:rPr>
              <a:t>Interested persons can also contact NWB staff to provide written comments or to review the documents filed for the application</a:t>
            </a:r>
            <a:r>
              <a:rPr lang="en-CA" sz="2000" dirty="0">
                <a:latin typeface="Times New Roman" pitchFamily="18" charset="0"/>
                <a:cs typeface="Times New Roman" pitchFamily="18" charset="0"/>
              </a:rPr>
              <a:t>;</a:t>
            </a:r>
          </a:p>
          <a:p>
            <a:pPr>
              <a:buClrTx/>
              <a:buFont typeface="Wingdings" panose="05000000000000000000" pitchFamily="2" charset="2"/>
              <a:buChar char="§"/>
            </a:pPr>
            <a:r>
              <a:rPr lang="en-US" sz="2000" b="0" baseline="0" dirty="0">
                <a:solidFill>
                  <a:schemeClr val="tx1"/>
                </a:solidFill>
                <a:latin typeface="Times New Roman" pitchFamily="18" charset="0"/>
                <a:cs typeface="Times New Roman" pitchFamily="18" charset="0"/>
              </a:rPr>
              <a:t>All documents received have been posted on the NWB’s Public Registry</a:t>
            </a:r>
            <a:endParaRPr lang="en-CA" sz="2000" b="0" baseline="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7650019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2C1358A-8A1D-4B8C-B965-E3C4702BF211}"/>
              </a:ext>
            </a:extLst>
          </p:cNvPr>
          <p:cNvSpPr>
            <a:spLocks noGrp="1"/>
          </p:cNvSpPr>
          <p:nvPr>
            <p:ph type="title"/>
          </p:nvPr>
        </p:nvSpPr>
        <p:spPr>
          <a:xfrm>
            <a:off x="0" y="476672"/>
            <a:ext cx="8684028" cy="792088"/>
          </a:xfrm>
        </p:spPr>
        <p:txBody>
          <a:bodyPr>
            <a:normAutofit/>
          </a:bodyPr>
          <a:lstStyle/>
          <a:p>
            <a:pPr algn="ctr"/>
            <a:r>
              <a:rPr lang="en-US" sz="2400" dirty="0">
                <a:latin typeface="ProSyl" panose="020B0500000000000000" pitchFamily="34" charset="0"/>
              </a:rPr>
              <a:t>Participation des intervenants </a:t>
            </a:r>
          </a:p>
        </p:txBody>
      </p:sp>
      <p:sp>
        <p:nvSpPr>
          <p:cNvPr id="7" name="Content Placeholder 2">
            <a:extLst>
              <a:ext uri="{FF2B5EF4-FFF2-40B4-BE49-F238E27FC236}">
                <a16:creationId xmlns:a16="http://schemas.microsoft.com/office/drawing/2014/main" id="{5AE348CC-5962-41CA-A4F7-2501D5329159}"/>
              </a:ext>
            </a:extLst>
          </p:cNvPr>
          <p:cNvSpPr>
            <a:spLocks noGrp="1"/>
          </p:cNvSpPr>
          <p:nvPr>
            <p:ph idx="1"/>
          </p:nvPr>
        </p:nvSpPr>
        <p:spPr>
          <a:xfrm>
            <a:off x="483940" y="1700808"/>
            <a:ext cx="8424936" cy="4235002"/>
          </a:xfrm>
        </p:spPr>
        <p:txBody>
          <a:bodyPr>
            <a:normAutofit/>
          </a:bodyPr>
          <a:lstStyle/>
          <a:p>
            <a:pPr>
              <a:buClrTx/>
              <a:buFont typeface="Wingdings" panose="05000000000000000000" pitchFamily="2" charset="2"/>
              <a:buChar char="§"/>
            </a:pPr>
            <a:r>
              <a:rPr lang="fr-CA" sz="2000" b="0" baseline="0" noProof="0" dirty="0">
                <a:solidFill>
                  <a:schemeClr val="tx1"/>
                </a:solidFill>
                <a:latin typeface="Times New Roman" pitchFamily="18" charset="0"/>
                <a:cs typeface="Times New Roman" pitchFamily="18" charset="0"/>
              </a:rPr>
              <a:t>Participer dès le début au processus de délivrance de permis pour la demande soumise; </a:t>
            </a:r>
          </a:p>
          <a:p>
            <a:pPr>
              <a:buClrTx/>
              <a:buFont typeface="Wingdings" panose="05000000000000000000" pitchFamily="2" charset="2"/>
              <a:buChar char="§"/>
            </a:pPr>
            <a:r>
              <a:rPr lang="fr-CA" sz="2000" noProof="0" dirty="0">
                <a:latin typeface="Times New Roman" pitchFamily="18" charset="0"/>
                <a:cs typeface="Times New Roman" pitchFamily="18" charset="0"/>
              </a:rPr>
              <a:t>Soumettre à l’Office et au demandeur de très utiles informations techniques (questions et préoccupations) sur les enjeux pertinents;  </a:t>
            </a:r>
          </a:p>
          <a:p>
            <a:pPr>
              <a:buClrTx/>
              <a:buFont typeface="Wingdings" panose="05000000000000000000" pitchFamily="2" charset="2"/>
              <a:buChar char="§"/>
            </a:pPr>
            <a:r>
              <a:rPr lang="fr-CA" sz="2000" b="0" baseline="0" noProof="0" dirty="0">
                <a:solidFill>
                  <a:schemeClr val="tx1"/>
                </a:solidFill>
                <a:latin typeface="Times New Roman" pitchFamily="18" charset="0"/>
                <a:cs typeface="Times New Roman" pitchFamily="18" charset="0"/>
              </a:rPr>
              <a:t>Participer aux discussions formelles et informelles visant à résoudre les questions pertinentes</a:t>
            </a:r>
            <a:r>
              <a:rPr lang="fr-CA" sz="2000" noProof="0" dirty="0">
                <a:latin typeface="Times New Roman" pitchFamily="18" charset="0"/>
                <a:cs typeface="Times New Roman" pitchFamily="18" charset="0"/>
              </a:rPr>
              <a:t>; </a:t>
            </a:r>
          </a:p>
          <a:p>
            <a:pPr>
              <a:buClrTx/>
              <a:buFont typeface="Wingdings" panose="05000000000000000000" pitchFamily="2" charset="2"/>
              <a:buChar char="§"/>
            </a:pPr>
            <a:r>
              <a:rPr lang="fr-CA" sz="2000" b="0" baseline="0" noProof="0" dirty="0">
                <a:solidFill>
                  <a:schemeClr val="tx1"/>
                </a:solidFill>
                <a:latin typeface="Times New Roman" pitchFamily="18" charset="0"/>
                <a:cs typeface="Times New Roman" pitchFamily="18" charset="0"/>
              </a:rPr>
              <a:t>Tout le monde est encouragé à participer à cette séance communautaire et à la CPA; </a:t>
            </a:r>
          </a:p>
          <a:p>
            <a:pPr>
              <a:buClrTx/>
              <a:buFont typeface="Wingdings" panose="05000000000000000000" pitchFamily="2" charset="2"/>
              <a:buChar char="§"/>
            </a:pPr>
            <a:r>
              <a:rPr lang="fr-CA" sz="2000" noProof="0" dirty="0">
                <a:latin typeface="Times New Roman" pitchFamily="18" charset="0"/>
                <a:cs typeface="Times New Roman" pitchFamily="18" charset="0"/>
              </a:rPr>
              <a:t>Les personnes intéressées peuvent contacter le personnel de l’OEN pour soumettre des commentaires écrits ou pour examiner les documents présentés avec la demande; </a:t>
            </a:r>
          </a:p>
          <a:p>
            <a:pPr>
              <a:buClrTx/>
              <a:buFont typeface="Wingdings" panose="05000000000000000000" pitchFamily="2" charset="2"/>
              <a:buChar char="§"/>
            </a:pPr>
            <a:r>
              <a:rPr lang="fr-CA" sz="2000" b="0" baseline="0" noProof="0" dirty="0">
                <a:solidFill>
                  <a:schemeClr val="tx1"/>
                </a:solidFill>
                <a:latin typeface="Times New Roman" pitchFamily="18" charset="0"/>
                <a:cs typeface="Times New Roman" pitchFamily="18" charset="0"/>
              </a:rPr>
              <a:t>Tous les documents reçus ont été affichés </a:t>
            </a:r>
            <a:r>
              <a:rPr lang="fr-CA" sz="2000" noProof="0" dirty="0">
                <a:latin typeface="Times New Roman" pitchFamily="18" charset="0"/>
                <a:cs typeface="Times New Roman" pitchFamily="18" charset="0"/>
              </a:rPr>
              <a:t>sur le registre public de l’OEN. </a:t>
            </a:r>
            <a:r>
              <a:rPr lang="fr-CA" sz="2000" b="0" baseline="0" noProof="0" dirty="0">
                <a:solidFill>
                  <a:schemeClr val="tx1"/>
                </a:solidFill>
                <a:latin typeface="Times New Roman" pitchFamily="18" charset="0"/>
                <a:cs typeface="Times New Roman" pitchFamily="18" charset="0"/>
              </a:rPr>
              <a:t> </a:t>
            </a:r>
          </a:p>
        </p:txBody>
      </p:sp>
    </p:spTree>
    <p:extLst>
      <p:ext uri="{BB962C8B-B14F-4D97-AF65-F5344CB8AC3E}">
        <p14:creationId xmlns:p14="http://schemas.microsoft.com/office/powerpoint/2010/main" val="15262128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99AD439-FBB6-40CC-B001-0BFD85EB4F04}"/>
              </a:ext>
            </a:extLst>
          </p:cNvPr>
          <p:cNvSpPr>
            <a:spLocks noGrp="1"/>
          </p:cNvSpPr>
          <p:nvPr>
            <p:ph type="title"/>
          </p:nvPr>
        </p:nvSpPr>
        <p:spPr>
          <a:xfrm>
            <a:off x="229986" y="980728"/>
            <a:ext cx="8684028" cy="792088"/>
          </a:xfrm>
        </p:spPr>
        <p:txBody>
          <a:bodyPr>
            <a:normAutofit/>
          </a:bodyPr>
          <a:lstStyle/>
          <a:p>
            <a:pPr algn="ctr"/>
            <a:r>
              <a:rPr lang="en-US" sz="2400" b="1" dirty="0">
                <a:latin typeface="Times New Roman" pitchFamily="18" charset="0"/>
                <a:cs typeface="Times New Roman" pitchFamily="18" charset="0"/>
              </a:rPr>
              <a:t>NWB Staff Contact Information</a:t>
            </a:r>
            <a:endParaRPr lang="en-US" sz="2400" dirty="0"/>
          </a:p>
        </p:txBody>
      </p:sp>
      <p:graphicFrame>
        <p:nvGraphicFramePr>
          <p:cNvPr id="7" name="Table 6">
            <a:extLst>
              <a:ext uri="{FF2B5EF4-FFF2-40B4-BE49-F238E27FC236}">
                <a16:creationId xmlns:a16="http://schemas.microsoft.com/office/drawing/2014/main" id="{140E6759-B1CC-47EC-A94D-1EE855F61C65}"/>
              </a:ext>
            </a:extLst>
          </p:cNvPr>
          <p:cNvGraphicFramePr>
            <a:graphicFrameLocks noGrp="1"/>
          </p:cNvGraphicFramePr>
          <p:nvPr>
            <p:extLst>
              <p:ext uri="{D42A27DB-BD31-4B8C-83A1-F6EECF244321}">
                <p14:modId xmlns:p14="http://schemas.microsoft.com/office/powerpoint/2010/main" val="3028636111"/>
              </p:ext>
            </p:extLst>
          </p:nvPr>
        </p:nvGraphicFramePr>
        <p:xfrm>
          <a:off x="649711" y="2132856"/>
          <a:ext cx="7384606" cy="3209729"/>
        </p:xfrm>
        <a:graphic>
          <a:graphicData uri="http://schemas.openxmlformats.org/drawingml/2006/table">
            <a:tbl>
              <a:tblPr firstRow="1" bandRow="1">
                <a:tableStyleId>{5C22544A-7EE6-4342-B048-85BDC9FD1C3A}</a:tableStyleId>
              </a:tblPr>
              <a:tblGrid>
                <a:gridCol w="7384606">
                  <a:extLst>
                    <a:ext uri="{9D8B030D-6E8A-4147-A177-3AD203B41FA5}">
                      <a16:colId xmlns:a16="http://schemas.microsoft.com/office/drawing/2014/main" val="20000"/>
                    </a:ext>
                  </a:extLst>
                </a:gridCol>
              </a:tblGrid>
              <a:tr h="1534192">
                <a:tc>
                  <a:txBody>
                    <a:bodyPr/>
                    <a:lstStyle/>
                    <a:p>
                      <a:pPr marL="342900" indent="-342900" algn="l">
                        <a:lnSpc>
                          <a:spcPct val="150000"/>
                        </a:lnSpc>
                        <a:spcBef>
                          <a:spcPts val="375"/>
                        </a:spcBef>
                        <a:buFont typeface="Wingdings" panose="05000000000000000000" pitchFamily="2" charset="2"/>
                        <a:buChar char="§"/>
                      </a:pPr>
                      <a:r>
                        <a:rPr lang="en-US" sz="1600" b="0" baseline="0" dirty="0">
                          <a:solidFill>
                            <a:schemeClr val="tx1"/>
                          </a:solidFill>
                          <a:latin typeface="Times New Roman" pitchFamily="18" charset="0"/>
                          <a:cs typeface="Times New Roman" pitchFamily="18" charset="0"/>
                        </a:rPr>
                        <a:t>Stephanie Autut, </a:t>
                      </a:r>
                      <a:r>
                        <a:rPr lang="en-US" sz="1600" b="0" baseline="0" dirty="0">
                          <a:solidFill>
                            <a:schemeClr val="accent1"/>
                          </a:solidFill>
                          <a:latin typeface="Times New Roman" pitchFamily="18" charset="0"/>
                          <a:cs typeface="Times New Roman" pitchFamily="18" charset="0"/>
                        </a:rPr>
                        <a:t>Executive Director                          </a:t>
                      </a:r>
                      <a:r>
                        <a:rPr lang="en-US" sz="1600" b="0" baseline="0" dirty="0">
                          <a:solidFill>
                            <a:srgbClr val="0070C0"/>
                          </a:solidFill>
                          <a:latin typeface="Times New Roman" pitchFamily="18" charset="0"/>
                          <a:cs typeface="Times New Roman" pitchFamily="18" charset="0"/>
                          <a:hlinkClick r:id="rId3"/>
                        </a:rPr>
                        <a:t>stephanie.autut@nwb-oen.ca</a:t>
                      </a:r>
                      <a:endParaRPr lang="en-US" sz="1600" b="0" baseline="0" dirty="0">
                        <a:solidFill>
                          <a:srgbClr val="0070C0"/>
                        </a:solidFill>
                        <a:latin typeface="Times New Roman" pitchFamily="18" charset="0"/>
                        <a:cs typeface="Times New Roman" pitchFamily="18" charset="0"/>
                      </a:endParaRPr>
                    </a:p>
                    <a:p>
                      <a:pPr marL="342900" indent="-342900" algn="l">
                        <a:lnSpc>
                          <a:spcPct val="150000"/>
                        </a:lnSpc>
                        <a:spcBef>
                          <a:spcPts val="375"/>
                        </a:spcBef>
                        <a:buFont typeface="Wingdings" panose="05000000000000000000" pitchFamily="2" charset="2"/>
                        <a:buChar char="§"/>
                      </a:pPr>
                      <a:r>
                        <a:rPr lang="en-US" sz="1600" b="0" baseline="0" dirty="0">
                          <a:solidFill>
                            <a:schemeClr val="tx1"/>
                          </a:solidFill>
                          <a:latin typeface="Times New Roman" pitchFamily="18" charset="0"/>
                          <a:cs typeface="Times New Roman" pitchFamily="18" charset="0"/>
                        </a:rPr>
                        <a:t>Karén Kharatyan, </a:t>
                      </a:r>
                      <a:r>
                        <a:rPr lang="en-US" sz="1600" b="0" baseline="0" dirty="0">
                          <a:solidFill>
                            <a:schemeClr val="accent1"/>
                          </a:solidFill>
                          <a:latin typeface="Times New Roman" pitchFamily="18" charset="0"/>
                          <a:cs typeface="Times New Roman" pitchFamily="18" charset="0"/>
                        </a:rPr>
                        <a:t>Director of Technical Services      </a:t>
                      </a:r>
                      <a:r>
                        <a:rPr lang="en-US" sz="1600" b="0" baseline="0" dirty="0">
                          <a:solidFill>
                            <a:schemeClr val="tx1"/>
                          </a:solidFill>
                          <a:latin typeface="Times New Roman" pitchFamily="18" charset="0"/>
                          <a:cs typeface="Times New Roman" pitchFamily="18" charset="0"/>
                          <a:hlinkClick r:id="rId4"/>
                        </a:rPr>
                        <a:t>karen.kharatyan@nwb-oen.ca</a:t>
                      </a:r>
                      <a:endParaRPr lang="en-US" sz="1600" b="0" baseline="0" dirty="0">
                        <a:solidFill>
                          <a:schemeClr val="tx1"/>
                        </a:solidFill>
                        <a:latin typeface="Times New Roman" pitchFamily="18" charset="0"/>
                        <a:cs typeface="Times New Roman" pitchFamily="18" charset="0"/>
                      </a:endParaRPr>
                    </a:p>
                    <a:p>
                      <a:pPr marL="342900" indent="-342900" algn="l">
                        <a:lnSpc>
                          <a:spcPct val="150000"/>
                        </a:lnSpc>
                        <a:spcBef>
                          <a:spcPts val="375"/>
                        </a:spcBef>
                        <a:buFont typeface="Wingdings" panose="05000000000000000000" pitchFamily="2" charset="2"/>
                        <a:buChar char="§"/>
                      </a:pPr>
                      <a:r>
                        <a:rPr lang="pt-BR" sz="1600" b="0" baseline="0" dirty="0">
                          <a:solidFill>
                            <a:schemeClr val="tx1"/>
                          </a:solidFill>
                          <a:latin typeface="Times New Roman" pitchFamily="18" charset="0"/>
                          <a:cs typeface="Times New Roman" pitchFamily="18" charset="0"/>
                        </a:rPr>
                        <a:t>Richard Dwyer, </a:t>
                      </a:r>
                      <a:r>
                        <a:rPr lang="pt-BR" sz="1600" b="0" baseline="0" dirty="0">
                          <a:solidFill>
                            <a:schemeClr val="accent1"/>
                          </a:solidFill>
                          <a:latin typeface="Times New Roman" pitchFamily="18" charset="0"/>
                          <a:cs typeface="Times New Roman" pitchFamily="18" charset="0"/>
                        </a:rPr>
                        <a:t>Manager of Licensing                      </a:t>
                      </a:r>
                      <a:r>
                        <a:rPr lang="en-US" sz="1600" b="0" baseline="0" dirty="0">
                          <a:solidFill>
                            <a:schemeClr val="tx1"/>
                          </a:solidFill>
                          <a:latin typeface="Times New Roman" pitchFamily="18" charset="0"/>
                          <a:cs typeface="Times New Roman" pitchFamily="18" charset="0"/>
                          <a:hlinkClick r:id="rId5"/>
                        </a:rPr>
                        <a:t>richard.dwyer@nwb-oen.ca</a:t>
                      </a:r>
                      <a:endParaRPr lang="en-US" sz="1600" b="0" baseline="0" dirty="0">
                        <a:solidFill>
                          <a:schemeClr val="tx1"/>
                        </a:solidFill>
                        <a:latin typeface="Times New Roman" pitchFamily="18" charset="0"/>
                        <a:cs typeface="Times New Roman" pitchFamily="18" charset="0"/>
                      </a:endParaRPr>
                    </a:p>
                    <a:p>
                      <a:pPr marL="342900" marR="0" lvl="1" indent="-342900" algn="l" defTabSz="914400" rtl="0" eaLnBrk="1" fontAlgn="auto" latinLnBrk="0" hangingPunct="1">
                        <a:lnSpc>
                          <a:spcPct val="150000"/>
                        </a:lnSpc>
                        <a:spcBef>
                          <a:spcPts val="375"/>
                        </a:spcBef>
                        <a:spcAft>
                          <a:spcPts val="0"/>
                        </a:spcAft>
                        <a:buClrTx/>
                        <a:buSzTx/>
                        <a:buFont typeface="Wingdings" panose="05000000000000000000" pitchFamily="2" charset="2"/>
                        <a:buChar char="§"/>
                        <a:tabLst/>
                        <a:defRPr/>
                      </a:pPr>
                      <a:r>
                        <a:rPr lang="en-US" sz="1600" b="0" baseline="0" dirty="0">
                          <a:solidFill>
                            <a:schemeClr val="tx1"/>
                          </a:solidFill>
                          <a:latin typeface="Times New Roman" pitchFamily="18" charset="0"/>
                          <a:cs typeface="Times New Roman" pitchFamily="18" charset="0"/>
                        </a:rPr>
                        <a:t>Ben Kogvik, </a:t>
                      </a:r>
                      <a:r>
                        <a:rPr lang="en-US" sz="1600" b="0" baseline="0" dirty="0">
                          <a:solidFill>
                            <a:schemeClr val="accent1"/>
                          </a:solidFill>
                          <a:latin typeface="Times New Roman" pitchFamily="18" charset="0"/>
                          <a:cs typeface="Times New Roman" pitchFamily="18" charset="0"/>
                        </a:rPr>
                        <a:t>Director of Board Administration         </a:t>
                      </a:r>
                      <a:r>
                        <a:rPr lang="en-US" sz="1600" b="0" baseline="0" dirty="0">
                          <a:solidFill>
                            <a:schemeClr val="tx1"/>
                          </a:solidFill>
                          <a:latin typeface="Times New Roman" pitchFamily="18" charset="0"/>
                          <a:cs typeface="Times New Roman" pitchFamily="18" charset="0"/>
                          <a:hlinkClick r:id="rId6"/>
                        </a:rPr>
                        <a:t>ben.kogvik@nwb-oen.ca</a:t>
                      </a:r>
                      <a:endParaRPr lang="en-US" sz="1600" b="0" baseline="0" dirty="0">
                        <a:solidFill>
                          <a:schemeClr val="tx1"/>
                        </a:solidFill>
                        <a:latin typeface="Times New Roman" pitchFamily="18" charset="0"/>
                        <a:cs typeface="Times New Roman" pitchFamily="18" charset="0"/>
                      </a:endParaRPr>
                    </a:p>
                    <a:p>
                      <a:pPr marL="342900" marR="0" lvl="1" indent="-342900" algn="l" defTabSz="914400" rtl="0" eaLnBrk="1" fontAlgn="auto" latinLnBrk="0" hangingPunct="1">
                        <a:lnSpc>
                          <a:spcPct val="150000"/>
                        </a:lnSpc>
                        <a:spcBef>
                          <a:spcPts val="375"/>
                        </a:spcBef>
                        <a:spcAft>
                          <a:spcPts val="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Nidhi Singh, </a:t>
                      </a:r>
                      <a:r>
                        <a:rPr kumimoji="0" lang="en-US" sz="1600" b="0" i="0" u="none" strike="noStrike" kern="1200" cap="none" spc="0" normalizeH="0" baseline="0" noProof="0" dirty="0">
                          <a:ln>
                            <a:noFill/>
                          </a:ln>
                          <a:solidFill>
                            <a:schemeClr val="accent1"/>
                          </a:solidFill>
                          <a:effectLst/>
                          <a:uLnTx/>
                          <a:uFillTx/>
                          <a:latin typeface="Times New Roman" pitchFamily="18" charset="0"/>
                          <a:ea typeface="+mn-ea"/>
                          <a:cs typeface="Times New Roman" pitchFamily="18" charset="0"/>
                        </a:rPr>
                        <a:t>Technical Advisor                                 </a:t>
                      </a:r>
                      <a:r>
                        <a:rPr kumimoji="0" lang="en-US" sz="1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hlinkClick r:id="rId7"/>
                        </a:rPr>
                        <a:t>nidhi.singh@nwb-oen.ca</a:t>
                      </a:r>
                      <a:endParaRPr kumimoji="0" lang="en-US" sz="1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txBody>
                  <a:tcPr>
                    <a:noFill/>
                  </a:tcPr>
                </a:tc>
                <a:extLst>
                  <a:ext uri="{0D108BD9-81ED-4DB2-BD59-A6C34878D82A}">
                    <a16:rowId xmlns:a16="http://schemas.microsoft.com/office/drawing/2014/main" val="10000"/>
                  </a:ext>
                </a:extLst>
              </a:tr>
              <a:tr h="1130104">
                <a:tc>
                  <a:txBody>
                    <a:bodyPr/>
                    <a:lstStyle/>
                    <a:p>
                      <a:pPr marL="0" indent="0" algn="l">
                        <a:spcBef>
                          <a:spcPts val="375"/>
                        </a:spcBef>
                        <a:buFont typeface="Wingdings" panose="05000000000000000000" pitchFamily="2" charset="2"/>
                        <a:buNone/>
                      </a:pPr>
                      <a:endParaRPr kumimoji="0" lang="en-US" sz="1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hlinkClick r:id="rId4"/>
                      </a:endParaRPr>
                    </a:p>
                  </a:txBody>
                  <a:tcPr>
                    <a:noFill/>
                  </a:tcPr>
                </a:tc>
                <a:extLst>
                  <a:ext uri="{0D108BD9-81ED-4DB2-BD59-A6C34878D82A}">
                    <a16:rowId xmlns:a16="http://schemas.microsoft.com/office/drawing/2014/main" val="326441310"/>
                  </a:ext>
                </a:extLst>
              </a:tr>
            </a:tbl>
          </a:graphicData>
        </a:graphic>
      </p:graphicFrame>
    </p:spTree>
    <p:extLst>
      <p:ext uri="{BB962C8B-B14F-4D97-AF65-F5344CB8AC3E}">
        <p14:creationId xmlns:p14="http://schemas.microsoft.com/office/powerpoint/2010/main" val="36813924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99AD439-FBB6-40CC-B001-0BFD85EB4F04}"/>
              </a:ext>
            </a:extLst>
          </p:cNvPr>
          <p:cNvSpPr>
            <a:spLocks noGrp="1"/>
          </p:cNvSpPr>
          <p:nvPr>
            <p:ph type="title"/>
          </p:nvPr>
        </p:nvSpPr>
        <p:spPr>
          <a:xfrm>
            <a:off x="229986" y="980728"/>
            <a:ext cx="8684028" cy="792088"/>
          </a:xfrm>
        </p:spPr>
        <p:txBody>
          <a:bodyPr>
            <a:normAutofit/>
          </a:bodyPr>
          <a:lstStyle/>
          <a:p>
            <a:pPr algn="ctr"/>
            <a:r>
              <a:rPr lang="en-US" sz="2400" dirty="0"/>
              <a:t>Coordonnées du personnel de l’OEN</a:t>
            </a:r>
          </a:p>
        </p:txBody>
      </p:sp>
      <p:graphicFrame>
        <p:nvGraphicFramePr>
          <p:cNvPr id="7" name="Table 6">
            <a:extLst>
              <a:ext uri="{FF2B5EF4-FFF2-40B4-BE49-F238E27FC236}">
                <a16:creationId xmlns:a16="http://schemas.microsoft.com/office/drawing/2014/main" id="{140E6759-B1CC-47EC-A94D-1EE855F61C65}"/>
              </a:ext>
            </a:extLst>
          </p:cNvPr>
          <p:cNvGraphicFramePr>
            <a:graphicFrameLocks noGrp="1"/>
          </p:cNvGraphicFramePr>
          <p:nvPr>
            <p:extLst>
              <p:ext uri="{D42A27DB-BD31-4B8C-83A1-F6EECF244321}">
                <p14:modId xmlns:p14="http://schemas.microsoft.com/office/powerpoint/2010/main" val="4165743612"/>
              </p:ext>
            </p:extLst>
          </p:nvPr>
        </p:nvGraphicFramePr>
        <p:xfrm>
          <a:off x="107504" y="2051299"/>
          <a:ext cx="8928992" cy="5065747"/>
        </p:xfrm>
        <a:graphic>
          <a:graphicData uri="http://schemas.openxmlformats.org/drawingml/2006/table">
            <a:tbl>
              <a:tblPr firstRow="1" bandRow="1">
                <a:tableStyleId>{5C22544A-7EE6-4342-B048-85BDC9FD1C3A}</a:tableStyleId>
              </a:tblPr>
              <a:tblGrid>
                <a:gridCol w="8928992">
                  <a:extLst>
                    <a:ext uri="{9D8B030D-6E8A-4147-A177-3AD203B41FA5}">
                      <a16:colId xmlns:a16="http://schemas.microsoft.com/office/drawing/2014/main" val="20000"/>
                    </a:ext>
                  </a:extLst>
                </a:gridCol>
              </a:tblGrid>
              <a:tr h="1641394">
                <a:tc>
                  <a:txBody>
                    <a:bodyPr/>
                    <a:lstStyle/>
                    <a:p>
                      <a:pPr marL="800100" lvl="1" indent="-342900" algn="l">
                        <a:lnSpc>
                          <a:spcPct val="150000"/>
                        </a:lnSpc>
                        <a:spcBef>
                          <a:spcPts val="375"/>
                        </a:spcBef>
                        <a:buFont typeface="Wingdings" panose="05000000000000000000" pitchFamily="2" charset="2"/>
                        <a:buChar char="§"/>
                      </a:pPr>
                      <a:r>
                        <a:rPr lang="en-CA" sz="1600" b="0" baseline="0" dirty="0">
                          <a:solidFill>
                            <a:schemeClr val="tx1"/>
                          </a:solidFill>
                          <a:latin typeface="+mn-lt"/>
                          <a:cs typeface="Times New Roman" pitchFamily="18" charset="0"/>
                        </a:rPr>
                        <a:t>Stephanie Autut, </a:t>
                      </a:r>
                      <a:r>
                        <a:rPr lang="fr-CA" sz="1600" b="0" baseline="0" noProof="0" dirty="0">
                          <a:solidFill>
                            <a:schemeClr val="tx1"/>
                          </a:solidFill>
                          <a:latin typeface="+mn-lt"/>
                          <a:cs typeface="Times New Roman" pitchFamily="18" charset="0"/>
                        </a:rPr>
                        <a:t>directrice exécutive </a:t>
                      </a:r>
                      <a:r>
                        <a:rPr lang="fr-CA" sz="1600" b="0" baseline="0" noProof="0" dirty="0">
                          <a:solidFill>
                            <a:schemeClr val="accent1"/>
                          </a:solidFill>
                          <a:latin typeface="+mn-lt"/>
                          <a:cs typeface="Times New Roman" pitchFamily="18" charset="0"/>
                        </a:rPr>
                        <a:t>                                    </a:t>
                      </a:r>
                      <a:r>
                        <a:rPr lang="en-US" sz="1600" b="0" baseline="0" dirty="0">
                          <a:solidFill>
                            <a:srgbClr val="0070C0"/>
                          </a:solidFill>
                          <a:latin typeface="+mn-lt"/>
                          <a:cs typeface="Times New Roman" pitchFamily="18" charset="0"/>
                          <a:hlinkClick r:id="rId3"/>
                        </a:rPr>
                        <a:t>stephanie.autut@nwb-oen.ca</a:t>
                      </a:r>
                      <a:endParaRPr lang="en-US" sz="1600" b="0" baseline="0" dirty="0">
                        <a:solidFill>
                          <a:srgbClr val="0070C0"/>
                        </a:solidFill>
                        <a:latin typeface="+mn-lt"/>
                        <a:cs typeface="Times New Roman" pitchFamily="18" charset="0"/>
                      </a:endParaRPr>
                    </a:p>
                    <a:p>
                      <a:pPr marL="800100" lvl="1" indent="-342900" algn="l">
                        <a:lnSpc>
                          <a:spcPct val="150000"/>
                        </a:lnSpc>
                        <a:spcBef>
                          <a:spcPts val="375"/>
                        </a:spcBef>
                        <a:buFont typeface="Wingdings" panose="05000000000000000000" pitchFamily="2" charset="2"/>
                        <a:buChar char="§"/>
                      </a:pPr>
                      <a:r>
                        <a:rPr lang="en-US" sz="1600" b="0" baseline="0" dirty="0">
                          <a:solidFill>
                            <a:schemeClr val="tx1"/>
                          </a:solidFill>
                          <a:latin typeface="+mn-lt"/>
                          <a:cs typeface="Times New Roman" pitchFamily="18" charset="0"/>
                        </a:rPr>
                        <a:t>Karén Kharatyan, directeur des services techniques             </a:t>
                      </a:r>
                      <a:r>
                        <a:rPr lang="en-US" sz="1600" b="0" baseline="0" dirty="0">
                          <a:solidFill>
                            <a:srgbClr val="F49100"/>
                          </a:solidFill>
                          <a:latin typeface="+mn-lt"/>
                          <a:cs typeface="Times New Roman" pitchFamily="18" charset="0"/>
                          <a:hlinkClick r:id="rId4">
                            <a:extLst>
                              <a:ext uri="{A12FA001-AC4F-418D-AE19-62706E023703}">
                                <ahyp:hlinkClr xmlns:ahyp="http://schemas.microsoft.com/office/drawing/2018/hyperlinkcolor" val="tx"/>
                              </a:ext>
                            </a:extLst>
                          </a:hlinkClick>
                        </a:rPr>
                        <a:t>karen.kharatyan@nwb-oen.ca</a:t>
                      </a:r>
                      <a:r>
                        <a:rPr lang="en-US" sz="1600" b="0" baseline="0" dirty="0">
                          <a:solidFill>
                            <a:schemeClr val="tx1"/>
                          </a:solidFill>
                          <a:latin typeface="+mn-lt"/>
                          <a:cs typeface="Times New Roman" pitchFamily="18" charset="0"/>
                        </a:rPr>
                        <a:t>   </a:t>
                      </a:r>
                    </a:p>
                    <a:p>
                      <a:pPr marL="800100" marR="0" lvl="1" indent="-342900" algn="l" defTabSz="914400" rtl="0" eaLnBrk="1" fontAlgn="auto" latinLnBrk="0" hangingPunct="1">
                        <a:lnSpc>
                          <a:spcPct val="150000"/>
                        </a:lnSpc>
                        <a:spcBef>
                          <a:spcPts val="375"/>
                        </a:spcBef>
                        <a:spcAft>
                          <a:spcPts val="0"/>
                        </a:spcAft>
                        <a:buClrTx/>
                        <a:buSzTx/>
                        <a:buFont typeface="Wingdings" panose="05000000000000000000" pitchFamily="2" charset="2"/>
                        <a:buChar char="§"/>
                        <a:tabLst/>
                        <a:defRPr/>
                      </a:pPr>
                      <a:r>
                        <a:rPr lang="en-US" sz="1600" b="0" baseline="0" dirty="0">
                          <a:solidFill>
                            <a:schemeClr val="tx1"/>
                          </a:solidFill>
                          <a:latin typeface="+mn-lt"/>
                          <a:cs typeface="Times New Roman" pitchFamily="18" charset="0"/>
                        </a:rPr>
                        <a:t>Richard Dwyer, responsable des permis                                 </a:t>
                      </a:r>
                      <a:r>
                        <a:rPr lang="en-US" sz="1600" b="0" baseline="0" dirty="0">
                          <a:solidFill>
                            <a:srgbClr val="FFC000"/>
                          </a:solidFill>
                          <a:latin typeface="+mn-lt"/>
                          <a:cs typeface="Times New Roman" pitchFamily="18" charset="0"/>
                        </a:rPr>
                        <a:t>r</a:t>
                      </a:r>
                      <a:r>
                        <a:rPr lang="en-US" sz="1600" b="0" baseline="0" dirty="0">
                          <a:solidFill>
                            <a:srgbClr val="FFC000"/>
                          </a:solidFill>
                          <a:latin typeface="+mn-lt"/>
                          <a:cs typeface="Times New Roman" pitchFamily="18" charset="0"/>
                          <a:hlinkClick r:id="rId5">
                            <a:extLst>
                              <a:ext uri="{A12FA001-AC4F-418D-AE19-62706E023703}">
                                <ahyp:hlinkClr xmlns:ahyp="http://schemas.microsoft.com/office/drawing/2018/hyperlinkcolor" val="tx"/>
                              </a:ext>
                            </a:extLst>
                          </a:hlinkClick>
                        </a:rPr>
                        <a:t>i</a:t>
                      </a:r>
                      <a:r>
                        <a:rPr lang="en-US" sz="1600" b="0" baseline="0" dirty="0">
                          <a:solidFill>
                            <a:srgbClr val="F49100"/>
                          </a:solidFill>
                          <a:latin typeface="+mn-lt"/>
                          <a:cs typeface="Times New Roman" pitchFamily="18" charset="0"/>
                          <a:hlinkClick r:id="rId5">
                            <a:extLst>
                              <a:ext uri="{A12FA001-AC4F-418D-AE19-62706E023703}">
                                <ahyp:hlinkClr xmlns:ahyp="http://schemas.microsoft.com/office/drawing/2018/hyperlinkcolor" val="tx"/>
                              </a:ext>
                            </a:extLst>
                          </a:hlinkClick>
                        </a:rPr>
                        <a:t>chard.dwyer@nwb-oen.ca</a:t>
                      </a:r>
                      <a:r>
                        <a:rPr lang="iu-Cans-CA" sz="1600" b="0" baseline="0" dirty="0">
                          <a:solidFill>
                            <a:schemeClr val="tx1"/>
                          </a:solidFill>
                          <a:latin typeface="+mn-lt"/>
                          <a:cs typeface="Times New Roman" pitchFamily="18" charset="0"/>
                        </a:rPr>
                        <a:t> </a:t>
                      </a:r>
                      <a:r>
                        <a:rPr lang="pt-BR" sz="1600" b="0" baseline="0" dirty="0">
                          <a:solidFill>
                            <a:schemeClr val="accent1"/>
                          </a:solidFill>
                          <a:latin typeface="+mn-lt"/>
                          <a:cs typeface="Times New Roman" pitchFamily="18" charset="0"/>
                        </a:rPr>
                        <a:t> </a:t>
                      </a:r>
                    </a:p>
                    <a:p>
                      <a:pPr marL="800100" marR="0" lvl="1" indent="-342900" algn="l" defTabSz="914400" rtl="0" eaLnBrk="1" fontAlgn="auto" latinLnBrk="0" hangingPunct="1">
                        <a:lnSpc>
                          <a:spcPct val="150000"/>
                        </a:lnSpc>
                        <a:spcBef>
                          <a:spcPts val="375"/>
                        </a:spcBef>
                        <a:spcAft>
                          <a:spcPts val="0"/>
                        </a:spcAft>
                        <a:buClrTx/>
                        <a:buSzTx/>
                        <a:buFont typeface="Wingdings" panose="05000000000000000000" pitchFamily="2" charset="2"/>
                        <a:buChar char="§"/>
                        <a:tabLst/>
                        <a:defRPr/>
                      </a:pPr>
                      <a:r>
                        <a:rPr lang="pt-BR" sz="1600" b="0" baseline="0" dirty="0">
                          <a:solidFill>
                            <a:schemeClr val="tx1"/>
                          </a:solidFill>
                          <a:latin typeface="+mn-lt"/>
                          <a:cs typeface="Times New Roman" pitchFamily="18" charset="0"/>
                        </a:rPr>
                        <a:t>Ben</a:t>
                      </a:r>
                      <a:r>
                        <a:rPr lang="pt-BR" sz="1600" b="0" baseline="0" dirty="0">
                          <a:solidFill>
                            <a:schemeClr val="accent1"/>
                          </a:solidFill>
                          <a:latin typeface="+mn-lt"/>
                          <a:cs typeface="Times New Roman" pitchFamily="18" charset="0"/>
                        </a:rPr>
                        <a:t> </a:t>
                      </a:r>
                      <a:r>
                        <a:rPr lang="pt-BR" sz="1600" b="0" baseline="0" dirty="0">
                          <a:solidFill>
                            <a:schemeClr val="tx1"/>
                          </a:solidFill>
                          <a:latin typeface="+mn-lt"/>
                          <a:cs typeface="Times New Roman" pitchFamily="18" charset="0"/>
                        </a:rPr>
                        <a:t>Kogvik, directeur  de  l’administration       </a:t>
                      </a:r>
                      <a:r>
                        <a:rPr lang="iu-Cans-CA" sz="1600" b="0" baseline="0" dirty="0">
                          <a:solidFill>
                            <a:schemeClr val="tx1"/>
                          </a:solidFill>
                          <a:latin typeface="+mn-lt"/>
                          <a:cs typeface="Times New Roman" pitchFamily="18" charset="0"/>
                        </a:rPr>
                        <a:t>    </a:t>
                      </a:r>
                      <a:r>
                        <a:rPr lang="en-CA" sz="1600" b="0" baseline="0" dirty="0">
                          <a:solidFill>
                            <a:schemeClr val="tx1"/>
                          </a:solidFill>
                          <a:latin typeface="+mn-lt"/>
                          <a:cs typeface="Times New Roman" pitchFamily="18" charset="0"/>
                        </a:rPr>
                        <a:t>              </a:t>
                      </a:r>
                      <a:r>
                        <a:rPr lang="en-US" sz="1600" b="0" baseline="0" dirty="0">
                          <a:solidFill>
                            <a:schemeClr val="tx1"/>
                          </a:solidFill>
                          <a:latin typeface="+mn-lt"/>
                          <a:cs typeface="Times New Roman" pitchFamily="18" charset="0"/>
                          <a:hlinkClick r:id="rId6"/>
                        </a:rPr>
                        <a:t>ben.kogvik@nwb-oen.ca</a:t>
                      </a:r>
                      <a:endParaRPr lang="en-US" sz="1600" b="0" baseline="0" dirty="0">
                        <a:solidFill>
                          <a:schemeClr val="tx1"/>
                        </a:solidFill>
                        <a:latin typeface="+mn-lt"/>
                        <a:cs typeface="Times New Roman" pitchFamily="18" charset="0"/>
                      </a:endParaRPr>
                    </a:p>
                    <a:p>
                      <a:pPr marL="800100" marR="0" lvl="1" indent="-342900" algn="l" defTabSz="914400" rtl="0" eaLnBrk="1" fontAlgn="auto" latinLnBrk="0" hangingPunct="1">
                        <a:lnSpc>
                          <a:spcPct val="150000"/>
                        </a:lnSpc>
                        <a:spcBef>
                          <a:spcPts val="375"/>
                        </a:spcBef>
                        <a:spcAft>
                          <a:spcPts val="0"/>
                        </a:spcAft>
                        <a:buClrTx/>
                        <a:buSzTx/>
                        <a:buFont typeface="Wingdings" panose="05000000000000000000" pitchFamily="2" charset="2"/>
                        <a:buChar char="§"/>
                        <a:tabLst/>
                        <a:defRPr/>
                      </a:pPr>
                      <a:r>
                        <a:rPr kumimoji="0" lang="en-US" sz="1600" b="0" i="0" u="none" strike="noStrike" kern="1200" cap="none" spc="0" normalizeH="0" baseline="0" dirty="0">
                          <a:ln>
                            <a:noFill/>
                          </a:ln>
                          <a:solidFill>
                            <a:schemeClr val="tx1"/>
                          </a:solidFill>
                          <a:effectLst/>
                          <a:uLnTx/>
                          <a:uFillTx/>
                          <a:latin typeface="+mn-lt"/>
                          <a:ea typeface="+mn-ea"/>
                          <a:cs typeface="Times New Roman" pitchFamily="18" charset="0"/>
                        </a:rPr>
                        <a:t>Nidhi Singh, conseillère technique                                           </a:t>
                      </a:r>
                      <a:r>
                        <a:rPr kumimoji="0" lang="en-US" sz="1600" b="0" i="0" u="none" strike="noStrike" kern="1200" cap="none" spc="0" normalizeH="0" baseline="0" noProof="0" dirty="0">
                          <a:ln>
                            <a:noFill/>
                          </a:ln>
                          <a:solidFill>
                            <a:prstClr val="black"/>
                          </a:solidFill>
                          <a:effectLst/>
                          <a:uLnTx/>
                          <a:uFillTx/>
                          <a:latin typeface="+mn-lt"/>
                          <a:ea typeface="+mn-ea"/>
                          <a:cs typeface="Times New Roman" pitchFamily="18" charset="0"/>
                          <a:hlinkClick r:id="rId7"/>
                        </a:rPr>
                        <a:t>nidhi.singh@nwb-oen.ca</a:t>
                      </a:r>
                      <a:r>
                        <a:rPr kumimoji="0" lang="iu-Cans-CA" sz="1600" b="0" i="0" u="none" strike="noStrike" kern="1200" cap="none" spc="0" normalizeH="0" baseline="0" noProof="0" dirty="0">
                          <a:ln>
                            <a:noFill/>
                          </a:ln>
                          <a:solidFill>
                            <a:schemeClr val="accent2"/>
                          </a:solidFill>
                          <a:effectLst/>
                          <a:uLnTx/>
                          <a:uFillTx/>
                          <a:latin typeface="+mn-lt"/>
                          <a:ea typeface="+mn-ea"/>
                          <a:cs typeface="Times New Roman" pitchFamily="18" charset="0"/>
                        </a:rPr>
                        <a:t>                      </a:t>
                      </a:r>
                    </a:p>
                    <a:p>
                      <a:pPr marL="800100" marR="0" lvl="1" indent="-342900" algn="l" defTabSz="914400" rtl="0" eaLnBrk="1" fontAlgn="auto" latinLnBrk="0" hangingPunct="1">
                        <a:lnSpc>
                          <a:spcPct val="150000"/>
                        </a:lnSpc>
                        <a:spcBef>
                          <a:spcPts val="375"/>
                        </a:spcBef>
                        <a:spcAft>
                          <a:spcPts val="0"/>
                        </a:spcAft>
                        <a:buClrTx/>
                        <a:buSzTx/>
                        <a:buFont typeface="Wingdings" panose="05000000000000000000" pitchFamily="2" charset="2"/>
                        <a:buChar char="§"/>
                        <a:tabLst/>
                        <a:defRPr/>
                      </a:pPr>
                      <a:endParaRPr kumimoji="0" lang="iu-Cans-CA" sz="1600" b="0" i="0" u="none" strike="noStrike" kern="1200" cap="none" spc="0" normalizeH="0" baseline="0" dirty="0">
                        <a:ln>
                          <a:noFill/>
                        </a:ln>
                        <a:solidFill>
                          <a:schemeClr val="tx1"/>
                        </a:solidFill>
                        <a:effectLst/>
                        <a:uLnTx/>
                        <a:uFillTx/>
                        <a:latin typeface="+mn-lt"/>
                        <a:ea typeface="+mn-ea"/>
                        <a:cs typeface="Times New Roman" pitchFamily="18" charset="0"/>
                      </a:endParaRPr>
                    </a:p>
                    <a:p>
                      <a:pPr marL="800100" marR="0" lvl="1" indent="-342900" algn="l" defTabSz="914400" rtl="0" eaLnBrk="1" fontAlgn="auto" latinLnBrk="0" hangingPunct="1">
                        <a:lnSpc>
                          <a:spcPct val="150000"/>
                        </a:lnSpc>
                        <a:spcBef>
                          <a:spcPts val="375"/>
                        </a:spcBef>
                        <a:spcAft>
                          <a:spcPts val="0"/>
                        </a:spcAft>
                        <a:buClrTx/>
                        <a:buSzTx/>
                        <a:buFont typeface="Wingdings" panose="05000000000000000000" pitchFamily="2" charset="2"/>
                        <a:buChar char="§"/>
                        <a:tabLst/>
                        <a:defRPr/>
                      </a:pPr>
                      <a:endParaRPr lang="iu-Cans-CA" sz="1600" b="0" baseline="0" dirty="0">
                        <a:solidFill>
                          <a:schemeClr val="accent1"/>
                        </a:solidFill>
                        <a:latin typeface="+mn-lt"/>
                        <a:cs typeface="Times New Roman" pitchFamily="18" charset="0"/>
                      </a:endParaRPr>
                    </a:p>
                    <a:p>
                      <a:pPr marL="457200" marR="0" lvl="2" indent="0" algn="l" defTabSz="914400" rtl="0" eaLnBrk="1" fontAlgn="auto" latinLnBrk="0" hangingPunct="1">
                        <a:lnSpc>
                          <a:spcPct val="150000"/>
                        </a:lnSpc>
                        <a:spcBef>
                          <a:spcPts val="375"/>
                        </a:spcBef>
                        <a:spcAft>
                          <a:spcPts val="0"/>
                        </a:spcAft>
                        <a:buClrTx/>
                        <a:buSzTx/>
                        <a:buFont typeface="Wingdings" panose="05000000000000000000" pitchFamily="2" charset="2"/>
                        <a:buNone/>
                        <a:tabLst/>
                        <a:defRPr/>
                      </a:pPr>
                      <a:r>
                        <a:rPr kumimoji="0" lang="iu-Cans-CA" sz="1600" b="0" i="0" u="none" strike="noStrike" kern="1200" cap="none" spc="0" normalizeH="0" baseline="0" noProof="0" dirty="0">
                          <a:ln>
                            <a:noFill/>
                          </a:ln>
                          <a:solidFill>
                            <a:schemeClr val="accent2"/>
                          </a:solidFill>
                          <a:effectLst/>
                          <a:uLnTx/>
                          <a:uFillTx/>
                          <a:latin typeface="+mn-lt"/>
                          <a:ea typeface="+mn-ea"/>
                          <a:cs typeface="Times New Roman" pitchFamily="18" charset="0"/>
                        </a:rPr>
                        <a:t>                      </a:t>
                      </a:r>
                    </a:p>
                  </a:txBody>
                  <a:tcPr>
                    <a:noFill/>
                  </a:tcPr>
                </a:tc>
                <a:extLst>
                  <a:ext uri="{0D108BD9-81ED-4DB2-BD59-A6C34878D82A}">
                    <a16:rowId xmlns:a16="http://schemas.microsoft.com/office/drawing/2014/main" val="10000"/>
                  </a:ext>
                </a:extLst>
              </a:tr>
              <a:tr h="580994">
                <a:tc>
                  <a:txBody>
                    <a:bodyPr/>
                    <a:lstStyle/>
                    <a:p>
                      <a:pPr marL="0" indent="0" algn="l">
                        <a:spcBef>
                          <a:spcPts val="375"/>
                        </a:spcBef>
                        <a:buFont typeface="Wingdings" panose="05000000000000000000" pitchFamily="2" charset="2"/>
                        <a:buNone/>
                      </a:pPr>
                      <a:r>
                        <a:rPr kumimoji="0" lang="iu-Cans-CA" sz="1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hlinkClick r:id="rId4"/>
                        </a:rPr>
                        <a:t>  </a:t>
                      </a:r>
                      <a:endParaRPr kumimoji="0" lang="en-US" sz="1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hlinkClick r:id="rId4"/>
                      </a:endParaRPr>
                    </a:p>
                  </a:txBody>
                  <a:tcPr>
                    <a:noFill/>
                  </a:tcPr>
                </a:tc>
                <a:extLst>
                  <a:ext uri="{0D108BD9-81ED-4DB2-BD59-A6C34878D82A}">
                    <a16:rowId xmlns:a16="http://schemas.microsoft.com/office/drawing/2014/main" val="326441310"/>
                  </a:ext>
                </a:extLst>
              </a:tr>
              <a:tr h="580994">
                <a:tc>
                  <a:txBody>
                    <a:bodyPr/>
                    <a:lstStyle/>
                    <a:p>
                      <a:pPr marL="0" indent="0" algn="l">
                        <a:spcBef>
                          <a:spcPts val="375"/>
                        </a:spcBef>
                        <a:buFont typeface="Wingdings" panose="05000000000000000000" pitchFamily="2" charset="2"/>
                        <a:buNone/>
                      </a:pPr>
                      <a:endParaRPr kumimoji="0" lang="en-US" sz="1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hlinkClick r:id="rId4"/>
                      </a:endParaRPr>
                    </a:p>
                  </a:txBody>
                  <a:tcPr>
                    <a:noFill/>
                  </a:tcPr>
                </a:tc>
                <a:extLst>
                  <a:ext uri="{0D108BD9-81ED-4DB2-BD59-A6C34878D82A}">
                    <a16:rowId xmlns:a16="http://schemas.microsoft.com/office/drawing/2014/main" val="2801487366"/>
                  </a:ext>
                </a:extLst>
              </a:tr>
              <a:tr h="580994">
                <a:tc>
                  <a:txBody>
                    <a:bodyPr/>
                    <a:lstStyle/>
                    <a:p>
                      <a:pPr marL="0" indent="0" algn="l">
                        <a:spcBef>
                          <a:spcPts val="375"/>
                        </a:spcBef>
                        <a:buFont typeface="Wingdings" panose="05000000000000000000" pitchFamily="2" charset="2"/>
                        <a:buNone/>
                      </a:pPr>
                      <a:endParaRPr kumimoji="0" lang="en-US" sz="1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hlinkClick r:id="rId4"/>
                      </a:endParaRPr>
                    </a:p>
                  </a:txBody>
                  <a:tcPr>
                    <a:noFill/>
                  </a:tcPr>
                </a:tc>
                <a:extLst>
                  <a:ext uri="{0D108BD9-81ED-4DB2-BD59-A6C34878D82A}">
                    <a16:rowId xmlns:a16="http://schemas.microsoft.com/office/drawing/2014/main" val="1046932474"/>
                  </a:ext>
                </a:extLst>
              </a:tr>
            </a:tbl>
          </a:graphicData>
        </a:graphic>
      </p:graphicFrame>
    </p:spTree>
    <p:extLst>
      <p:ext uri="{BB962C8B-B14F-4D97-AF65-F5344CB8AC3E}">
        <p14:creationId xmlns:p14="http://schemas.microsoft.com/office/powerpoint/2010/main" val="25198811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a:spLocks noGrp="1"/>
          </p:cNvSpPr>
          <p:nvPr>
            <p:ph type="subTitle" idx="1"/>
          </p:nvPr>
        </p:nvSpPr>
        <p:spPr>
          <a:xfrm>
            <a:off x="1093304" y="2083585"/>
            <a:ext cx="6957392" cy="4313820"/>
          </a:xfrm>
        </p:spPr>
        <p:txBody>
          <a:bodyPr>
            <a:noAutofit/>
          </a:bodyPr>
          <a:lstStyle/>
          <a:p>
            <a:pPr algn="ctr"/>
            <a:r>
              <a:rPr lang="en-US" sz="3600" dirty="0">
                <a:latin typeface="Times New Roman" panose="02020603050405020304" pitchFamily="18" charset="0"/>
                <a:cs typeface="Times New Roman" panose="02020603050405020304" pitchFamily="18" charset="0"/>
              </a:rPr>
              <a:t>Questions?</a:t>
            </a:r>
            <a:br>
              <a:rPr lang="en-US" sz="3600" dirty="0">
                <a:latin typeface="Times New Roman" panose="02020603050405020304" pitchFamily="18" charset="0"/>
                <a:cs typeface="Times New Roman" panose="02020603050405020304" pitchFamily="18" charset="0"/>
              </a:rPr>
            </a:br>
            <a:r>
              <a:rPr lang="en-US" sz="3600" dirty="0">
                <a:latin typeface="Times New Roman" panose="02020603050405020304" pitchFamily="18" charset="0"/>
                <a:cs typeface="Times New Roman" panose="02020603050405020304" pitchFamily="18" charset="0"/>
              </a:rPr>
              <a:t>Comments?</a:t>
            </a:r>
          </a:p>
          <a:p>
            <a:pPr algn="ctr"/>
            <a:r>
              <a:rPr lang="en-US" sz="3600" dirty="0">
                <a:latin typeface="Times New Roman" panose="02020603050405020304" pitchFamily="18" charset="0"/>
                <a:cs typeface="Times New Roman" panose="02020603050405020304" pitchFamily="18" charset="0"/>
              </a:rPr>
              <a:t>Commentaires?</a:t>
            </a:r>
            <a:br>
              <a:rPr lang="en-US" sz="3600" dirty="0">
                <a:latin typeface="Times New Roman" panose="02020603050405020304" pitchFamily="18" charset="0"/>
                <a:cs typeface="Times New Roman" panose="02020603050405020304" pitchFamily="18" charset="0"/>
              </a:rPr>
            </a:br>
            <a:endParaRPr lang="en-US" sz="3600" dirty="0">
              <a:latin typeface="Times New Roman" panose="02020603050405020304" pitchFamily="18" charset="0"/>
              <a:cs typeface="Times New Roman" panose="02020603050405020304" pitchFamily="18" charset="0"/>
            </a:endParaRPr>
          </a:p>
          <a:p>
            <a:pPr algn="ctr"/>
            <a:r>
              <a:rPr lang="en-CA" sz="3600" dirty="0">
                <a:latin typeface="Times New Roman" panose="02020603050405020304" pitchFamily="18" charset="0"/>
                <a:cs typeface="Times New Roman" panose="02020603050405020304" pitchFamily="18" charset="0"/>
              </a:rPr>
              <a:t>Thank</a:t>
            </a:r>
            <a:r>
              <a:rPr lang="en-CA" sz="2800" dirty="0">
                <a:latin typeface="Times New Roman" panose="02020603050405020304" pitchFamily="18" charset="0"/>
                <a:cs typeface="Times New Roman" panose="02020603050405020304" pitchFamily="18" charset="0"/>
              </a:rPr>
              <a:t> </a:t>
            </a:r>
            <a:r>
              <a:rPr lang="en-CA" sz="3600" dirty="0">
                <a:latin typeface="Times New Roman" panose="02020603050405020304" pitchFamily="18" charset="0"/>
                <a:cs typeface="Times New Roman" panose="02020603050405020304" pitchFamily="18" charset="0"/>
              </a:rPr>
              <a:t>you</a:t>
            </a:r>
            <a:r>
              <a:rPr lang="en-CA" sz="2800" dirty="0">
                <a:latin typeface="Times New Roman" panose="02020603050405020304" pitchFamily="18" charset="0"/>
                <a:cs typeface="Times New Roman" panose="02020603050405020304" pitchFamily="18" charset="0"/>
              </a:rPr>
              <a:t>!</a:t>
            </a:r>
          </a:p>
          <a:p>
            <a:pPr algn="ctr"/>
            <a:r>
              <a:rPr lang="en-CA" sz="3200">
                <a:latin typeface="Times New Roman" panose="02020603050405020304" pitchFamily="18" charset="0"/>
                <a:cs typeface="Times New Roman" panose="02020603050405020304" pitchFamily="18" charset="0"/>
              </a:rPr>
              <a:t>Merci!</a:t>
            </a:r>
            <a:endParaRPr lang="en-CA" sz="3200" dirty="0">
              <a:latin typeface="Times New Roman" panose="02020603050405020304" pitchFamily="18" charset="0"/>
              <a:cs typeface="Times New Roman" panose="02020603050405020304" pitchFamily="18" charset="0"/>
            </a:endParaRPr>
          </a:p>
        </p:txBody>
      </p:sp>
      <p:sp>
        <p:nvSpPr>
          <p:cNvPr id="8" name="Title 1"/>
          <p:cNvSpPr>
            <a:spLocks noGrp="1"/>
          </p:cNvSpPr>
          <p:nvPr>
            <p:ph type="ctrTitle"/>
          </p:nvPr>
        </p:nvSpPr>
        <p:spPr>
          <a:xfrm>
            <a:off x="0" y="5863"/>
            <a:ext cx="9252520" cy="2171817"/>
          </a:xfrm>
          <a:solidFill>
            <a:schemeClr val="accent1">
              <a:lumMod val="50000"/>
            </a:schemeClr>
          </a:solidFill>
        </p:spPr>
        <p:txBody>
          <a:bodyPr>
            <a:normAutofit/>
          </a:bodyPr>
          <a:lstStyle/>
          <a:p>
            <a:pPr algn="ctr"/>
            <a:r>
              <a:rPr lang="en-US" sz="3600" dirty="0">
                <a:solidFill>
                  <a:schemeClr val="bg1"/>
                </a:solidFill>
                <a:latin typeface="Times New Roman" panose="02020603050405020304" pitchFamily="18" charset="0"/>
                <a:cs typeface="Times New Roman" panose="02020603050405020304" pitchFamily="18" charset="0"/>
              </a:rPr>
              <a:t>                                          </a:t>
            </a:r>
            <a:endParaRPr lang="en-US" sz="2400" dirty="0">
              <a:solidFill>
                <a:schemeClr val="bg1"/>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4" y="260648"/>
            <a:ext cx="2284857" cy="1279520"/>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395536" y="2676204"/>
            <a:ext cx="2160240" cy="2105202"/>
          </a:xfrm>
          <a:prstGeom prst="rect">
            <a:avLst/>
          </a:prstGeom>
        </p:spPr>
      </p:pic>
      <p:sp>
        <p:nvSpPr>
          <p:cNvPr id="2" name="TextBox 1">
            <a:extLst>
              <a:ext uri="{FF2B5EF4-FFF2-40B4-BE49-F238E27FC236}">
                <a16:creationId xmlns:a16="http://schemas.microsoft.com/office/drawing/2014/main" id="{C9C9C2EF-2F0E-4CAC-9818-26CF45E118E3}"/>
              </a:ext>
            </a:extLst>
          </p:cNvPr>
          <p:cNvSpPr txBox="1"/>
          <p:nvPr/>
        </p:nvSpPr>
        <p:spPr>
          <a:xfrm>
            <a:off x="3090192" y="608020"/>
            <a:ext cx="5355976" cy="892552"/>
          </a:xfrm>
          <a:prstGeom prst="rect">
            <a:avLst/>
          </a:prstGeom>
          <a:noFill/>
        </p:spPr>
        <p:txBody>
          <a:bodyPr wrap="square" rtlCol="0">
            <a:spAutoFit/>
          </a:bodyPr>
          <a:lstStyle/>
          <a:p>
            <a:r>
              <a:rPr lang="en-US" sz="3200" dirty="0">
                <a:solidFill>
                  <a:schemeClr val="bg1"/>
                </a:solidFill>
                <a:latin typeface="Times New Roman" panose="02020603050405020304" pitchFamily="18" charset="0"/>
                <a:cs typeface="Times New Roman" panose="02020603050405020304" pitchFamily="18" charset="0"/>
              </a:rPr>
              <a:t>Nunavut Water Board (NWB)</a:t>
            </a:r>
          </a:p>
          <a:p>
            <a:endParaRPr lang="en-CA" sz="2000" dirty="0"/>
          </a:p>
        </p:txBody>
      </p:sp>
      <p:sp>
        <p:nvSpPr>
          <p:cNvPr id="10" name="TextBox 9">
            <a:extLst>
              <a:ext uri="{FF2B5EF4-FFF2-40B4-BE49-F238E27FC236}">
                <a16:creationId xmlns:a16="http://schemas.microsoft.com/office/drawing/2014/main" id="{4CBC8463-F023-4803-BEC8-F20705D5CC1F}"/>
              </a:ext>
            </a:extLst>
          </p:cNvPr>
          <p:cNvSpPr txBox="1"/>
          <p:nvPr/>
        </p:nvSpPr>
        <p:spPr>
          <a:xfrm>
            <a:off x="3090192" y="608020"/>
            <a:ext cx="5658272" cy="1569660"/>
          </a:xfrm>
          <a:prstGeom prst="rect">
            <a:avLst/>
          </a:prstGeom>
          <a:noFill/>
        </p:spPr>
        <p:txBody>
          <a:bodyPr wrap="square" rtlCol="0">
            <a:spAutoFit/>
          </a:bodyPr>
          <a:lstStyle/>
          <a:p>
            <a:r>
              <a:rPr lang="en-US" sz="3200" dirty="0">
                <a:solidFill>
                  <a:schemeClr val="bg1"/>
                </a:solidFill>
                <a:latin typeface="Times New Roman" panose="02020603050405020304" pitchFamily="18" charset="0"/>
                <a:cs typeface="Times New Roman" panose="02020603050405020304" pitchFamily="18" charset="0"/>
              </a:rPr>
              <a:t>Nunavut Water Board (NWB)</a:t>
            </a:r>
          </a:p>
          <a:p>
            <a:r>
              <a:rPr lang="en-US" sz="3200" dirty="0">
                <a:solidFill>
                  <a:schemeClr val="bg1"/>
                </a:solidFill>
                <a:latin typeface="ProSyl" panose="020B0500000000000000" pitchFamily="34" charset="0"/>
              </a:rPr>
              <a:t>Office des eaux du Nunavut</a:t>
            </a:r>
          </a:p>
          <a:p>
            <a:r>
              <a:rPr lang="en-US" sz="3200" dirty="0">
                <a:solidFill>
                  <a:schemeClr val="bg1"/>
                </a:solidFill>
                <a:latin typeface="ProSyl" panose="020B0500000000000000" pitchFamily="34" charset="0"/>
              </a:rPr>
              <a:t>kNK5 wmoEp5 vtmp5 </a:t>
            </a:r>
            <a:endParaRPr lang="en-CA" sz="2000" dirty="0">
              <a:latin typeface="ProSyl" panose="020B0500000000000000" pitchFamily="34" charset="0"/>
            </a:endParaRPr>
          </a:p>
        </p:txBody>
      </p:sp>
    </p:spTree>
    <p:extLst>
      <p:ext uri="{BB962C8B-B14F-4D97-AF65-F5344CB8AC3E}">
        <p14:creationId xmlns:p14="http://schemas.microsoft.com/office/powerpoint/2010/main" val="2924881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2827412" y="620688"/>
            <a:ext cx="3489176" cy="432049"/>
          </a:xfrm>
          <a:prstGeom prst="rect">
            <a:avLst/>
          </a:prstGeom>
          <a:noFill/>
        </p:spPr>
        <p:txBody>
          <a:bodyPr vert="horz" lIns="0" rIns="0" bIns="0" anchor="b">
            <a:normAutofit fontScale="900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900" b="1" dirty="0">
                <a:latin typeface="Times New Roman" pitchFamily="18" charset="0"/>
                <a:cs typeface="Times New Roman" pitchFamily="18" charset="0"/>
              </a:rPr>
              <a:t>Background</a:t>
            </a:r>
          </a:p>
        </p:txBody>
      </p:sp>
      <p:sp>
        <p:nvSpPr>
          <p:cNvPr id="2" name="TextBox 1">
            <a:extLst>
              <a:ext uri="{FF2B5EF4-FFF2-40B4-BE49-F238E27FC236}">
                <a16:creationId xmlns:a16="http://schemas.microsoft.com/office/drawing/2014/main" id="{0AE8ABDC-A70B-483E-8451-7D55AF751917}"/>
              </a:ext>
            </a:extLst>
          </p:cNvPr>
          <p:cNvSpPr txBox="1"/>
          <p:nvPr/>
        </p:nvSpPr>
        <p:spPr>
          <a:xfrm>
            <a:off x="395536" y="1019065"/>
            <a:ext cx="8208912" cy="5970865"/>
          </a:xfrm>
          <a:prstGeom prst="rect">
            <a:avLst/>
          </a:prstGeom>
          <a:noFill/>
        </p:spPr>
        <p:txBody>
          <a:bodyPr wrap="square" rtlCol="0">
            <a:spAutoFit/>
          </a:bodyPr>
          <a:lstStyle/>
          <a:p>
            <a:pPr marL="0" indent="0" algn="just">
              <a:buFont typeface="Wingdings" pitchFamily="2" charset="2"/>
              <a:buNone/>
            </a:pPr>
            <a:r>
              <a:rPr lang="en-US" sz="2000" b="0" dirty="0">
                <a:solidFill>
                  <a:schemeClr val="tx1"/>
                </a:solidFill>
                <a:latin typeface="Times New Roman" pitchFamily="18" charset="0"/>
                <a:cs typeface="Times New Roman" pitchFamily="18" charset="0"/>
              </a:rPr>
              <a:t>The Nunavut Water Board</a:t>
            </a:r>
          </a:p>
          <a:p>
            <a:pPr algn="just"/>
            <a:endParaRPr lang="en-US" sz="2000" b="0" dirty="0">
              <a:solidFill>
                <a:schemeClr val="tx1"/>
              </a:solidFill>
              <a:latin typeface="Times New Roman" pitchFamily="18" charset="0"/>
              <a:cs typeface="Times New Roman" pitchFamily="18" charset="0"/>
            </a:endParaRPr>
          </a:p>
          <a:p>
            <a:pPr marL="342900" indent="-342900" algn="just">
              <a:buFont typeface="Wingdings" panose="05000000000000000000" pitchFamily="2" charset="2"/>
              <a:buChar char="§"/>
            </a:pPr>
            <a:r>
              <a:rPr lang="en-US" sz="2000" b="0" baseline="0" dirty="0">
                <a:solidFill>
                  <a:schemeClr val="tx1"/>
                </a:solidFill>
                <a:latin typeface="Times New Roman" pitchFamily="18" charset="0"/>
                <a:cs typeface="Times New Roman" pitchFamily="18" charset="0"/>
              </a:rPr>
              <a:t>is an </a:t>
            </a:r>
            <a:r>
              <a:rPr lang="en-US" sz="2000" b="0" dirty="0">
                <a:solidFill>
                  <a:schemeClr val="tx1"/>
                </a:solidFill>
                <a:latin typeface="Times New Roman" pitchFamily="18" charset="0"/>
                <a:cs typeface="Times New Roman" pitchFamily="18" charset="0"/>
              </a:rPr>
              <a:t>Institution of Public Government (IPG) established under Article 13 of the </a:t>
            </a:r>
            <a:r>
              <a:rPr lang="en-US" sz="2000" b="0" i="1" dirty="0">
                <a:solidFill>
                  <a:schemeClr val="tx1"/>
                </a:solidFill>
                <a:latin typeface="Times New Roman" pitchFamily="18" charset="0"/>
                <a:cs typeface="Times New Roman" pitchFamily="18" charset="0"/>
              </a:rPr>
              <a:t>Nunavut Agreement</a:t>
            </a:r>
            <a:endParaRPr lang="en-US" sz="2000" b="0" dirty="0">
              <a:solidFill>
                <a:schemeClr val="tx1"/>
              </a:solidFill>
              <a:latin typeface="Times New Roman" pitchFamily="18" charset="0"/>
              <a:cs typeface="Times New Roman" pitchFamily="18" charset="0"/>
            </a:endParaRPr>
          </a:p>
          <a:p>
            <a:pPr marL="342900" indent="-342900" algn="just">
              <a:buFont typeface="Wingdings" panose="05000000000000000000" pitchFamily="2" charset="2"/>
              <a:buChar char="§"/>
            </a:pPr>
            <a:endParaRPr lang="en-US" sz="2000" b="0" dirty="0">
              <a:solidFill>
                <a:schemeClr val="tx1"/>
              </a:solidFill>
              <a:latin typeface="Times New Roman" pitchFamily="18" charset="0"/>
              <a:cs typeface="Times New Roman" pitchFamily="18" charset="0"/>
            </a:endParaRPr>
          </a:p>
          <a:p>
            <a:pPr marL="342900" indent="-342900" algn="just">
              <a:buFont typeface="Wingdings" panose="05000000000000000000" pitchFamily="2" charset="2"/>
              <a:buChar char="§"/>
            </a:pPr>
            <a:r>
              <a:rPr lang="en-US" sz="2000" b="0" baseline="0" dirty="0">
                <a:solidFill>
                  <a:schemeClr val="tx1"/>
                </a:solidFill>
                <a:latin typeface="Times New Roman" pitchFamily="18" charset="0"/>
                <a:cs typeface="Times New Roman" pitchFamily="18" charset="0"/>
              </a:rPr>
              <a:t>has responsibilities and powers over the regulation, use, and management of freshwater in the Nunavut Settlement Area</a:t>
            </a:r>
          </a:p>
          <a:p>
            <a:pPr marL="342900" indent="-342900" algn="just">
              <a:buFont typeface="Wingdings" panose="05000000000000000000" pitchFamily="2" charset="2"/>
              <a:buChar char="§"/>
            </a:pPr>
            <a:endParaRPr lang="en-US" sz="2000" dirty="0">
              <a:latin typeface="Times New Roman" pitchFamily="18" charset="0"/>
              <a:cs typeface="Times New Roman" pitchFamily="18" charset="0"/>
            </a:endParaRPr>
          </a:p>
          <a:p>
            <a:pPr algn="just"/>
            <a:r>
              <a:rPr lang="en-US" sz="2000" b="0" baseline="0" dirty="0">
                <a:solidFill>
                  <a:schemeClr val="tx1"/>
                </a:solidFill>
                <a:latin typeface="Times New Roman" pitchFamily="18" charset="0"/>
                <a:cs typeface="Times New Roman" pitchFamily="18" charset="0"/>
              </a:rPr>
              <a:t>				</a:t>
            </a:r>
            <a:r>
              <a:rPr lang="en-US" sz="2600" b="1" baseline="0" dirty="0">
                <a:solidFill>
                  <a:schemeClr val="tx1"/>
                </a:solidFill>
                <a:latin typeface="Times New Roman" pitchFamily="18" charset="0"/>
                <a:cs typeface="Times New Roman" pitchFamily="18" charset="0"/>
              </a:rPr>
              <a:t>Contexte  </a:t>
            </a:r>
          </a:p>
          <a:p>
            <a:pPr algn="just"/>
            <a:endParaRPr lang="en-US" sz="2000" b="1" baseline="0" dirty="0">
              <a:solidFill>
                <a:schemeClr val="tx1"/>
              </a:solidFill>
              <a:latin typeface="Times New Roman" pitchFamily="18" charset="0"/>
              <a:cs typeface="Times New Roman" pitchFamily="18" charset="0"/>
            </a:endParaRPr>
          </a:p>
          <a:p>
            <a:pPr algn="just"/>
            <a:r>
              <a:rPr lang="en-US" sz="2000" b="0" baseline="0" dirty="0">
                <a:solidFill>
                  <a:schemeClr val="tx1"/>
                </a:solidFill>
                <a:latin typeface="Times New Roman" pitchFamily="18" charset="0"/>
                <a:cs typeface="Times New Roman" pitchFamily="18" charset="0"/>
              </a:rPr>
              <a:t>  L’Office des eaux du Nunavut</a:t>
            </a:r>
          </a:p>
          <a:p>
            <a:pPr algn="just"/>
            <a:endParaRPr lang="en-US" sz="2000" dirty="0">
              <a:latin typeface="Times New Roman" pitchFamily="18" charset="0"/>
              <a:cs typeface="Times New Roman" pitchFamily="18" charset="0"/>
            </a:endParaRPr>
          </a:p>
          <a:p>
            <a:pPr marL="342900" indent="-342900" algn="just">
              <a:buFont typeface="Wingdings" panose="05000000000000000000" pitchFamily="2" charset="2"/>
              <a:buChar char="§"/>
            </a:pPr>
            <a:r>
              <a:rPr lang="en-US" sz="2000" dirty="0">
                <a:latin typeface="Times New Roman" pitchFamily="18" charset="0"/>
                <a:cs typeface="Times New Roman" pitchFamily="18" charset="0"/>
              </a:rPr>
              <a:t>est un organisme public (OP) établi en vertu de l’article 13 de </a:t>
            </a:r>
            <a:r>
              <a:rPr lang="en-US" sz="2000" i="1" dirty="0">
                <a:latin typeface="Times New Roman" pitchFamily="18" charset="0"/>
                <a:cs typeface="Times New Roman" pitchFamily="18" charset="0"/>
              </a:rPr>
              <a:t>l’Accord du Nunavut </a:t>
            </a:r>
          </a:p>
          <a:p>
            <a:pPr algn="just"/>
            <a:endParaRPr lang="en-US" sz="2000" b="0" i="1" baseline="0" dirty="0">
              <a:solidFill>
                <a:schemeClr val="tx1"/>
              </a:solidFill>
              <a:latin typeface="Times New Roman" pitchFamily="18" charset="0"/>
              <a:cs typeface="Times New Roman" pitchFamily="18" charset="0"/>
            </a:endParaRPr>
          </a:p>
          <a:p>
            <a:pPr marL="342900" indent="-342900" algn="just">
              <a:buFont typeface="Wingdings" panose="05000000000000000000" pitchFamily="2" charset="2"/>
              <a:buChar char="§"/>
            </a:pPr>
            <a:r>
              <a:rPr lang="en-CA" dirty="0">
                <a:latin typeface="Times New Roman" panose="02020603050405020304" pitchFamily="18" charset="0"/>
                <a:cs typeface="Times New Roman" panose="02020603050405020304" pitchFamily="18" charset="0"/>
              </a:rPr>
              <a:t>détient des responsabilités et des pouvoirs sur </a:t>
            </a:r>
            <a:r>
              <a:rPr lang="en-CA" dirty="0" err="1">
                <a:latin typeface="Times New Roman" panose="02020603050405020304" pitchFamily="18" charset="0"/>
                <a:cs typeface="Times New Roman" panose="02020603050405020304" pitchFamily="18" charset="0"/>
              </a:rPr>
              <a:t>l’utilisation</a:t>
            </a:r>
            <a:r>
              <a:rPr lang="en-CA" dirty="0">
                <a:latin typeface="Times New Roman" panose="02020603050405020304" pitchFamily="18" charset="0"/>
                <a:cs typeface="Times New Roman" panose="02020603050405020304" pitchFamily="18" charset="0"/>
              </a:rPr>
              <a:t>, la gestion et la réglementation des eaux intérieures au Nunavut</a:t>
            </a:r>
            <a:endParaRPr lang="en-US" sz="2000" b="0" i="1" baseline="0" dirty="0">
              <a:solidFill>
                <a:schemeClr val="tx1"/>
              </a:solidFill>
              <a:latin typeface="Times New Roman" panose="02020603050405020304" pitchFamily="18" charset="0"/>
              <a:cs typeface="Times New Roman" pitchFamily="18" charset="0"/>
            </a:endParaRPr>
          </a:p>
          <a:p>
            <a:pPr algn="just"/>
            <a:endParaRPr lang="en-US" sz="2000" dirty="0">
              <a:latin typeface="Times New Roman" pitchFamily="18" charset="0"/>
              <a:cs typeface="Times New Roman" pitchFamily="18" charset="0"/>
            </a:endParaRPr>
          </a:p>
          <a:p>
            <a:pPr algn="just"/>
            <a:endParaRPr lang="en-US" sz="2000" b="0" baseline="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6125724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0C3D830-658E-41A6-AF78-FE7125E7F707}"/>
              </a:ext>
            </a:extLst>
          </p:cNvPr>
          <p:cNvSpPr txBox="1">
            <a:spLocks/>
          </p:cNvSpPr>
          <p:nvPr/>
        </p:nvSpPr>
        <p:spPr>
          <a:xfrm>
            <a:off x="2827412" y="651460"/>
            <a:ext cx="3489176" cy="484166"/>
          </a:xfrm>
          <a:prstGeom prst="rect">
            <a:avLst/>
          </a:prstGeom>
          <a:noFill/>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900" b="1" dirty="0">
                <a:latin typeface="Times New Roman" pitchFamily="18" charset="0"/>
                <a:cs typeface="Times New Roman" pitchFamily="18" charset="0"/>
              </a:rPr>
              <a:t>Background</a:t>
            </a:r>
            <a:endParaRPr lang="en-US" sz="2900" b="1" dirty="0">
              <a:highlight>
                <a:srgbClr val="FFFF00"/>
              </a:highlight>
              <a:latin typeface="Times New Roman" pitchFamily="18" charset="0"/>
              <a:cs typeface="Times New Roman" pitchFamily="18" charset="0"/>
            </a:endParaRPr>
          </a:p>
        </p:txBody>
      </p:sp>
      <p:sp>
        <p:nvSpPr>
          <p:cNvPr id="2" name="TextBox 1">
            <a:extLst>
              <a:ext uri="{FF2B5EF4-FFF2-40B4-BE49-F238E27FC236}">
                <a16:creationId xmlns:a16="http://schemas.microsoft.com/office/drawing/2014/main" id="{EAC50F69-B6E2-4B5E-9C05-C8BCF3977028}"/>
              </a:ext>
            </a:extLst>
          </p:cNvPr>
          <p:cNvSpPr txBox="1"/>
          <p:nvPr/>
        </p:nvSpPr>
        <p:spPr>
          <a:xfrm>
            <a:off x="889484" y="1556792"/>
            <a:ext cx="7365032" cy="5570756"/>
          </a:xfrm>
          <a:prstGeom prst="rect">
            <a:avLst/>
          </a:prstGeom>
          <a:noFill/>
        </p:spPr>
        <p:txBody>
          <a:bodyPr wrap="square" rtlCol="0">
            <a:spAutoFit/>
          </a:bodyPr>
          <a:lstStyle/>
          <a:p>
            <a:pPr algn="just"/>
            <a:r>
              <a:rPr lang="en-US" sz="2000" b="0" dirty="0">
                <a:solidFill>
                  <a:schemeClr val="tx1"/>
                </a:solidFill>
                <a:latin typeface="Times New Roman" pitchFamily="18" charset="0"/>
                <a:cs typeface="Times New Roman" pitchFamily="18" charset="0"/>
              </a:rPr>
              <a:t>The objective of the NWB is to provide for the conservation and utilization of waters in Nunavut, except in a national park, in a manner that will provide the optimum benefit from those waters for Nunavut’s residents in particular and Canadians in general.</a:t>
            </a:r>
          </a:p>
          <a:p>
            <a:pPr algn="just"/>
            <a:endParaRPr lang="en-US" sz="2000" dirty="0">
              <a:latin typeface="Times New Roman" pitchFamily="18" charset="0"/>
              <a:cs typeface="Times New Roman" pitchFamily="18" charset="0"/>
            </a:endParaRPr>
          </a:p>
          <a:p>
            <a:pPr algn="ctr"/>
            <a:r>
              <a:rPr lang="en-CA" sz="2800" b="0" i="0" u="none" strike="noStrike" baseline="0" dirty="0">
                <a:solidFill>
                  <a:srgbClr val="000000"/>
                </a:solidFill>
                <a:latin typeface="Times New Roman" panose="02020603050405020304" pitchFamily="18" charset="0"/>
                <a:cs typeface="Times New Roman" panose="02020603050405020304" pitchFamily="18" charset="0"/>
              </a:rPr>
              <a:t>Contexte</a:t>
            </a:r>
          </a:p>
          <a:p>
            <a:pPr algn="ctr"/>
            <a:r>
              <a:rPr lang="en-CA" sz="2800" b="0" i="0" u="none" strike="noStrike" baseline="0" dirty="0">
                <a:solidFill>
                  <a:srgbClr val="000000"/>
                </a:solidFill>
                <a:latin typeface="Times New Roman" panose="02020603050405020304" pitchFamily="18" charset="0"/>
                <a:cs typeface="Times New Roman" panose="02020603050405020304" pitchFamily="18" charset="0"/>
              </a:rPr>
              <a:t> </a:t>
            </a:r>
            <a:endParaRPr lang="en-CA" sz="2000" b="0" i="0" u="none" strike="noStrike" baseline="0" dirty="0">
              <a:solidFill>
                <a:srgbClr val="000000"/>
              </a:solidFill>
              <a:latin typeface="Euphemia" panose="020B0503040102020104" pitchFamily="34" charset="0"/>
              <a:cs typeface="Times New Roman" panose="02020603050405020304" pitchFamily="18" charset="0"/>
            </a:endParaRPr>
          </a:p>
          <a:p>
            <a:r>
              <a:rPr lang="fr-FR" sz="2000" dirty="0">
                <a:solidFill>
                  <a:srgbClr val="000000"/>
                </a:solidFill>
                <a:latin typeface="Times New Roman" panose="02020603050405020304" pitchFamily="18" charset="0"/>
                <a:cs typeface="Times New Roman" panose="02020603050405020304" pitchFamily="18" charset="0"/>
              </a:rPr>
              <a:t>L'OEN a pour but d'assurer la conservation et l'exploitation des ressources hydriques du Nunavut — à l'exception de celles des parcs nationaux — et ce,  de manière à en  optimiser les avantages pour les  habitants du Nunavut en particulier et pour les  Canadiens en général.</a:t>
            </a:r>
            <a:endParaRPr lang="en-CA" sz="2000" b="0" i="0" u="none" strike="noStrike" baseline="0" dirty="0">
              <a:solidFill>
                <a:srgbClr val="000000"/>
              </a:solidFill>
              <a:latin typeface="Times New Roman" panose="02020603050405020304" pitchFamily="18" charset="0"/>
              <a:cs typeface="Times New Roman" panose="02020603050405020304" pitchFamily="18" charset="0"/>
            </a:endParaRPr>
          </a:p>
          <a:p>
            <a:pPr algn="ctr"/>
            <a:endParaRPr lang="en-CA" sz="2000" dirty="0">
              <a:solidFill>
                <a:srgbClr val="000000"/>
              </a:solidFill>
              <a:latin typeface="Euphemia" panose="020B0503040102020104" pitchFamily="34" charset="0"/>
            </a:endParaRPr>
          </a:p>
          <a:p>
            <a:pPr algn="ctr"/>
            <a:endParaRPr lang="en-CA" sz="2000" b="0" i="0" u="none" strike="noStrike" baseline="0" dirty="0">
              <a:solidFill>
                <a:srgbClr val="000000"/>
              </a:solidFill>
              <a:latin typeface="Times New Roman" panose="02020603050405020304" pitchFamily="18" charset="0"/>
              <a:cs typeface="Times New Roman" panose="02020603050405020304" pitchFamily="18" charset="0"/>
            </a:endParaRPr>
          </a:p>
          <a:p>
            <a:pPr algn="ctr"/>
            <a:endParaRPr lang="en-CA" sz="2000" dirty="0">
              <a:solidFill>
                <a:srgbClr val="000000"/>
              </a:solidFill>
              <a:latin typeface="Euphemia" panose="020B0503040102020104" pitchFamily="34" charset="0"/>
            </a:endParaRPr>
          </a:p>
          <a:p>
            <a:pPr algn="ctr"/>
            <a:endParaRPr lang="en-US" sz="2000" b="0" i="0" u="none" strike="noStrike" baseline="0" dirty="0">
              <a:solidFill>
                <a:srgbClr val="000000"/>
              </a:solidFill>
              <a:latin typeface="Times New Roman" panose="02020603050405020304" pitchFamily="18" charset="0"/>
              <a:cs typeface="Times New Roman" panose="02020603050405020304" pitchFamily="18" charset="0"/>
            </a:endParaRPr>
          </a:p>
          <a:p>
            <a:pPr algn="just"/>
            <a:endParaRPr lang="en-CA" sz="2000" b="0" dirty="0">
              <a:latin typeface="Times New Roman" pitchFamily="18" charset="0"/>
              <a:cs typeface="Times New Roman" pitchFamily="18" charset="0"/>
            </a:endParaRPr>
          </a:p>
          <a:p>
            <a:endParaRPr lang="en-CA" sz="2000" dirty="0"/>
          </a:p>
        </p:txBody>
      </p:sp>
    </p:spTree>
    <p:extLst>
      <p:ext uri="{BB962C8B-B14F-4D97-AF65-F5344CB8AC3E}">
        <p14:creationId xmlns:p14="http://schemas.microsoft.com/office/powerpoint/2010/main" val="2518602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2627782" y="692696"/>
            <a:ext cx="3888431" cy="864096"/>
          </a:xfrm>
          <a:prstGeom prst="rect">
            <a:avLst/>
          </a:prstGeom>
          <a:noFill/>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900" b="1" dirty="0">
                <a:latin typeface="Times New Roman" pitchFamily="18" charset="0"/>
                <a:cs typeface="Times New Roman" pitchFamily="18" charset="0"/>
              </a:rPr>
              <a:t>Types of Authorizations</a:t>
            </a:r>
          </a:p>
        </p:txBody>
      </p:sp>
      <p:sp>
        <p:nvSpPr>
          <p:cNvPr id="2" name="TextBox 1">
            <a:extLst>
              <a:ext uri="{FF2B5EF4-FFF2-40B4-BE49-F238E27FC236}">
                <a16:creationId xmlns:a16="http://schemas.microsoft.com/office/drawing/2014/main" id="{0186AF8C-2AD4-4B66-B6EB-D1B2E575958A}"/>
              </a:ext>
            </a:extLst>
          </p:cNvPr>
          <p:cNvSpPr txBox="1"/>
          <p:nvPr/>
        </p:nvSpPr>
        <p:spPr>
          <a:xfrm>
            <a:off x="498374" y="1700808"/>
            <a:ext cx="8147248" cy="5506123"/>
          </a:xfrm>
          <a:prstGeom prst="rect">
            <a:avLst/>
          </a:prstGeom>
          <a:noFill/>
        </p:spPr>
        <p:txBody>
          <a:bodyPr wrap="square" rtlCol="0">
            <a:spAutoFit/>
          </a:bodyPr>
          <a:lstStyle/>
          <a:p>
            <a:pPr marL="342900" indent="-342900" algn="just">
              <a:buFont typeface="Wingdings" panose="05000000000000000000" pitchFamily="2" charset="2"/>
              <a:buChar char="§"/>
            </a:pPr>
            <a:r>
              <a:rPr lang="en-US" sz="1900" b="0" dirty="0">
                <a:solidFill>
                  <a:schemeClr val="tx1"/>
                </a:solidFill>
                <a:latin typeface="Times New Roman" pitchFamily="18" charset="0"/>
                <a:cs typeface="Times New Roman" pitchFamily="18" charset="0"/>
              </a:rPr>
              <a:t>Based on its mandate and the </a:t>
            </a:r>
            <a:r>
              <a:rPr lang="en-US" sz="1900" b="0" i="1" dirty="0">
                <a:solidFill>
                  <a:schemeClr val="tx1"/>
                </a:solidFill>
                <a:latin typeface="Times New Roman" pitchFamily="18" charset="0"/>
                <a:cs typeface="Times New Roman" pitchFamily="18" charset="0"/>
              </a:rPr>
              <a:t>Nunavut Waters Regulations </a:t>
            </a:r>
            <a:r>
              <a:rPr lang="en-US" sz="1900" b="0" dirty="0">
                <a:solidFill>
                  <a:schemeClr val="tx1"/>
                </a:solidFill>
                <a:latin typeface="Times New Roman" pitchFamily="18" charset="0"/>
                <a:cs typeface="Times New Roman" pitchFamily="18" charset="0"/>
              </a:rPr>
              <a:t>(</a:t>
            </a:r>
            <a:r>
              <a:rPr lang="en-US" sz="1900" b="0" i="1" dirty="0">
                <a:solidFill>
                  <a:schemeClr val="tx1"/>
                </a:solidFill>
                <a:latin typeface="Times New Roman" pitchFamily="18" charset="0"/>
                <a:cs typeface="Times New Roman" pitchFamily="18" charset="0"/>
              </a:rPr>
              <a:t>Regulations</a:t>
            </a:r>
            <a:r>
              <a:rPr lang="en-US" sz="1900" b="0" dirty="0">
                <a:solidFill>
                  <a:schemeClr val="tx1"/>
                </a:solidFill>
                <a:latin typeface="Times New Roman" pitchFamily="18" charset="0"/>
                <a:cs typeface="Times New Roman" pitchFamily="18" charset="0"/>
              </a:rPr>
              <a:t>), the NWB may issue one of the following authorizations for the use of water and/or deposit of waste for undertakings in Nunavut:</a:t>
            </a:r>
          </a:p>
          <a:p>
            <a:pPr marL="342900" indent="-342900" algn="just">
              <a:buFont typeface="Wingdings" panose="05000000000000000000" pitchFamily="2" charset="2"/>
              <a:buChar char="§"/>
            </a:pPr>
            <a:endParaRPr lang="en-US" sz="1900" dirty="0">
              <a:latin typeface="Times New Roman" pitchFamily="18" charset="0"/>
              <a:cs typeface="Times New Roman" pitchFamily="18" charset="0"/>
            </a:endParaRPr>
          </a:p>
          <a:p>
            <a:pPr marL="800100" lvl="1" indent="-342900" algn="just">
              <a:buFont typeface="Wingdings" panose="05000000000000000000" pitchFamily="2" charset="2"/>
              <a:buChar char="§"/>
            </a:pPr>
            <a:r>
              <a:rPr lang="en-US" sz="1900" b="0" dirty="0">
                <a:solidFill>
                  <a:schemeClr val="tx1"/>
                </a:solidFill>
                <a:latin typeface="Times New Roman" pitchFamily="18" charset="0"/>
                <a:cs typeface="Times New Roman" pitchFamily="18" charset="0"/>
              </a:rPr>
              <a:t>Authorization without a  Licence </a:t>
            </a:r>
          </a:p>
          <a:p>
            <a:pPr lvl="1" algn="just"/>
            <a:r>
              <a:rPr lang="en-US" sz="1900" dirty="0">
                <a:latin typeface="Times New Roman" pitchFamily="18" charset="0"/>
                <a:cs typeface="Times New Roman" pitchFamily="18" charset="0"/>
              </a:rPr>
              <a:t>      </a:t>
            </a:r>
            <a:r>
              <a:rPr lang="en-US" sz="1900" b="0" dirty="0">
                <a:solidFill>
                  <a:schemeClr val="tx1"/>
                </a:solidFill>
                <a:latin typeface="Times New Roman" pitchFamily="18" charset="0"/>
                <a:cs typeface="Times New Roman" pitchFamily="18" charset="0"/>
              </a:rPr>
              <a:t>(less</a:t>
            </a:r>
            <a:r>
              <a:rPr lang="en-US" sz="1900" b="0" baseline="0" dirty="0">
                <a:solidFill>
                  <a:schemeClr val="tx1"/>
                </a:solidFill>
                <a:latin typeface="Times New Roman" pitchFamily="18" charset="0"/>
                <a:cs typeface="Times New Roman" pitchFamily="18" charset="0"/>
              </a:rPr>
              <a:t> than 50 m</a:t>
            </a:r>
            <a:r>
              <a:rPr lang="en-US" sz="1900" b="0" baseline="30000" dirty="0">
                <a:solidFill>
                  <a:schemeClr val="tx1"/>
                </a:solidFill>
                <a:latin typeface="Times New Roman" pitchFamily="18" charset="0"/>
                <a:cs typeface="Times New Roman" pitchFamily="18" charset="0"/>
              </a:rPr>
              <a:t>3</a:t>
            </a:r>
            <a:r>
              <a:rPr lang="en-US" sz="1900" b="0" baseline="0" dirty="0">
                <a:solidFill>
                  <a:schemeClr val="tx1"/>
                </a:solidFill>
                <a:latin typeface="Times New Roman" pitchFamily="18" charset="0"/>
                <a:cs typeface="Times New Roman" pitchFamily="18" charset="0"/>
              </a:rPr>
              <a:t> per day water required)</a:t>
            </a:r>
          </a:p>
          <a:p>
            <a:pPr algn="just"/>
            <a:endParaRPr lang="en-US" sz="1900" b="0" dirty="0">
              <a:solidFill>
                <a:schemeClr val="tx1"/>
              </a:solidFill>
              <a:latin typeface="Times New Roman" pitchFamily="18" charset="0"/>
              <a:cs typeface="Times New Roman" pitchFamily="18" charset="0"/>
            </a:endParaRPr>
          </a:p>
          <a:p>
            <a:pPr marL="0" lvl="1" algn="ctr">
              <a:lnSpc>
                <a:spcPct val="90000"/>
              </a:lnSpc>
              <a:spcBef>
                <a:spcPct val="0"/>
              </a:spcBef>
            </a:pPr>
            <a:r>
              <a:rPr kumimoji="0" lang="en-US" sz="2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Types d’autorisations</a:t>
            </a:r>
          </a:p>
          <a:p>
            <a:pPr marL="0" lvl="1" algn="ctr">
              <a:lnSpc>
                <a:spcPct val="90000"/>
              </a:lnSpc>
              <a:spcBef>
                <a:spcPct val="0"/>
              </a:spcBef>
            </a:pPr>
            <a:endParaRPr kumimoji="0" lang="en-US" sz="2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a:p>
            <a:pPr lvl="1" indent="-457200">
              <a:lnSpc>
                <a:spcPts val="2400"/>
              </a:lnSpc>
              <a:spcBef>
                <a:spcPct val="0"/>
              </a:spcBef>
              <a:buFont typeface="Wingdings" panose="05000000000000000000" pitchFamily="2" charset="2"/>
              <a:buChar char="§"/>
            </a:pPr>
            <a:r>
              <a:rPr lang="fr-CA" sz="1900" dirty="0">
                <a:latin typeface="Times New Roman" pitchFamily="18" charset="0"/>
                <a:cs typeface="Times New Roman" pitchFamily="18" charset="0"/>
              </a:rPr>
              <a:t>Conformément à son mandat et  au Règlement sur les eaux du Nunavut (Le Règlement), l’OEN peut émettre les autorisations suivantes  </a:t>
            </a:r>
            <a:r>
              <a:rPr kumimoji="0" lang="fr-CA" sz="19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 pour l’utilisation des eaux et/ou le rejet des déchets pour des entreprises au Nunavut : </a:t>
            </a:r>
          </a:p>
          <a:p>
            <a:pPr lvl="3" indent="-457200">
              <a:spcBef>
                <a:spcPct val="0"/>
              </a:spcBef>
              <a:buFont typeface="Wingdings" panose="05000000000000000000" pitchFamily="2" charset="2"/>
              <a:buChar char="§"/>
            </a:pPr>
            <a:r>
              <a:rPr kumimoji="0" lang="fr-CA" sz="19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Autorisation sans permis</a:t>
            </a:r>
          </a:p>
          <a:p>
            <a:pPr marL="914400" lvl="3">
              <a:spcBef>
                <a:spcPct val="0"/>
              </a:spcBef>
            </a:pPr>
            <a:r>
              <a:rPr lang="en-US" sz="1900" dirty="0">
                <a:latin typeface="Times New Roman" pitchFamily="18" charset="0"/>
                <a:cs typeface="Times New Roman" pitchFamily="18" charset="0"/>
              </a:rPr>
              <a:t>	(moins de 50 m</a:t>
            </a:r>
            <a:r>
              <a:rPr lang="en-US" sz="1900" baseline="30000" dirty="0">
                <a:latin typeface="Times New Roman" pitchFamily="18" charset="0"/>
                <a:cs typeface="Times New Roman" pitchFamily="18" charset="0"/>
              </a:rPr>
              <a:t>3 </a:t>
            </a:r>
            <a:r>
              <a:rPr lang="en-US" sz="1900" dirty="0">
                <a:latin typeface="Times New Roman" pitchFamily="18" charset="0"/>
                <a:cs typeface="Times New Roman" pitchFamily="18" charset="0"/>
              </a:rPr>
              <a:t> d’eau requis par jour) </a:t>
            </a:r>
            <a:endParaRPr kumimoji="0" lang="en-US" sz="19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a:p>
            <a:pPr marL="0" lvl="1" algn="ctr">
              <a:lnSpc>
                <a:spcPct val="90000"/>
              </a:lnSpc>
              <a:spcBef>
                <a:spcPct val="0"/>
              </a:spcBef>
            </a:pPr>
            <a:endParaRPr lang="en-US" sz="2800" dirty="0">
              <a:latin typeface="Times New Roman" pitchFamily="18" charset="0"/>
              <a:cs typeface="Times New Roman" pitchFamily="18" charset="0"/>
            </a:endParaRPr>
          </a:p>
          <a:p>
            <a:pPr marL="0" lvl="1" algn="ctr">
              <a:lnSpc>
                <a:spcPct val="90000"/>
              </a:lnSpc>
              <a:spcBef>
                <a:spcPct val="0"/>
              </a:spcBef>
            </a:pPr>
            <a:endParaRPr kumimoji="0" lang="en-US" sz="2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2110085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87AE9E9-6015-4684-AA47-97685C33DE92}"/>
              </a:ext>
            </a:extLst>
          </p:cNvPr>
          <p:cNvSpPr txBox="1">
            <a:spLocks/>
          </p:cNvSpPr>
          <p:nvPr/>
        </p:nvSpPr>
        <p:spPr>
          <a:xfrm>
            <a:off x="2627783" y="692696"/>
            <a:ext cx="3888431" cy="576064"/>
          </a:xfrm>
          <a:prstGeom prst="rect">
            <a:avLst/>
          </a:prstGeom>
          <a:noFill/>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2900" b="1" dirty="0">
                <a:latin typeface="Times New Roman" pitchFamily="18" charset="0"/>
                <a:cs typeface="Times New Roman" pitchFamily="18" charset="0"/>
              </a:rPr>
              <a:t>Types of Authorizations</a:t>
            </a:r>
          </a:p>
        </p:txBody>
      </p:sp>
      <p:sp>
        <p:nvSpPr>
          <p:cNvPr id="6" name="TextBox 5">
            <a:extLst>
              <a:ext uri="{FF2B5EF4-FFF2-40B4-BE49-F238E27FC236}">
                <a16:creationId xmlns:a16="http://schemas.microsoft.com/office/drawing/2014/main" id="{A29590AF-7D40-4DD5-A60C-3663F7ED050F}"/>
              </a:ext>
            </a:extLst>
          </p:cNvPr>
          <p:cNvSpPr txBox="1"/>
          <p:nvPr/>
        </p:nvSpPr>
        <p:spPr>
          <a:xfrm>
            <a:off x="575555" y="1700808"/>
            <a:ext cx="7992888" cy="5201424"/>
          </a:xfrm>
          <a:prstGeom prst="rect">
            <a:avLst/>
          </a:prstGeom>
          <a:noFill/>
        </p:spPr>
        <p:txBody>
          <a:bodyPr wrap="square">
            <a:spAutoFit/>
          </a:bodyPr>
          <a:lstStyle/>
          <a:p>
            <a:pPr marL="800100" marR="0" lvl="1"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800" b="1" dirty="0">
                <a:solidFill>
                  <a:schemeClr val="tx1"/>
                </a:solidFill>
                <a:latin typeface="Times New Roman" panose="02020603050405020304" pitchFamily="18" charset="0"/>
                <a:cs typeface="Times New Roman" panose="02020603050405020304" pitchFamily="18" charset="0"/>
              </a:rPr>
              <a:t>Type B</a:t>
            </a:r>
            <a:r>
              <a:rPr lang="en-US" sz="1800" b="0" dirty="0">
                <a:solidFill>
                  <a:schemeClr val="tx1"/>
                </a:solidFill>
                <a:latin typeface="Times New Roman" panose="02020603050405020304" pitchFamily="18" charset="0"/>
                <a:cs typeface="Times New Roman" panose="02020603050405020304" pitchFamily="18" charset="0"/>
              </a:rPr>
              <a:t> Water Licence</a:t>
            </a:r>
            <a:r>
              <a:rPr lang="en-US" dirty="0">
                <a:latin typeface="Times New Roman" panose="02020603050405020304" pitchFamily="18" charset="0"/>
                <a:cs typeface="Times New Roman" panose="02020603050405020304" pitchFamily="18" charset="0"/>
              </a:rPr>
              <a:t>  </a:t>
            </a:r>
            <a:r>
              <a:rPr lang="en-US" b="0" dirty="0">
                <a:solidFill>
                  <a:schemeClr val="tx1"/>
                </a:solidFill>
                <a:latin typeface="Times New Roman" panose="02020603050405020304" pitchFamily="18" charset="0"/>
                <a:cs typeface="Times New Roman" panose="02020603050405020304" pitchFamily="18" charset="0"/>
              </a:rPr>
              <a:t>(between</a:t>
            </a:r>
            <a:r>
              <a:rPr lang="en-US" b="0" baseline="0" dirty="0">
                <a:solidFill>
                  <a:schemeClr val="tx1"/>
                </a:solidFill>
                <a:latin typeface="Times New Roman" pitchFamily="18" charset="0"/>
                <a:cs typeface="Times New Roman" pitchFamily="18" charset="0"/>
              </a:rPr>
              <a:t> 50 m</a:t>
            </a:r>
            <a:r>
              <a:rPr lang="en-US" b="0" baseline="30000" dirty="0">
                <a:solidFill>
                  <a:schemeClr val="tx1"/>
                </a:solidFill>
                <a:latin typeface="Times New Roman" pitchFamily="18" charset="0"/>
                <a:cs typeface="Times New Roman" pitchFamily="18" charset="0"/>
              </a:rPr>
              <a:t>3</a:t>
            </a:r>
            <a:r>
              <a:rPr lang="en-US" b="0" baseline="0" dirty="0">
                <a:solidFill>
                  <a:schemeClr val="tx1"/>
                </a:solidFill>
                <a:latin typeface="Times New Roman" pitchFamily="18" charset="0"/>
                <a:cs typeface="Times New Roman" pitchFamily="18" charset="0"/>
              </a:rPr>
              <a:t> and 299 m</a:t>
            </a:r>
            <a:r>
              <a:rPr lang="en-US" b="0" baseline="30000" dirty="0">
                <a:solidFill>
                  <a:schemeClr val="tx1"/>
                </a:solidFill>
                <a:latin typeface="Times New Roman" pitchFamily="18" charset="0"/>
                <a:cs typeface="Times New Roman" pitchFamily="18" charset="0"/>
              </a:rPr>
              <a:t>3</a:t>
            </a:r>
            <a:r>
              <a:rPr lang="en-US" b="0" baseline="0" dirty="0">
                <a:solidFill>
                  <a:schemeClr val="tx1"/>
                </a:solidFill>
                <a:latin typeface="Times New Roman" pitchFamily="18" charset="0"/>
                <a:cs typeface="Times New Roman" pitchFamily="18" charset="0"/>
              </a:rPr>
              <a:t> per day water required)</a:t>
            </a:r>
            <a:endParaRPr lang="en-CA" dirty="0"/>
          </a:p>
          <a:p>
            <a:pPr marL="742950" marR="0" lvl="1"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en-CA" sz="1800" b="0" dirty="0">
              <a:solidFill>
                <a:schemeClr val="tx1"/>
              </a:solidFill>
            </a:endParaRPr>
          </a:p>
          <a:p>
            <a:pPr marL="800100" lvl="1" indent="-342900" algn="just">
              <a:buFont typeface="Wingdings" panose="05000000000000000000" pitchFamily="2" charset="2"/>
              <a:buChar char="§"/>
            </a:pPr>
            <a:r>
              <a:rPr lang="en-US" sz="1800" b="1" dirty="0">
                <a:solidFill>
                  <a:schemeClr val="tx1"/>
                </a:solidFill>
                <a:latin typeface="Times New Roman" panose="02020603050405020304" pitchFamily="18" charset="0"/>
                <a:cs typeface="Times New Roman" panose="02020603050405020304" pitchFamily="18" charset="0"/>
              </a:rPr>
              <a:t>Type A</a:t>
            </a:r>
            <a:r>
              <a:rPr lang="en-US" sz="1800" b="0" dirty="0">
                <a:solidFill>
                  <a:schemeClr val="tx1"/>
                </a:solidFill>
                <a:latin typeface="Times New Roman" panose="02020603050405020304" pitchFamily="18" charset="0"/>
                <a:cs typeface="Times New Roman" panose="02020603050405020304" pitchFamily="18" charset="0"/>
              </a:rPr>
              <a:t>  Water Licence</a:t>
            </a:r>
            <a:r>
              <a:rPr kumimoji="0" lang="en-US" sz="1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 (300 m</a:t>
            </a:r>
            <a:r>
              <a:rPr kumimoji="0" lang="en-US" sz="1800" b="0" i="0" u="none" strike="noStrike" kern="1200" cap="none" spc="0" normalizeH="0" baseline="30000" noProof="0" dirty="0">
                <a:ln>
                  <a:noFill/>
                </a:ln>
                <a:solidFill>
                  <a:schemeClr val="tx1"/>
                </a:solidFill>
                <a:effectLst/>
                <a:uLnTx/>
                <a:uFillTx/>
                <a:latin typeface="Times New Roman" pitchFamily="18" charset="0"/>
                <a:ea typeface="+mn-ea"/>
                <a:cs typeface="Times New Roman" pitchFamily="18" charset="0"/>
              </a:rPr>
              <a:t>3</a:t>
            </a:r>
            <a:r>
              <a:rPr kumimoji="0" lang="en-US" sz="1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 or more per day water required)</a:t>
            </a:r>
          </a:p>
          <a:p>
            <a:pPr marL="457200" marR="0" lvl="1" indent="0" algn="just" defTabSz="914400" rtl="0" eaLnBrk="1" fontAlgn="auto" latinLnBrk="0" hangingPunct="1">
              <a:lnSpc>
                <a:spcPct val="100000"/>
              </a:lnSpc>
              <a:spcBef>
                <a:spcPts val="0"/>
              </a:spcBef>
              <a:spcAft>
                <a:spcPts val="0"/>
              </a:spcAft>
              <a:buClrTx/>
              <a:buSzTx/>
              <a:buFont typeface="Courier New" panose="02070309020205020404" pitchFamily="49" charset="0"/>
              <a:buNone/>
              <a:tabLst/>
              <a:defRPr/>
            </a:pPr>
            <a:endParaRPr lang="en-US" sz="2800" b="1" dirty="0">
              <a:solidFill>
                <a:schemeClr val="tx2"/>
              </a:solidFill>
              <a:latin typeface="ProSyl" panose="020B0500000000000000" pitchFamily="34" charset="0"/>
              <a:ea typeface="+mj-ea"/>
              <a:cs typeface="Times New Roman" pitchFamily="18" charset="0"/>
            </a:endParaRPr>
          </a:p>
          <a:p>
            <a:pPr marR="0" lvl="1" algn="ctr" defTabSz="914400" rtl="0" eaLnBrk="1" fontAlgn="auto" latinLnBrk="0" hangingPunct="1">
              <a:lnSpc>
                <a:spcPct val="100000"/>
              </a:lnSpc>
              <a:spcBef>
                <a:spcPts val="0"/>
              </a:spcBef>
              <a:spcAft>
                <a:spcPts val="0"/>
              </a:spcAft>
              <a:buClrTx/>
              <a:buSzTx/>
              <a:tabLst/>
              <a:defRPr/>
            </a:pPr>
            <a:r>
              <a:rPr lang="en-US" sz="2800" dirty="0">
                <a:latin typeface="Times New Roman" pitchFamily="18" charset="0"/>
                <a:cs typeface="Times New Roman" pitchFamily="18" charset="0"/>
              </a:rPr>
              <a:t>Types d’autorisations </a:t>
            </a:r>
          </a:p>
          <a:p>
            <a:pPr marR="0" lvl="1" algn="ctr" defTabSz="914400" rtl="0" eaLnBrk="1" fontAlgn="auto" latinLnBrk="0" hangingPunct="1">
              <a:lnSpc>
                <a:spcPct val="100000"/>
              </a:lnSpc>
              <a:spcBef>
                <a:spcPts val="0"/>
              </a:spcBef>
              <a:spcAft>
                <a:spcPts val="0"/>
              </a:spcAft>
              <a:buClrTx/>
              <a:buSzTx/>
              <a:tabLst/>
              <a:defRPr/>
            </a:pPr>
            <a:endParaRPr lang="en-US" sz="2800" dirty="0">
              <a:latin typeface="Times New Roman" pitchFamily="18" charset="0"/>
              <a:cs typeface="Times New Roman" pitchFamily="18" charset="0"/>
            </a:endParaRPr>
          </a:p>
          <a:p>
            <a:pPr marL="800100" lvl="1" indent="-342900">
              <a:buFont typeface="Wingdings" panose="05000000000000000000" pitchFamily="2" charset="2"/>
              <a:buChar char="§"/>
              <a:defRPr/>
            </a:pPr>
            <a:r>
              <a:rPr lang="en-US" sz="1900" dirty="0">
                <a:latin typeface="Times New Roman" pitchFamily="18" charset="0"/>
                <a:cs typeface="Times New Roman" pitchFamily="18" charset="0"/>
              </a:rPr>
              <a:t>Permis d’utilisation des eaux de </a:t>
            </a:r>
            <a:r>
              <a:rPr lang="en-US" sz="1900" b="1" dirty="0">
                <a:latin typeface="Times New Roman" pitchFamily="18" charset="0"/>
                <a:cs typeface="Times New Roman" pitchFamily="18" charset="0"/>
              </a:rPr>
              <a:t>Type B </a:t>
            </a:r>
            <a:r>
              <a:rPr lang="en-US" sz="1900" dirty="0">
                <a:latin typeface="Times New Roman" pitchFamily="18" charset="0"/>
                <a:cs typeface="Times New Roman" pitchFamily="18" charset="0"/>
              </a:rPr>
              <a:t>(entre </a:t>
            </a:r>
            <a:r>
              <a:rPr lang="en-US" sz="2000" dirty="0">
                <a:latin typeface="Times New Roman" pitchFamily="18" charset="0"/>
                <a:cs typeface="Times New Roman" pitchFamily="18" charset="0"/>
              </a:rPr>
              <a:t>50 m</a:t>
            </a:r>
            <a:r>
              <a:rPr lang="en-US" sz="2000" baseline="30000" dirty="0">
                <a:latin typeface="Times New Roman" pitchFamily="18" charset="0"/>
                <a:cs typeface="Times New Roman" pitchFamily="18" charset="0"/>
              </a:rPr>
              <a:t>3</a:t>
            </a:r>
            <a:r>
              <a:rPr lang="en-US" sz="2000" dirty="0">
                <a:latin typeface="Times New Roman" pitchFamily="18" charset="0"/>
                <a:cs typeface="Times New Roman" pitchFamily="18" charset="0"/>
              </a:rPr>
              <a:t> et  299 m</a:t>
            </a:r>
            <a:r>
              <a:rPr lang="en-US" sz="2000" baseline="30000" dirty="0">
                <a:latin typeface="Times New Roman" pitchFamily="18" charset="0"/>
                <a:cs typeface="Times New Roman" pitchFamily="18" charset="0"/>
              </a:rPr>
              <a:t>3</a:t>
            </a:r>
            <a:r>
              <a:rPr lang="en-US" sz="2000" dirty="0">
                <a:latin typeface="Times New Roman" pitchFamily="18" charset="0"/>
                <a:cs typeface="Times New Roman" pitchFamily="18" charset="0"/>
              </a:rPr>
              <a:t> d’eau requis par jour)</a:t>
            </a:r>
          </a:p>
          <a:p>
            <a:pPr lvl="1">
              <a:defRPr/>
            </a:pPr>
            <a:endParaRPr lang="en-US" sz="2000" dirty="0">
              <a:latin typeface="Times New Roman" pitchFamily="18" charset="0"/>
              <a:cs typeface="Times New Roman" pitchFamily="18" charset="0"/>
            </a:endParaRPr>
          </a:p>
          <a:p>
            <a:pPr marL="800100" lvl="1" indent="-342900">
              <a:buFont typeface="Wingdings" panose="05000000000000000000" pitchFamily="2" charset="2"/>
              <a:buChar char="§"/>
              <a:defRPr/>
            </a:pPr>
            <a:r>
              <a:rPr lang="en-US" sz="1900" dirty="0">
                <a:latin typeface="Times New Roman" pitchFamily="18" charset="0"/>
                <a:cs typeface="Times New Roman" pitchFamily="18" charset="0"/>
              </a:rPr>
              <a:t>Permis d’utilisation des eaux de </a:t>
            </a:r>
            <a:r>
              <a:rPr lang="en-US" sz="1900" b="1" dirty="0">
                <a:latin typeface="Times New Roman" pitchFamily="18" charset="0"/>
                <a:cs typeface="Times New Roman" pitchFamily="18" charset="0"/>
              </a:rPr>
              <a:t>Type A </a:t>
            </a:r>
            <a:r>
              <a:rPr lang="en-US" sz="1900" dirty="0">
                <a:latin typeface="Times New Roman" pitchFamily="18" charset="0"/>
                <a:cs typeface="Times New Roman" pitchFamily="18" charset="0"/>
              </a:rPr>
              <a:t>(</a:t>
            </a:r>
            <a:r>
              <a:rPr lang="en-US" sz="2000" dirty="0">
                <a:latin typeface="Times New Roman" pitchFamily="18" charset="0"/>
                <a:cs typeface="Times New Roman" pitchFamily="18" charset="0"/>
              </a:rPr>
              <a:t>300 m</a:t>
            </a:r>
            <a:r>
              <a:rPr lang="en-US" sz="2000" baseline="30000" dirty="0">
                <a:latin typeface="Times New Roman" pitchFamily="18" charset="0"/>
                <a:cs typeface="Times New Roman" pitchFamily="18" charset="0"/>
              </a:rPr>
              <a:t>3</a:t>
            </a:r>
            <a:r>
              <a:rPr lang="en-US" sz="2000" dirty="0">
                <a:latin typeface="Times New Roman" pitchFamily="18" charset="0"/>
                <a:cs typeface="Times New Roman" pitchFamily="18" charset="0"/>
              </a:rPr>
              <a:t>  ou plus d’eau requis par jour)</a:t>
            </a:r>
            <a:endParaRPr lang="en-US" sz="1900" dirty="0">
              <a:latin typeface="Times New Roman" pitchFamily="18" charset="0"/>
              <a:cs typeface="Times New Roman" pitchFamily="18" charset="0"/>
            </a:endParaRPr>
          </a:p>
          <a:p>
            <a:pPr marL="800100" lvl="1" indent="-342900">
              <a:buFont typeface="Wingdings" panose="05000000000000000000" pitchFamily="2" charset="2"/>
              <a:buChar char="§"/>
              <a:defRPr/>
            </a:pPr>
            <a:endParaRPr lang="en-US" sz="1900" dirty="0">
              <a:latin typeface="Times New Roman" pitchFamily="18" charset="0"/>
              <a:cs typeface="Times New Roman" pitchFamily="18" charset="0"/>
            </a:endParaRPr>
          </a:p>
          <a:p>
            <a:pPr marR="0" lvl="1" algn="ctr" defTabSz="914400" rtl="0" eaLnBrk="1" fontAlgn="auto" latinLnBrk="0" hangingPunct="1">
              <a:lnSpc>
                <a:spcPct val="100000"/>
              </a:lnSpc>
              <a:spcBef>
                <a:spcPts val="0"/>
              </a:spcBef>
              <a:spcAft>
                <a:spcPts val="0"/>
              </a:spcAft>
              <a:buClrTx/>
              <a:buSzTx/>
              <a:tabLst/>
              <a:defRPr/>
            </a:pPr>
            <a:endParaRPr lang="en-US" sz="1900" dirty="0">
              <a:latin typeface="Times New Roman" pitchFamily="18" charset="0"/>
              <a:cs typeface="Times New Roman" pitchFamily="18" charset="0"/>
            </a:endParaRPr>
          </a:p>
          <a:p>
            <a:pPr marR="0" lvl="1" algn="ctr" defTabSz="914400" rtl="0" eaLnBrk="1" fontAlgn="auto" latinLnBrk="0" hangingPunct="1">
              <a:lnSpc>
                <a:spcPct val="100000"/>
              </a:lnSpc>
              <a:spcBef>
                <a:spcPts val="0"/>
              </a:spcBef>
              <a:spcAft>
                <a:spcPts val="0"/>
              </a:spcAft>
              <a:buClrTx/>
              <a:buSzTx/>
              <a:tabLst/>
              <a:defRPr/>
            </a:pPr>
            <a:endParaRPr kumimoji="0" lang="en-US" sz="2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a:p>
            <a:pPr marR="0" lvl="1" algn="ctr" defTabSz="914400" rtl="0" eaLnBrk="1" fontAlgn="auto" latinLnBrk="0" hangingPunct="1">
              <a:lnSpc>
                <a:spcPct val="100000"/>
              </a:lnSpc>
              <a:spcBef>
                <a:spcPts val="0"/>
              </a:spcBef>
              <a:spcAft>
                <a:spcPts val="0"/>
              </a:spcAft>
              <a:buClrTx/>
              <a:buSzTx/>
              <a:tabLst/>
              <a:defRPr/>
            </a:pPr>
            <a:endParaRPr kumimoji="0" lang="en-US" sz="2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6760603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p:cNvSpPr txBox="1">
            <a:spLocks/>
          </p:cNvSpPr>
          <p:nvPr/>
        </p:nvSpPr>
        <p:spPr>
          <a:xfrm>
            <a:off x="410194" y="608096"/>
            <a:ext cx="8323611" cy="976123"/>
          </a:xfrm>
          <a:prstGeom prst="rect">
            <a:avLst/>
          </a:prstGeom>
          <a:noFill/>
        </p:spPr>
        <p:txBody>
          <a:bodyPr vert="horz" lIns="0" rIns="0" bIns="0" anchor="b">
            <a:normAutofit fontScale="9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NWB Type A Licensing Process</a:t>
            </a:r>
            <a:br>
              <a:rPr lang="en-US" sz="2800" b="1" dirty="0">
                <a:latin typeface="Times New Roman" panose="02020603050405020304" pitchFamily="18" charset="0"/>
                <a:cs typeface="Times New Roman" panose="02020603050405020304" pitchFamily="18" charset="0"/>
              </a:rPr>
            </a:br>
            <a:r>
              <a:rPr lang="en-US" sz="2800" b="1" dirty="0">
                <a:latin typeface="Times New Roman" panose="02020603050405020304" pitchFamily="18" charset="0"/>
                <a:cs typeface="Times New Roman" panose="02020603050405020304" pitchFamily="18" charset="0"/>
              </a:rPr>
              <a:t>Processus de l’OEN pour la délivrance de permis de type A</a:t>
            </a:r>
          </a:p>
        </p:txBody>
      </p:sp>
      <p:sp>
        <p:nvSpPr>
          <p:cNvPr id="20" name="TextBox 19"/>
          <p:cNvSpPr txBox="1"/>
          <p:nvPr/>
        </p:nvSpPr>
        <p:spPr>
          <a:xfrm>
            <a:off x="6732237" y="5805264"/>
            <a:ext cx="1376971" cy="523220"/>
          </a:xfrm>
          <a:prstGeom prst="rect">
            <a:avLst/>
          </a:prstGeom>
          <a:noFill/>
          <a:ln>
            <a:noFill/>
          </a:ln>
        </p:spPr>
        <p:txBody>
          <a:bodyPr wrap="square" rtlCol="0">
            <a:spAutoFit/>
          </a:bodyPr>
          <a:lstStyle/>
          <a:p>
            <a:r>
              <a:rPr lang="en-US" sz="1400" b="1" dirty="0">
                <a:solidFill>
                  <a:srgbClr val="FF0000"/>
                </a:solidFill>
                <a:latin typeface="Times New Roman" panose="02020603050405020304" pitchFamily="18" charset="0"/>
                <a:cs typeface="Times New Roman" panose="02020603050405020304" pitchFamily="18" charset="0"/>
              </a:rPr>
              <a:t>Next</a:t>
            </a:r>
            <a:r>
              <a:rPr lang="en-US" sz="1400" b="1" dirty="0">
                <a:latin typeface="Times New Roman" panose="02020603050405020304" pitchFamily="18" charset="0"/>
                <a:cs typeface="Times New Roman" panose="02020603050405020304" pitchFamily="18" charset="0"/>
              </a:rPr>
              <a:t> </a:t>
            </a:r>
            <a:r>
              <a:rPr lang="en-US" sz="1400" b="1" dirty="0">
                <a:solidFill>
                  <a:srgbClr val="FF0000"/>
                </a:solidFill>
                <a:latin typeface="Times New Roman" panose="02020603050405020304" pitchFamily="18" charset="0"/>
                <a:cs typeface="Times New Roman" panose="02020603050405020304" pitchFamily="18" charset="0"/>
              </a:rPr>
              <a:t>slide</a:t>
            </a:r>
          </a:p>
          <a:p>
            <a:r>
              <a:rPr lang="en-US" sz="1400" b="1" dirty="0" err="1">
                <a:solidFill>
                  <a:srgbClr val="FF0000"/>
                </a:solidFill>
                <a:latin typeface="Times New Roman" panose="02020603050405020304" pitchFamily="18" charset="0"/>
                <a:cs typeface="Times New Roman" panose="02020603050405020304" pitchFamily="18" charset="0"/>
              </a:rPr>
              <a:t>Diapo</a:t>
            </a:r>
            <a:r>
              <a:rPr lang="en-US" sz="1400" b="1" dirty="0">
                <a:solidFill>
                  <a:srgbClr val="FF0000"/>
                </a:solidFill>
                <a:latin typeface="Times New Roman" panose="02020603050405020304" pitchFamily="18" charset="0"/>
                <a:cs typeface="Times New Roman" panose="02020603050405020304" pitchFamily="18" charset="0"/>
              </a:rPr>
              <a:t> </a:t>
            </a:r>
            <a:r>
              <a:rPr lang="en-US" sz="1400" b="1" dirty="0" err="1">
                <a:solidFill>
                  <a:srgbClr val="FF0000"/>
                </a:solidFill>
                <a:latin typeface="Times New Roman" panose="02020603050405020304" pitchFamily="18" charset="0"/>
                <a:cs typeface="Times New Roman" panose="02020603050405020304" pitchFamily="18" charset="0"/>
              </a:rPr>
              <a:t>suivante</a:t>
            </a:r>
            <a:endParaRPr lang="en-US" sz="1400" b="1" dirty="0">
              <a:solidFill>
                <a:srgbClr val="FF0000"/>
              </a:solidFill>
              <a:latin typeface="Times New Roman" panose="02020603050405020304" pitchFamily="18" charset="0"/>
              <a:cs typeface="Times New Roman" panose="02020603050405020304" pitchFamily="18" charset="0"/>
            </a:endParaRPr>
          </a:p>
        </p:txBody>
      </p:sp>
      <p:grpSp>
        <p:nvGrpSpPr>
          <p:cNvPr id="2" name="Group 1">
            <a:extLst>
              <a:ext uri="{FF2B5EF4-FFF2-40B4-BE49-F238E27FC236}">
                <a16:creationId xmlns:a16="http://schemas.microsoft.com/office/drawing/2014/main" id="{8791C334-D3AE-40DA-A18D-E859F4FB01CE}"/>
              </a:ext>
            </a:extLst>
          </p:cNvPr>
          <p:cNvGrpSpPr/>
          <p:nvPr/>
        </p:nvGrpSpPr>
        <p:grpSpPr>
          <a:xfrm>
            <a:off x="829294" y="1845584"/>
            <a:ext cx="7485409" cy="5142380"/>
            <a:chOff x="829295" y="1454010"/>
            <a:chExt cx="7485409" cy="5142380"/>
          </a:xfrm>
        </p:grpSpPr>
        <p:sp>
          <p:nvSpPr>
            <p:cNvPr id="15" name="Text Box 8"/>
            <p:cNvSpPr txBox="1">
              <a:spLocks noChangeArrowheads="1"/>
            </p:cNvSpPr>
            <p:nvPr/>
          </p:nvSpPr>
          <p:spPr bwMode="auto">
            <a:xfrm>
              <a:off x="829295" y="4481450"/>
              <a:ext cx="4343399" cy="1808434"/>
            </a:xfrm>
            <a:prstGeom prst="rect">
              <a:avLst/>
            </a:prstGeom>
            <a:solidFill>
              <a:schemeClr val="accent1">
                <a:lumMod val="20000"/>
                <a:lumOff val="80000"/>
              </a:schemeClr>
            </a:solidFill>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pPr lvl="0" algn="ctr" fontAlgn="base">
                <a:spcBef>
                  <a:spcPct val="0"/>
                </a:spcBef>
              </a:pPr>
              <a:r>
                <a:rPr lang="en-US" sz="1600" dirty="0">
                  <a:solidFill>
                    <a:schemeClr val="tx1"/>
                  </a:solidFill>
                  <a:latin typeface="Times New Roman" panose="02020603050405020304" pitchFamily="18" charset="0"/>
                  <a:cs typeface="Times New Roman" panose="02020603050405020304" pitchFamily="18" charset="0"/>
                </a:rPr>
                <a:t>NWB issues notice of application and </a:t>
              </a:r>
              <a:r>
                <a:rPr lang="en-US" sz="1600" dirty="0">
                  <a:latin typeface="Times New Roman" panose="02020603050405020304" pitchFamily="18" charset="0"/>
                  <a:cs typeface="Times New Roman" panose="02020603050405020304" pitchFamily="18" charset="0"/>
                </a:rPr>
                <a:t>requests technical review and submission of comments</a:t>
              </a:r>
              <a:endParaRPr lang="en-US" sz="1600" dirty="0">
                <a:solidFill>
                  <a:schemeClr val="tx1"/>
                </a:solidFill>
                <a:latin typeface="Times New Roman" panose="02020603050405020304" pitchFamily="18" charset="0"/>
                <a:cs typeface="Times New Roman" panose="02020603050405020304" pitchFamily="18" charset="0"/>
              </a:endParaRPr>
            </a:p>
            <a:p>
              <a:pPr lvl="0" algn="ctr" fontAlgn="base">
                <a:spcBef>
                  <a:spcPct val="0"/>
                </a:spcBef>
              </a:pPr>
              <a:r>
                <a:rPr lang="en-US" sz="1600" dirty="0">
                  <a:solidFill>
                    <a:schemeClr val="tx1"/>
                  </a:solidFill>
                  <a:latin typeface="Times New Roman" panose="02020603050405020304" pitchFamily="18" charset="0"/>
                  <a:cs typeface="Times New Roman" panose="02020603050405020304" pitchFamily="18" charset="0"/>
                </a:rPr>
                <a:t> (30 </a:t>
              </a:r>
              <a:r>
                <a:rPr lang="en-US" sz="1600" dirty="0">
                  <a:latin typeface="Times New Roman" panose="02020603050405020304" pitchFamily="18" charset="0"/>
                  <a:cs typeface="Times New Roman" panose="02020603050405020304" pitchFamily="18" charset="0"/>
                </a:rPr>
                <a:t>days minimum)</a:t>
              </a:r>
            </a:p>
            <a:p>
              <a:pPr lvl="0" algn="ctr" fontAlgn="base">
                <a:spcBef>
                  <a:spcPct val="0"/>
                </a:spcBef>
              </a:pPr>
              <a:endParaRPr lang="en-US" sz="1400" dirty="0">
                <a:latin typeface="Times New Roman" panose="02020603050405020304" pitchFamily="18" charset="0"/>
                <a:cs typeface="Times New Roman" panose="02020603050405020304" pitchFamily="18" charset="0"/>
              </a:endParaRPr>
            </a:p>
            <a:p>
              <a:pPr algn="ctr" fontAlgn="base">
                <a:spcBef>
                  <a:spcPct val="0"/>
                </a:spcBef>
                <a:spcAft>
                  <a:spcPts val="1000"/>
                </a:spcAft>
              </a:pPr>
              <a:r>
                <a:rPr lang="en-US" sz="1400" dirty="0">
                  <a:solidFill>
                    <a:schemeClr val="tx1"/>
                  </a:solidFill>
                  <a:latin typeface="Euphemia" panose="020B0503040102020104" pitchFamily="34" charset="0"/>
                  <a:cs typeface="Times New Roman" panose="02020603050405020304" pitchFamily="18" charset="0"/>
                </a:rPr>
                <a:t>L’OEN publie un avis de la demande et sollicite un examen technique ainsi que la soumission de commentaires. </a:t>
              </a:r>
            </a:p>
          </p:txBody>
        </p:sp>
        <p:sp>
          <p:nvSpPr>
            <p:cNvPr id="18" name="Line 5"/>
            <p:cNvSpPr>
              <a:spLocks noChangeShapeType="1"/>
            </p:cNvSpPr>
            <p:nvPr/>
          </p:nvSpPr>
          <p:spPr bwMode="auto">
            <a:xfrm>
              <a:off x="2411761" y="6289884"/>
              <a:ext cx="0" cy="306506"/>
            </a:xfrm>
            <a:prstGeom prst="line">
              <a:avLst/>
            </a:prstGeom>
            <a:ln w="19050">
              <a:headEnd/>
              <a:tailEnd type="triangle" w="med" len="med"/>
            </a:ln>
            <a:extLst>
              <a:ext uri="{909E8E84-426E-40DD-AFC4-6F175D3DCCD1}">
                <a14:hiddenFill xmlns:a14="http://schemas.microsoft.com/office/drawing/2010/main">
                  <a:noFill/>
                </a14:hiddenFill>
              </a:ext>
            </a:extLst>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en-US" sz="1400" dirty="0">
                <a:latin typeface="Times New Roman" panose="02020603050405020304" pitchFamily="18" charset="0"/>
                <a:cs typeface="Times New Roman" panose="02020603050405020304" pitchFamily="18" charset="0"/>
              </a:endParaRPr>
            </a:p>
          </p:txBody>
        </p:sp>
        <p:sp>
          <p:nvSpPr>
            <p:cNvPr id="17" name="Line 5"/>
            <p:cNvSpPr>
              <a:spLocks noChangeShapeType="1"/>
            </p:cNvSpPr>
            <p:nvPr/>
          </p:nvSpPr>
          <p:spPr bwMode="auto">
            <a:xfrm flipH="1">
              <a:off x="2411761" y="4037109"/>
              <a:ext cx="0" cy="430825"/>
            </a:xfrm>
            <a:prstGeom prst="line">
              <a:avLst/>
            </a:prstGeom>
            <a:ln w="19050">
              <a:headEnd/>
              <a:tailEnd type="triangle" w="med" len="med"/>
            </a:ln>
            <a:extLst>
              <a:ext uri="{909E8E84-426E-40DD-AFC4-6F175D3DCCD1}">
                <a14:hiddenFill xmlns:a14="http://schemas.microsoft.com/office/drawing/2010/main">
                  <a:noFill/>
                </a14:hiddenFill>
              </a:ext>
            </a:extLst>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en-US" sz="1400" dirty="0">
                <a:latin typeface="Times New Roman" panose="02020603050405020304" pitchFamily="18" charset="0"/>
                <a:cs typeface="Times New Roman" panose="02020603050405020304" pitchFamily="18" charset="0"/>
              </a:endParaRPr>
            </a:p>
          </p:txBody>
        </p:sp>
        <p:sp>
          <p:nvSpPr>
            <p:cNvPr id="11" name="Text Box 4"/>
            <p:cNvSpPr txBox="1">
              <a:spLocks noChangeArrowheads="1"/>
            </p:cNvSpPr>
            <p:nvPr/>
          </p:nvSpPr>
          <p:spPr bwMode="auto">
            <a:xfrm>
              <a:off x="829295" y="1454010"/>
              <a:ext cx="7485409" cy="1066800"/>
            </a:xfrm>
            <a:prstGeom prst="rect">
              <a:avLst/>
            </a:prstGeom>
            <a:solidFill>
              <a:schemeClr val="accent1">
                <a:lumMod val="20000"/>
                <a:lumOff val="80000"/>
              </a:schemeClr>
            </a:solidFill>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pPr algn="ctr"/>
              <a:r>
                <a:rPr lang="en-CA" sz="1600" dirty="0">
                  <a:latin typeface="Times New Roman" panose="02020603050405020304" pitchFamily="18" charset="0"/>
                  <a:cs typeface="Times New Roman" panose="02020603050405020304" pitchFamily="18" charset="0"/>
                </a:rPr>
                <a:t>NWB receives an application and confirms the classification of undertaking and type of licence as a type A licence</a:t>
              </a:r>
            </a:p>
            <a:p>
              <a:pPr algn="ctr"/>
              <a:r>
                <a:rPr lang="fr-CA" sz="1600" noProof="0" dirty="0">
                  <a:latin typeface="Times New Roman" panose="02020603050405020304" pitchFamily="18" charset="0"/>
                  <a:cs typeface="Times New Roman" panose="02020603050405020304" pitchFamily="18" charset="0"/>
                </a:rPr>
                <a:t>Dès réception d’une demande, l’OEN  confirme la classification de l’entreprise  et du type de permis, à savoir un  permis de type A</a:t>
              </a:r>
            </a:p>
            <a:p>
              <a:pPr algn="ctr"/>
              <a:endParaRPr lang="en-CA" sz="1600" dirty="0">
                <a:latin typeface="Times New Roman" panose="02020603050405020304" pitchFamily="18" charset="0"/>
                <a:cs typeface="Times New Roman" panose="02020603050405020304" pitchFamily="18" charset="0"/>
              </a:endParaRPr>
            </a:p>
          </p:txBody>
        </p:sp>
        <p:sp>
          <p:nvSpPr>
            <p:cNvPr id="12" name="Line 5"/>
            <p:cNvSpPr>
              <a:spLocks noChangeShapeType="1"/>
            </p:cNvSpPr>
            <p:nvPr/>
          </p:nvSpPr>
          <p:spPr bwMode="auto">
            <a:xfrm>
              <a:off x="2411761" y="2535249"/>
              <a:ext cx="0" cy="403089"/>
            </a:xfrm>
            <a:prstGeom prst="line">
              <a:avLst/>
            </a:prstGeom>
            <a:ln w="19050">
              <a:headEnd/>
              <a:tailEnd type="triangle" w="med" len="med"/>
            </a:ln>
            <a:extLst>
              <a:ext uri="{909E8E84-426E-40DD-AFC4-6F175D3DCCD1}">
                <a14:hiddenFill xmlns:a14="http://schemas.microsoft.com/office/drawing/2010/main">
                  <a:noFill/>
                </a14:hiddenFill>
              </a:ext>
            </a:extLst>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en-US" sz="1400" dirty="0">
                <a:latin typeface="Times New Roman" panose="02020603050405020304" pitchFamily="18" charset="0"/>
                <a:cs typeface="Times New Roman" panose="02020603050405020304" pitchFamily="18" charset="0"/>
              </a:endParaRPr>
            </a:p>
          </p:txBody>
        </p:sp>
        <p:sp>
          <p:nvSpPr>
            <p:cNvPr id="13" name="Text Box 6"/>
            <p:cNvSpPr txBox="1">
              <a:spLocks noChangeArrowheads="1"/>
            </p:cNvSpPr>
            <p:nvPr/>
          </p:nvSpPr>
          <p:spPr bwMode="auto">
            <a:xfrm>
              <a:off x="829295" y="2938338"/>
              <a:ext cx="3633713" cy="1104900"/>
            </a:xfrm>
            <a:prstGeom prst="rect">
              <a:avLst/>
            </a:prstGeom>
            <a:solidFill>
              <a:schemeClr val="accent1">
                <a:lumMod val="20000"/>
                <a:lumOff val="80000"/>
              </a:schemeClr>
            </a:solidFill>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pPr algn="ctr" fontAlgn="base">
                <a:spcBef>
                  <a:spcPct val="0"/>
                </a:spcBef>
                <a:spcAft>
                  <a:spcPts val="1000"/>
                </a:spcAft>
              </a:pPr>
              <a:r>
                <a:rPr lang="en-US" sz="1600" dirty="0">
                  <a:solidFill>
                    <a:schemeClr val="tx1"/>
                  </a:solidFill>
                  <a:latin typeface="Times New Roman" panose="02020603050405020304" pitchFamily="18" charset="0"/>
                  <a:cs typeface="Times New Roman" panose="02020603050405020304" pitchFamily="18" charset="0"/>
                </a:rPr>
                <a:t>NWB conducts concordance review</a:t>
              </a:r>
            </a:p>
            <a:p>
              <a:pPr algn="ctr" fontAlgn="base">
                <a:spcBef>
                  <a:spcPct val="0"/>
                </a:spcBef>
                <a:spcAft>
                  <a:spcPts val="1000"/>
                </a:spcAft>
              </a:pPr>
              <a:r>
                <a:rPr lang="en-US" sz="1600" dirty="0">
                  <a:solidFill>
                    <a:schemeClr val="tx1"/>
                  </a:solidFill>
                  <a:latin typeface="Times New Roman" panose="02020603050405020304" pitchFamily="18" charset="0"/>
                  <a:cs typeface="Times New Roman" panose="02020603050405020304" pitchFamily="18" charset="0"/>
                </a:rPr>
                <a:t>L’OEN effectue un examen de conformité</a:t>
              </a:r>
            </a:p>
          </p:txBody>
        </p:sp>
        <p:sp>
          <p:nvSpPr>
            <p:cNvPr id="14" name="Text Box 7"/>
            <p:cNvSpPr txBox="1">
              <a:spLocks noChangeArrowheads="1"/>
            </p:cNvSpPr>
            <p:nvPr/>
          </p:nvSpPr>
          <p:spPr bwMode="auto">
            <a:xfrm>
              <a:off x="5810300" y="2650089"/>
              <a:ext cx="2220773" cy="1912485"/>
            </a:xfrm>
            <a:prstGeom prst="rect">
              <a:avLst/>
            </a:prstGeom>
            <a:solidFill>
              <a:schemeClr val="accent3">
                <a:lumMod val="20000"/>
                <a:lumOff val="80000"/>
              </a:schemeClr>
            </a:solidFill>
            <a:ln>
              <a:headEnd/>
              <a:tailEn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t" anchorCtr="0" compatLnSpc="1">
              <a:prstTxWarp prst="textNoShape">
                <a:avLst/>
              </a:prstTxWarp>
            </a:bodyPr>
            <a:lstStyle/>
            <a:p>
              <a:pPr algn="ctr" fontAlgn="base">
                <a:spcBef>
                  <a:spcPct val="0"/>
                </a:spcBef>
                <a:spcAft>
                  <a:spcPts val="1000"/>
                </a:spcAft>
              </a:pPr>
              <a:r>
                <a:rPr lang="en-US" sz="1600" dirty="0">
                  <a:solidFill>
                    <a:schemeClr val="tx1"/>
                  </a:solidFill>
                  <a:latin typeface="Times New Roman" panose="02020603050405020304" pitchFamily="18" charset="0"/>
                  <a:cs typeface="Times New Roman" panose="02020603050405020304" pitchFamily="18" charset="0"/>
                </a:rPr>
                <a:t>Applicant provides additional </a:t>
              </a:r>
              <a:r>
                <a:rPr lang="en-US" sz="1600" dirty="0">
                  <a:latin typeface="Times New Roman" panose="02020603050405020304" pitchFamily="18" charset="0"/>
                  <a:cs typeface="Times New Roman" panose="02020603050405020304" pitchFamily="18" charset="0"/>
                </a:rPr>
                <a:t>information if required </a:t>
              </a:r>
            </a:p>
            <a:p>
              <a:pPr algn="ctr" fontAlgn="base">
                <a:spcBef>
                  <a:spcPct val="0"/>
                </a:spcBef>
                <a:spcAft>
                  <a:spcPts val="1000"/>
                </a:spcAft>
              </a:pPr>
              <a:r>
                <a:rPr lang="en-US" sz="1600" dirty="0">
                  <a:latin typeface="Times New Roman" panose="02020603050405020304" pitchFamily="18" charset="0"/>
                  <a:cs typeface="Times New Roman" panose="02020603050405020304" pitchFamily="18" charset="0"/>
                </a:rPr>
                <a:t> </a:t>
              </a:r>
              <a:r>
                <a:rPr lang="en-US" sz="1600" dirty="0">
                  <a:solidFill>
                    <a:schemeClr val="tx1"/>
                  </a:solidFill>
                  <a:latin typeface="Times New Roman" panose="02020603050405020304" pitchFamily="18" charset="0"/>
                  <a:cs typeface="Times New Roman" panose="02020603050405020304" pitchFamily="18" charset="0"/>
                </a:rPr>
                <a:t>Le demandeur soumet des renseignements supplémentaires si requis</a:t>
              </a:r>
              <a:endParaRPr lang="en-US" sz="1600" dirty="0">
                <a:latin typeface="Times New Roman" panose="02020603050405020304" pitchFamily="18" charset="0"/>
                <a:cs typeface="Times New Roman" panose="02020603050405020304" pitchFamily="18" charset="0"/>
              </a:endParaRPr>
            </a:p>
          </p:txBody>
        </p:sp>
        <p:sp>
          <p:nvSpPr>
            <p:cNvPr id="22" name="Line 5">
              <a:extLst>
                <a:ext uri="{FF2B5EF4-FFF2-40B4-BE49-F238E27FC236}">
                  <a16:creationId xmlns:a16="http://schemas.microsoft.com/office/drawing/2014/main" id="{9965621A-FDBD-496D-B2AD-A0C866ABBF67}"/>
                </a:ext>
              </a:extLst>
            </p:cNvPr>
            <p:cNvSpPr>
              <a:spLocks noChangeShapeType="1"/>
            </p:cNvSpPr>
            <p:nvPr/>
          </p:nvSpPr>
          <p:spPr bwMode="auto">
            <a:xfrm>
              <a:off x="4463008" y="3599438"/>
              <a:ext cx="1347290" cy="0"/>
            </a:xfrm>
            <a:prstGeom prst="line">
              <a:avLst/>
            </a:prstGeom>
            <a:ln w="19050">
              <a:headEnd/>
              <a:tailEnd type="triangle" w="med" len="med"/>
            </a:ln>
            <a:extLst>
              <a:ext uri="{909E8E84-426E-40DD-AFC4-6F175D3DCCD1}">
                <a14:hiddenFill xmlns:a14="http://schemas.microsoft.com/office/drawing/2010/main">
                  <a:noFill/>
                </a14:hiddenFill>
              </a:ext>
            </a:extLst>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en-US" sz="1400" dirty="0">
                <a:latin typeface="Times New Roman" panose="02020603050405020304" pitchFamily="18" charset="0"/>
                <a:cs typeface="Times New Roman" panose="02020603050405020304" pitchFamily="18" charset="0"/>
              </a:endParaRPr>
            </a:p>
          </p:txBody>
        </p:sp>
        <p:sp>
          <p:nvSpPr>
            <p:cNvPr id="23" name="Line 5">
              <a:extLst>
                <a:ext uri="{FF2B5EF4-FFF2-40B4-BE49-F238E27FC236}">
                  <a16:creationId xmlns:a16="http://schemas.microsoft.com/office/drawing/2014/main" id="{0744C7DA-AB4F-4A1A-8C60-69528B199977}"/>
                </a:ext>
              </a:extLst>
            </p:cNvPr>
            <p:cNvSpPr>
              <a:spLocks noChangeShapeType="1"/>
            </p:cNvSpPr>
            <p:nvPr/>
          </p:nvSpPr>
          <p:spPr bwMode="auto">
            <a:xfrm flipH="1">
              <a:off x="4463007" y="3311406"/>
              <a:ext cx="1347291" cy="0"/>
            </a:xfrm>
            <a:prstGeom prst="line">
              <a:avLst/>
            </a:prstGeom>
            <a:ln w="19050">
              <a:headEnd/>
              <a:tailEnd type="triangle" w="med" len="med"/>
            </a:ln>
            <a:extLst>
              <a:ext uri="{909E8E84-426E-40DD-AFC4-6F175D3DCCD1}">
                <a14:hiddenFill xmlns:a14="http://schemas.microsoft.com/office/drawing/2010/main">
                  <a:noFill/>
                </a14:hiddenFill>
              </a:ext>
            </a:extLst>
          </p:spPr>
          <p:style>
            <a:lnRef idx="1">
              <a:schemeClr val="accent3"/>
            </a:lnRef>
            <a:fillRef idx="0">
              <a:schemeClr val="accent3"/>
            </a:fillRef>
            <a:effectRef idx="0">
              <a:schemeClr val="accent3"/>
            </a:effectRef>
            <a:fontRef idx="minor">
              <a:schemeClr val="tx1"/>
            </a:fontRef>
          </p:style>
          <p:txBody>
            <a:bodyPr vert="horz" wrap="square" lIns="91440" tIns="45720" rIns="91440" bIns="45720" numCol="1" anchor="t" anchorCtr="0" compatLnSpc="1">
              <a:prstTxWarp prst="textNoShape">
                <a:avLst/>
              </a:prstTxWarp>
            </a:bodyPr>
            <a:lstStyle/>
            <a:p>
              <a:endParaRPr lang="en-US" sz="14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667814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4"/>
          <p:cNvSpPr txBox="1">
            <a:spLocks noChangeArrowheads="1"/>
          </p:cNvSpPr>
          <p:nvPr/>
        </p:nvSpPr>
        <p:spPr bwMode="auto">
          <a:xfrm>
            <a:off x="1676601" y="2960700"/>
            <a:ext cx="3111425" cy="1063415"/>
          </a:xfrm>
          <a:prstGeom prst="rect">
            <a:avLst/>
          </a:prstGeom>
          <a:solidFill>
            <a:schemeClr val="accent1">
              <a:lumMod val="20000"/>
              <a:lumOff val="80000"/>
            </a:schemeClr>
          </a:solidFill>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pPr algn="ctr"/>
            <a:r>
              <a:rPr lang="en-CA" sz="1600" dirty="0">
                <a:latin typeface="Times New Roman" panose="02020603050405020304" pitchFamily="18" charset="0"/>
                <a:cs typeface="Times New Roman" panose="02020603050405020304" pitchFamily="18" charset="0"/>
              </a:rPr>
              <a:t>NWB holds TM and PHC</a:t>
            </a:r>
          </a:p>
          <a:p>
            <a:pPr marR="72658" algn="ctr"/>
            <a:endParaRPr lang="en-US" sz="1600" dirty="0">
              <a:solidFill>
                <a:srgbClr val="000000"/>
              </a:solidFill>
              <a:latin typeface="Times New Roman" panose="02020603050405020304" pitchFamily="18" charset="0"/>
              <a:cs typeface="Times New Roman" panose="02020603050405020304" pitchFamily="18" charset="0"/>
            </a:endParaRPr>
          </a:p>
          <a:p>
            <a:pPr marR="72658" algn="ctr"/>
            <a:r>
              <a:rPr lang="en-US" sz="1600" dirty="0">
                <a:solidFill>
                  <a:srgbClr val="000000"/>
                </a:solidFill>
                <a:latin typeface="Times New Roman" panose="02020603050405020304" pitchFamily="18" charset="0"/>
                <a:cs typeface="Times New Roman" panose="02020603050405020304" pitchFamily="18" charset="0"/>
              </a:rPr>
              <a:t>L’OEN tient la RT et la CPA </a:t>
            </a:r>
            <a:endParaRPr lang="en-US" sz="1600" dirty="0">
              <a:latin typeface="Times New Roman" panose="02020603050405020304" pitchFamily="18" charset="0"/>
              <a:cs typeface="Times New Roman" panose="02020603050405020304" pitchFamily="18" charset="0"/>
            </a:endParaRPr>
          </a:p>
        </p:txBody>
      </p:sp>
      <p:sp>
        <p:nvSpPr>
          <p:cNvPr id="8" name="Text Box 5"/>
          <p:cNvSpPr txBox="1">
            <a:spLocks noChangeArrowheads="1"/>
          </p:cNvSpPr>
          <p:nvPr/>
        </p:nvSpPr>
        <p:spPr bwMode="auto">
          <a:xfrm>
            <a:off x="1676599" y="5444740"/>
            <a:ext cx="3769588" cy="1179891"/>
          </a:xfrm>
          <a:prstGeom prst="rect">
            <a:avLst/>
          </a:prstGeom>
          <a:solidFill>
            <a:schemeClr val="accent1">
              <a:lumMod val="20000"/>
              <a:lumOff val="80000"/>
            </a:schemeClr>
          </a:solidFill>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pPr algn="ctr"/>
            <a:r>
              <a:rPr lang="en-CA" sz="1600" dirty="0">
                <a:latin typeface="Times New Roman" panose="02020603050405020304" pitchFamily="18" charset="0"/>
                <a:cs typeface="Times New Roman" panose="02020603050405020304" pitchFamily="18" charset="0"/>
              </a:rPr>
              <a:t>NWB issues notice of Public Hearing (a 60 day minimum requirement)</a:t>
            </a:r>
          </a:p>
          <a:p>
            <a:pPr algn="ctr"/>
            <a:r>
              <a:rPr lang="en-CA" sz="1600" dirty="0">
                <a:latin typeface="Times New Roman" panose="02020603050405020304" pitchFamily="18" charset="0"/>
                <a:cs typeface="Times New Roman" panose="02020603050405020304" pitchFamily="18" charset="0"/>
              </a:rPr>
              <a:t>L’OEN émet l’avis d’audience publique (60 jours minimum requis )</a:t>
            </a:r>
          </a:p>
        </p:txBody>
      </p:sp>
      <p:sp>
        <p:nvSpPr>
          <p:cNvPr id="9" name="Text Box 6"/>
          <p:cNvSpPr txBox="1">
            <a:spLocks noChangeArrowheads="1"/>
          </p:cNvSpPr>
          <p:nvPr/>
        </p:nvSpPr>
        <p:spPr bwMode="auto">
          <a:xfrm>
            <a:off x="5613452" y="1744632"/>
            <a:ext cx="2791319" cy="1999491"/>
          </a:xfrm>
          <a:prstGeom prst="rect">
            <a:avLst/>
          </a:prstGeom>
          <a:solidFill>
            <a:schemeClr val="accent3">
              <a:lumMod val="20000"/>
              <a:lumOff val="80000"/>
            </a:schemeClr>
          </a:solidFill>
          <a:ln>
            <a:headEnd/>
            <a:tailEn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t" anchorCtr="0" compatLnSpc="1">
            <a:prstTxWarp prst="textNoShape">
              <a:avLst/>
            </a:prstTxWarp>
          </a:bodyPr>
          <a:lstStyle/>
          <a:p>
            <a:pPr algn="ctr" fontAlgn="base">
              <a:spcBef>
                <a:spcPct val="0"/>
              </a:spcBef>
              <a:spcAft>
                <a:spcPts val="1000"/>
              </a:spcAft>
            </a:pPr>
            <a:r>
              <a:rPr lang="en-US" sz="1600" dirty="0">
                <a:solidFill>
                  <a:schemeClr val="tx1"/>
                </a:solidFill>
                <a:latin typeface="Times New Roman" panose="02020603050405020304" pitchFamily="18" charset="0"/>
                <a:cs typeface="Times New Roman" panose="02020603050405020304" pitchFamily="18" charset="0"/>
              </a:rPr>
              <a:t>If required, applicant provides additional information or clarification</a:t>
            </a:r>
          </a:p>
          <a:p>
            <a:pPr algn="ctr" fontAlgn="base">
              <a:spcBef>
                <a:spcPct val="0"/>
              </a:spcBef>
              <a:spcAft>
                <a:spcPts val="1000"/>
              </a:spcAft>
            </a:pPr>
            <a:r>
              <a:rPr lang="en-US" sz="1600" dirty="0">
                <a:solidFill>
                  <a:schemeClr val="tx1"/>
                </a:solidFill>
                <a:latin typeface="Times New Roman" panose="02020603050405020304" pitchFamily="18" charset="0"/>
                <a:cs typeface="Times New Roman" panose="02020603050405020304" pitchFamily="18" charset="0"/>
              </a:rPr>
              <a:t>Si requis, le demandeur devra fournir des renseignements ou des précisions supplémentaires</a:t>
            </a:r>
          </a:p>
        </p:txBody>
      </p:sp>
      <p:sp>
        <p:nvSpPr>
          <p:cNvPr id="10" name="Text Box 7"/>
          <p:cNvSpPr txBox="1">
            <a:spLocks noChangeArrowheads="1"/>
          </p:cNvSpPr>
          <p:nvPr/>
        </p:nvSpPr>
        <p:spPr bwMode="auto">
          <a:xfrm>
            <a:off x="5613454" y="3855896"/>
            <a:ext cx="2791321" cy="2313187"/>
          </a:xfrm>
          <a:prstGeom prst="rect">
            <a:avLst/>
          </a:prstGeom>
          <a:solidFill>
            <a:schemeClr val="accent3">
              <a:lumMod val="20000"/>
              <a:lumOff val="80000"/>
            </a:schemeClr>
          </a:solidFill>
          <a:ln>
            <a:headEnd/>
            <a:tailEn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t" anchorCtr="0" compatLnSpc="1">
            <a:prstTxWarp prst="textNoShape">
              <a:avLst/>
            </a:prstTxWarp>
          </a:bodyPr>
          <a:lstStyle/>
          <a:p>
            <a:pPr algn="ctr" fontAlgn="base">
              <a:spcBef>
                <a:spcPct val="0"/>
              </a:spcBef>
              <a:spcAft>
                <a:spcPts val="1000"/>
              </a:spcAft>
            </a:pPr>
            <a:r>
              <a:rPr lang="en-CA" sz="1600" dirty="0">
                <a:latin typeface="Times New Roman" panose="02020603050405020304" pitchFamily="18" charset="0"/>
                <a:cs typeface="Times New Roman" panose="02020603050405020304" pitchFamily="18" charset="0"/>
              </a:rPr>
              <a:t>If directed in PHC decision, applicant provides additional information</a:t>
            </a:r>
          </a:p>
          <a:p>
            <a:pPr marR="16150" algn="ctr"/>
            <a:endParaRPr lang="en-CA" sz="1400" dirty="0">
              <a:solidFill>
                <a:srgbClr val="000000"/>
              </a:solidFill>
              <a:cs typeface="Times New Roman" panose="02020603050405020304" pitchFamily="18" charset="0"/>
            </a:endParaRPr>
          </a:p>
          <a:p>
            <a:pPr marR="16150" algn="ctr"/>
            <a:r>
              <a:rPr lang="fr-CA" sz="1400" noProof="0" dirty="0">
                <a:solidFill>
                  <a:srgbClr val="000000"/>
                </a:solidFill>
                <a:cs typeface="Times New Roman" panose="02020603050405020304" pitchFamily="18" charset="0"/>
              </a:rPr>
              <a:t>Si exigé  dans la décision de la CPA, le demandeur fournira des renseignements supplémentaires .  </a:t>
            </a:r>
            <a:endParaRPr lang="fr-CA" sz="1400" noProof="0" dirty="0">
              <a:solidFill>
                <a:schemeClr val="tx1"/>
              </a:solidFill>
              <a:cs typeface="Times New Roman" panose="02020603050405020304" pitchFamily="18" charset="0"/>
            </a:endParaRPr>
          </a:p>
        </p:txBody>
      </p:sp>
      <p:sp>
        <p:nvSpPr>
          <p:cNvPr id="12" name="Text Box 4"/>
          <p:cNvSpPr txBox="1">
            <a:spLocks noChangeArrowheads="1"/>
          </p:cNvSpPr>
          <p:nvPr/>
        </p:nvSpPr>
        <p:spPr bwMode="auto">
          <a:xfrm>
            <a:off x="1676600" y="4215067"/>
            <a:ext cx="3327447" cy="1038720"/>
          </a:xfrm>
          <a:prstGeom prst="rect">
            <a:avLst/>
          </a:prstGeom>
          <a:solidFill>
            <a:schemeClr val="accent1">
              <a:lumMod val="20000"/>
              <a:lumOff val="80000"/>
            </a:schemeClr>
          </a:solidFill>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pPr algn="ctr"/>
            <a:r>
              <a:rPr lang="en-CA" sz="1600" dirty="0">
                <a:latin typeface="Times New Roman" panose="02020603050405020304" pitchFamily="18" charset="0"/>
                <a:cs typeface="Times New Roman" panose="02020603050405020304" pitchFamily="18" charset="0"/>
              </a:rPr>
              <a:t>NWB Issues PHC Decision</a:t>
            </a:r>
          </a:p>
          <a:p>
            <a:pPr algn="ctr"/>
            <a:endParaRPr lang="en-CA" sz="1600" dirty="0">
              <a:latin typeface="Times New Roman" panose="02020603050405020304" pitchFamily="18" charset="0"/>
              <a:cs typeface="Times New Roman" panose="02020603050405020304" pitchFamily="18" charset="0"/>
            </a:endParaRPr>
          </a:p>
          <a:p>
            <a:pPr algn="ctr"/>
            <a:r>
              <a:rPr lang="en-CA" sz="1600" dirty="0">
                <a:latin typeface="Times New Roman" panose="02020603050405020304" pitchFamily="18" charset="0"/>
                <a:cs typeface="Times New Roman" panose="02020603050405020304" pitchFamily="18" charset="0"/>
              </a:rPr>
              <a:t>L’OEN émet la décision de la CPA </a:t>
            </a:r>
          </a:p>
        </p:txBody>
      </p:sp>
      <p:sp>
        <p:nvSpPr>
          <p:cNvPr id="14" name="Line 5"/>
          <p:cNvSpPr>
            <a:spLocks noChangeShapeType="1"/>
          </p:cNvSpPr>
          <p:nvPr/>
        </p:nvSpPr>
        <p:spPr bwMode="auto">
          <a:xfrm flipH="1">
            <a:off x="4685117" y="2348880"/>
            <a:ext cx="917964" cy="0"/>
          </a:xfrm>
          <a:prstGeom prst="line">
            <a:avLst/>
          </a:prstGeom>
          <a:ln w="19050">
            <a:solidFill>
              <a:srgbClr val="0BD0D9"/>
            </a:solidFill>
            <a:headEnd/>
            <a:tailEnd type="triangle" w="med" len="med"/>
          </a:ln>
          <a:extLst>
            <a:ext uri="{909E8E84-426E-40DD-AFC4-6F175D3DCCD1}">
              <a14:hiddenFill xmlns:a14="http://schemas.microsoft.com/office/drawing/2010/main">
                <a:noFill/>
              </a14:hiddenFill>
            </a:ext>
          </a:extLst>
        </p:spPr>
        <p:style>
          <a:lnRef idx="1">
            <a:schemeClr val="accent3"/>
          </a:lnRef>
          <a:fillRef idx="0">
            <a:schemeClr val="accent3"/>
          </a:fillRef>
          <a:effectRef idx="0">
            <a:schemeClr val="accent3"/>
          </a:effectRef>
          <a:fontRef idx="minor">
            <a:schemeClr val="tx1"/>
          </a:fontRef>
        </p:style>
        <p:txBody>
          <a:bodyPr vert="horz" wrap="square" lIns="91440" tIns="45720" rIns="91440" bIns="45720" numCol="1" anchor="t" anchorCtr="0" compatLnSpc="1">
            <a:prstTxWarp prst="textNoShape">
              <a:avLst/>
            </a:prstTxWarp>
          </a:bodyPr>
          <a:lstStyle/>
          <a:p>
            <a:endParaRPr lang="en-US" dirty="0">
              <a:latin typeface="Times New Roman" panose="02020603050405020304" pitchFamily="18" charset="0"/>
              <a:cs typeface="Times New Roman" panose="02020603050405020304" pitchFamily="18" charset="0"/>
            </a:endParaRPr>
          </a:p>
        </p:txBody>
      </p:sp>
      <p:sp>
        <p:nvSpPr>
          <p:cNvPr id="15" name="Line 5"/>
          <p:cNvSpPr>
            <a:spLocks noChangeShapeType="1"/>
          </p:cNvSpPr>
          <p:nvPr/>
        </p:nvSpPr>
        <p:spPr bwMode="auto">
          <a:xfrm>
            <a:off x="4685119" y="2060850"/>
            <a:ext cx="917965" cy="1315"/>
          </a:xfrm>
          <a:prstGeom prst="line">
            <a:avLst/>
          </a:prstGeom>
          <a:ln w="19050">
            <a:solidFill>
              <a:srgbClr val="A5C249"/>
            </a:solidFill>
            <a:headEnd/>
            <a:tailEnd type="triangle" w="med" len="med"/>
          </a:ln>
          <a:extLst>
            <a:ext uri="{909E8E84-426E-40DD-AFC4-6F175D3DCCD1}">
              <a14:hiddenFill xmlns:a14="http://schemas.microsoft.com/office/drawing/2010/main">
                <a:noFill/>
              </a14:hiddenFill>
            </a:ext>
          </a:extLst>
        </p:spPr>
        <p:style>
          <a:lnRef idx="1">
            <a:schemeClr val="accent5"/>
          </a:lnRef>
          <a:fillRef idx="0">
            <a:schemeClr val="accent5"/>
          </a:fillRef>
          <a:effectRef idx="0">
            <a:schemeClr val="accent5"/>
          </a:effectRef>
          <a:fontRef idx="minor">
            <a:schemeClr val="tx1"/>
          </a:fontRef>
        </p:style>
        <p:txBody>
          <a:bodyPr vert="horz" wrap="square" lIns="91440" tIns="45720" rIns="91440" bIns="45720" numCol="1" anchor="t" anchorCtr="0" compatLnSpc="1">
            <a:prstTxWarp prst="textNoShape">
              <a:avLst/>
            </a:prstTxWarp>
          </a:bodyPr>
          <a:lstStyle/>
          <a:p>
            <a:endParaRPr lang="en-US" dirty="0">
              <a:latin typeface="Times New Roman" panose="02020603050405020304" pitchFamily="18" charset="0"/>
              <a:cs typeface="Times New Roman" panose="02020603050405020304" pitchFamily="18" charset="0"/>
            </a:endParaRPr>
          </a:p>
        </p:txBody>
      </p:sp>
      <p:sp>
        <p:nvSpPr>
          <p:cNvPr id="17" name="TextBox 16"/>
          <p:cNvSpPr txBox="1"/>
          <p:nvPr/>
        </p:nvSpPr>
        <p:spPr>
          <a:xfrm>
            <a:off x="7018442" y="6209132"/>
            <a:ext cx="1476671" cy="646331"/>
          </a:xfrm>
          <a:prstGeom prst="rect">
            <a:avLst/>
          </a:prstGeom>
          <a:noFill/>
          <a:ln>
            <a:noFill/>
          </a:ln>
        </p:spPr>
        <p:txBody>
          <a:bodyPr wrap="square" rtlCol="0">
            <a:spAutoFit/>
          </a:bodyPr>
          <a:lstStyle/>
          <a:p>
            <a:r>
              <a:rPr lang="en-US" sz="1200" b="1" dirty="0">
                <a:solidFill>
                  <a:srgbClr val="FF0000"/>
                </a:solidFill>
                <a:latin typeface="Times New Roman" panose="02020603050405020304" pitchFamily="18" charset="0"/>
                <a:cs typeface="Times New Roman" panose="02020603050405020304" pitchFamily="18" charset="0"/>
              </a:rPr>
              <a:t>Next</a:t>
            </a:r>
            <a:r>
              <a:rPr lang="en-US" sz="1200" b="1" dirty="0">
                <a:latin typeface="Times New Roman" panose="02020603050405020304" pitchFamily="18" charset="0"/>
                <a:cs typeface="Times New Roman" panose="02020603050405020304" pitchFamily="18" charset="0"/>
              </a:rPr>
              <a:t> </a:t>
            </a:r>
            <a:r>
              <a:rPr lang="en-US" sz="1200" b="1" dirty="0">
                <a:solidFill>
                  <a:srgbClr val="FF0000"/>
                </a:solidFill>
                <a:latin typeface="Times New Roman" panose="02020603050405020304" pitchFamily="18" charset="0"/>
                <a:cs typeface="Times New Roman" panose="02020603050405020304" pitchFamily="18" charset="0"/>
              </a:rPr>
              <a:t>slide</a:t>
            </a:r>
            <a:r>
              <a:rPr lang="iu-Cans-CA" sz="1200" b="1" dirty="0">
                <a:solidFill>
                  <a:srgbClr val="FF0000"/>
                </a:solidFill>
                <a:cs typeface="Times New Roman" pitchFamily="18" charset="0"/>
              </a:rPr>
              <a:t> </a:t>
            </a:r>
            <a:endParaRPr lang="en-CA" sz="1200" b="1" dirty="0">
              <a:solidFill>
                <a:srgbClr val="FF0000"/>
              </a:solidFill>
              <a:cs typeface="Times New Roman" pitchFamily="18" charset="0"/>
            </a:endParaRPr>
          </a:p>
          <a:p>
            <a:r>
              <a:rPr lang="en-CA" sz="1200" b="1" dirty="0">
                <a:solidFill>
                  <a:srgbClr val="FF0000"/>
                </a:solidFill>
                <a:latin typeface="Euphemia" panose="020B0503040102020104" pitchFamily="34" charset="0"/>
                <a:cs typeface="Times New Roman" pitchFamily="18" charset="0"/>
              </a:rPr>
              <a:t>Diapo suivante</a:t>
            </a:r>
            <a:endParaRPr lang="en-US" sz="1050" b="1" dirty="0">
              <a:solidFill>
                <a:srgbClr val="FF0000"/>
              </a:solidFill>
              <a:latin typeface="Euphemia" panose="020B0503040102020104" pitchFamily="34" charset="0"/>
              <a:cs typeface="Times New Roman" panose="02020603050405020304" pitchFamily="18" charset="0"/>
            </a:endParaRPr>
          </a:p>
          <a:p>
            <a:endParaRPr lang="en-US" sz="1200" b="1" dirty="0">
              <a:solidFill>
                <a:srgbClr val="FF0000"/>
              </a:solidFill>
              <a:latin typeface="Times New Roman" panose="02020603050405020304" pitchFamily="18" charset="0"/>
              <a:cs typeface="Times New Roman" panose="02020603050405020304" pitchFamily="18" charset="0"/>
            </a:endParaRPr>
          </a:p>
        </p:txBody>
      </p:sp>
      <p:sp>
        <p:nvSpPr>
          <p:cNvPr id="18" name="Text Box 3"/>
          <p:cNvSpPr txBox="1">
            <a:spLocks noChangeArrowheads="1"/>
          </p:cNvSpPr>
          <p:nvPr/>
        </p:nvSpPr>
        <p:spPr bwMode="auto">
          <a:xfrm>
            <a:off x="1713855" y="1684106"/>
            <a:ext cx="2971263" cy="1158807"/>
          </a:xfrm>
          <a:prstGeom prst="rect">
            <a:avLst/>
          </a:prstGeom>
          <a:solidFill>
            <a:schemeClr val="accent6">
              <a:lumMod val="20000"/>
              <a:lumOff val="80000"/>
            </a:schemeClr>
          </a:solidFill>
          <a:ln>
            <a:headEnd/>
            <a:tailEn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anchor="t" anchorCtr="0" compatLnSpc="1">
            <a:prstTxWarp prst="textNoShape">
              <a:avLst/>
            </a:prstTxWarp>
          </a:bodyPr>
          <a:lstStyle/>
          <a:p>
            <a:pPr algn="ctr" fontAlgn="base">
              <a:spcBef>
                <a:spcPct val="0"/>
              </a:spcBef>
              <a:spcAft>
                <a:spcPts val="1000"/>
              </a:spcAft>
            </a:pPr>
            <a:r>
              <a:rPr lang="en-CA" sz="1600" dirty="0">
                <a:latin typeface="Times New Roman" panose="02020603050405020304" pitchFamily="18" charset="0"/>
                <a:cs typeface="Times New Roman" panose="02020603050405020304" pitchFamily="18" charset="0"/>
              </a:rPr>
              <a:t>Parties submit written representations</a:t>
            </a:r>
          </a:p>
          <a:p>
            <a:pPr algn="ctr" fontAlgn="base">
              <a:spcBef>
                <a:spcPct val="0"/>
              </a:spcBef>
              <a:spcAft>
                <a:spcPts val="1000"/>
              </a:spcAft>
            </a:pPr>
            <a:r>
              <a:rPr lang="en-CA" sz="1600" dirty="0">
                <a:latin typeface="Times New Roman" panose="02020603050405020304" pitchFamily="18" charset="0"/>
                <a:cs typeface="Times New Roman" panose="02020603050405020304" pitchFamily="18" charset="0"/>
              </a:rPr>
              <a:t>Les parties présentent leurs interventions par </a:t>
            </a:r>
            <a:r>
              <a:rPr lang="en-CA" sz="1600" dirty="0" err="1">
                <a:latin typeface="Times New Roman" panose="02020603050405020304" pitchFamily="18" charset="0"/>
                <a:cs typeface="Times New Roman" panose="02020603050405020304" pitchFamily="18" charset="0"/>
              </a:rPr>
              <a:t>écrit</a:t>
            </a:r>
            <a:r>
              <a:rPr lang="en-CA" sz="1600" dirty="0">
                <a:latin typeface="Times New Roman" panose="02020603050405020304" pitchFamily="18" charset="0"/>
                <a:cs typeface="Times New Roman" panose="02020603050405020304" pitchFamily="18" charset="0"/>
              </a:rPr>
              <a:t> </a:t>
            </a:r>
          </a:p>
        </p:txBody>
      </p:sp>
      <p:sp>
        <p:nvSpPr>
          <p:cNvPr id="20" name="Left Brace 19"/>
          <p:cNvSpPr/>
          <p:nvPr/>
        </p:nvSpPr>
        <p:spPr>
          <a:xfrm>
            <a:off x="1166741" y="2298764"/>
            <a:ext cx="395157" cy="3182141"/>
          </a:xfrm>
          <a:prstGeom prst="leftBrace">
            <a:avLst>
              <a:gd name="adj1" fmla="val 8333"/>
              <a:gd name="adj2" fmla="val 49073"/>
            </a:avLst>
          </a:prstGeom>
          <a:ln>
            <a:solidFill>
              <a:srgbClr val="C81F1F"/>
            </a:solidFill>
          </a:ln>
          <a:effectLst/>
        </p:spPr>
        <p:style>
          <a:lnRef idx="3">
            <a:schemeClr val="dk1"/>
          </a:lnRef>
          <a:fillRef idx="0">
            <a:schemeClr val="dk1"/>
          </a:fillRef>
          <a:effectRef idx="2">
            <a:schemeClr val="dk1"/>
          </a:effectRef>
          <a:fontRef idx="minor">
            <a:schemeClr val="tx1"/>
          </a:fontRef>
        </p:style>
        <p:txBody>
          <a:bodyPr rtlCol="0" anchor="ctr"/>
          <a:lstStyle/>
          <a:p>
            <a:pPr algn="ctr"/>
            <a:endParaRPr lang="en-US" dirty="0">
              <a:latin typeface="Times New Roman" panose="02020603050405020304" pitchFamily="18" charset="0"/>
              <a:cs typeface="Times New Roman" panose="02020603050405020304" pitchFamily="18" charset="0"/>
            </a:endParaRPr>
          </a:p>
        </p:txBody>
      </p:sp>
      <p:sp>
        <p:nvSpPr>
          <p:cNvPr id="21" name="TextBox 20"/>
          <p:cNvSpPr txBox="1"/>
          <p:nvPr/>
        </p:nvSpPr>
        <p:spPr>
          <a:xfrm rot="16200000">
            <a:off x="-947394" y="3436197"/>
            <a:ext cx="3333938" cy="646331"/>
          </a:xfrm>
          <a:prstGeom prst="rect">
            <a:avLst/>
          </a:prstGeom>
          <a:noFill/>
          <a:ln w="19050">
            <a:solidFill>
              <a:srgbClr val="CB2D2D"/>
            </a:solidFill>
          </a:ln>
        </p:spPr>
        <p:txBody>
          <a:bodyPr wrap="square" rtlCol="0">
            <a:spAutoFit/>
          </a:bodyPr>
          <a:lstStyle/>
          <a:p>
            <a:pPr algn="ctr"/>
            <a:r>
              <a:rPr lang="en-US" dirty="0">
                <a:solidFill>
                  <a:srgbClr val="C00000"/>
                </a:solidFill>
                <a:latin typeface="Times New Roman" panose="02020603050405020304" pitchFamily="18" charset="0"/>
                <a:cs typeface="Times New Roman" panose="02020603050405020304" pitchFamily="18" charset="0"/>
              </a:rPr>
              <a:t>Étape de </a:t>
            </a:r>
            <a:r>
              <a:rPr lang="en-US" dirty="0" err="1">
                <a:solidFill>
                  <a:srgbClr val="C00000"/>
                </a:solidFill>
                <a:latin typeface="Times New Roman" panose="02020603050405020304" pitchFamily="18" charset="0"/>
                <a:cs typeface="Times New Roman" panose="02020603050405020304" pitchFamily="18" charset="0"/>
              </a:rPr>
              <a:t>l’examen</a:t>
            </a:r>
            <a:r>
              <a:rPr lang="en-US" dirty="0">
                <a:solidFill>
                  <a:srgbClr val="C00000"/>
                </a:solidFill>
                <a:latin typeface="Times New Roman" panose="02020603050405020304" pitchFamily="18" charset="0"/>
                <a:cs typeface="Times New Roman" panose="02020603050405020304" pitchFamily="18" charset="0"/>
              </a:rPr>
              <a:t> technique Technical Review Stage</a:t>
            </a:r>
            <a:endParaRPr lang="en-US" sz="1400" dirty="0">
              <a:solidFill>
                <a:srgbClr val="C00000"/>
              </a:solidFill>
              <a:latin typeface="Times New Roman" panose="02020603050405020304" pitchFamily="18" charset="0"/>
              <a:cs typeface="Times New Roman" panose="02020603050405020304" pitchFamily="18" charset="0"/>
            </a:endParaRPr>
          </a:p>
        </p:txBody>
      </p:sp>
      <p:sp>
        <p:nvSpPr>
          <p:cNvPr id="22" name="Line 5"/>
          <p:cNvSpPr>
            <a:spLocks noChangeShapeType="1"/>
          </p:cNvSpPr>
          <p:nvPr/>
        </p:nvSpPr>
        <p:spPr bwMode="auto">
          <a:xfrm flipH="1">
            <a:off x="3123507" y="5253790"/>
            <a:ext cx="0" cy="190953"/>
          </a:xfrm>
          <a:prstGeom prst="line">
            <a:avLst/>
          </a:prstGeom>
          <a:ln w="19050">
            <a:headEnd/>
            <a:tailEnd type="triangle" w="med" len="med"/>
          </a:ln>
          <a:extLst>
            <a:ext uri="{909E8E84-426E-40DD-AFC4-6F175D3DCCD1}">
              <a14:hiddenFill xmlns:a14="http://schemas.microsoft.com/office/drawing/2010/main">
                <a:noFill/>
              </a14:hiddenFill>
            </a:ext>
          </a:extLst>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en-US" dirty="0">
              <a:latin typeface="Times New Roman" panose="02020603050405020304" pitchFamily="18" charset="0"/>
              <a:cs typeface="Times New Roman" panose="02020603050405020304" pitchFamily="18" charset="0"/>
            </a:endParaRPr>
          </a:p>
        </p:txBody>
      </p:sp>
      <p:sp>
        <p:nvSpPr>
          <p:cNvPr id="25" name="Title 1">
            <a:extLst>
              <a:ext uri="{FF2B5EF4-FFF2-40B4-BE49-F238E27FC236}">
                <a16:creationId xmlns:a16="http://schemas.microsoft.com/office/drawing/2014/main" id="{2DECCE07-A476-45B5-BFDB-2045E38FA31A}"/>
              </a:ext>
            </a:extLst>
          </p:cNvPr>
          <p:cNvSpPr txBox="1">
            <a:spLocks/>
          </p:cNvSpPr>
          <p:nvPr/>
        </p:nvSpPr>
        <p:spPr>
          <a:xfrm>
            <a:off x="410194" y="620695"/>
            <a:ext cx="8323611" cy="976123"/>
          </a:xfrm>
          <a:prstGeom prst="rect">
            <a:avLst/>
          </a:prstGeom>
          <a:noFill/>
        </p:spPr>
        <p:txBody>
          <a:bodyPr vert="horz" lIns="0" rIns="0" bIns="0" anchor="b">
            <a:normAutofit fontScale="900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200" b="1" dirty="0">
                <a:solidFill>
                  <a:schemeClr val="bg1"/>
                </a:solidFill>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NWB Type A Licensing Process</a:t>
            </a:r>
          </a:p>
          <a:p>
            <a:pPr algn="ctr"/>
            <a:r>
              <a:rPr lang="en-US" sz="2400" b="1" dirty="0">
                <a:latin typeface="Times New Roman" panose="02020603050405020304" pitchFamily="18" charset="0"/>
                <a:cs typeface="Times New Roman" panose="02020603050405020304" pitchFamily="18" charset="0"/>
              </a:rPr>
              <a:t>Processus de l’OEN pour la délivrance de permis de type A </a:t>
            </a:r>
            <a:br>
              <a:rPr lang="en-US" sz="2400" b="1" dirty="0">
                <a:latin typeface="Times New Roman" panose="02020603050405020304" pitchFamily="18" charset="0"/>
                <a:cs typeface="Times New Roman" panose="02020603050405020304" pitchFamily="18" charset="0"/>
              </a:rPr>
            </a:br>
            <a:endParaRPr lang="en-US" sz="2200" b="1" dirty="0">
              <a:latin typeface="Euphemia" panose="020B0503040102020104" pitchFamily="34" charset="0"/>
              <a:cs typeface="Times New Roman" panose="02020603050405020304" pitchFamily="18" charset="0"/>
            </a:endParaRPr>
          </a:p>
        </p:txBody>
      </p:sp>
      <p:sp>
        <p:nvSpPr>
          <p:cNvPr id="24" name="Line 5">
            <a:extLst>
              <a:ext uri="{FF2B5EF4-FFF2-40B4-BE49-F238E27FC236}">
                <a16:creationId xmlns:a16="http://schemas.microsoft.com/office/drawing/2014/main" id="{AA2C1F8A-11C9-48A2-A59B-896E4513EA18}"/>
              </a:ext>
            </a:extLst>
          </p:cNvPr>
          <p:cNvSpPr>
            <a:spLocks noChangeShapeType="1"/>
          </p:cNvSpPr>
          <p:nvPr/>
        </p:nvSpPr>
        <p:spPr bwMode="auto">
          <a:xfrm flipH="1">
            <a:off x="3123507" y="4024117"/>
            <a:ext cx="0" cy="190953"/>
          </a:xfrm>
          <a:prstGeom prst="line">
            <a:avLst/>
          </a:prstGeom>
          <a:ln w="19050">
            <a:headEnd/>
            <a:tailEnd type="triangle" w="med" len="med"/>
          </a:ln>
          <a:extLst>
            <a:ext uri="{909E8E84-426E-40DD-AFC4-6F175D3DCCD1}">
              <a14:hiddenFill xmlns:a14="http://schemas.microsoft.com/office/drawing/2010/main">
                <a:noFill/>
              </a14:hiddenFill>
            </a:ext>
          </a:extLst>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en-US" dirty="0">
              <a:latin typeface="Times New Roman" panose="02020603050405020304" pitchFamily="18" charset="0"/>
              <a:cs typeface="Times New Roman" panose="02020603050405020304" pitchFamily="18" charset="0"/>
            </a:endParaRPr>
          </a:p>
        </p:txBody>
      </p:sp>
      <p:sp>
        <p:nvSpPr>
          <p:cNvPr id="26" name="Line 5">
            <a:extLst>
              <a:ext uri="{FF2B5EF4-FFF2-40B4-BE49-F238E27FC236}">
                <a16:creationId xmlns:a16="http://schemas.microsoft.com/office/drawing/2014/main" id="{404575B0-388D-401A-9C18-76A525487260}"/>
              </a:ext>
            </a:extLst>
          </p:cNvPr>
          <p:cNvSpPr>
            <a:spLocks noChangeShapeType="1"/>
          </p:cNvSpPr>
          <p:nvPr/>
        </p:nvSpPr>
        <p:spPr bwMode="auto">
          <a:xfrm flipH="1">
            <a:off x="3123507" y="2769750"/>
            <a:ext cx="0" cy="190953"/>
          </a:xfrm>
          <a:prstGeom prst="line">
            <a:avLst/>
          </a:prstGeom>
          <a:ln w="19050">
            <a:headEnd/>
            <a:tailEnd type="triangle" w="med" len="med"/>
          </a:ln>
          <a:extLst>
            <a:ext uri="{909E8E84-426E-40DD-AFC4-6F175D3DCCD1}">
              <a14:hiddenFill xmlns:a14="http://schemas.microsoft.com/office/drawing/2010/main">
                <a:noFill/>
              </a14:hiddenFill>
            </a:ext>
          </a:extLst>
        </p:spPr>
        <p:style>
          <a:lnRef idx="1">
            <a:schemeClr val="accent5"/>
          </a:lnRef>
          <a:fillRef idx="0">
            <a:schemeClr val="accent5"/>
          </a:fillRef>
          <a:effectRef idx="0">
            <a:schemeClr val="accent5"/>
          </a:effectRef>
          <a:fontRef idx="minor">
            <a:schemeClr val="tx1"/>
          </a:fontRef>
        </p:style>
        <p:txBody>
          <a:bodyPr vert="horz" wrap="square" lIns="91440" tIns="45720" rIns="91440" bIns="45720" numCol="1" anchor="t" anchorCtr="0" compatLnSpc="1">
            <a:prstTxWarp prst="textNoShape">
              <a:avLst/>
            </a:prstTxWarp>
          </a:bodyPr>
          <a:lstStyle/>
          <a:p>
            <a:endParaRPr lang="en-US" dirty="0">
              <a:latin typeface="Times New Roman" panose="02020603050405020304" pitchFamily="18" charset="0"/>
              <a:cs typeface="Times New Roman" panose="02020603050405020304" pitchFamily="18" charset="0"/>
            </a:endParaRPr>
          </a:p>
        </p:txBody>
      </p:sp>
      <p:sp>
        <p:nvSpPr>
          <p:cNvPr id="27" name="Line 5">
            <a:extLst>
              <a:ext uri="{FF2B5EF4-FFF2-40B4-BE49-F238E27FC236}">
                <a16:creationId xmlns:a16="http://schemas.microsoft.com/office/drawing/2014/main" id="{60F6CCEC-A6E0-4839-86A1-13DCBE89E0BF}"/>
              </a:ext>
            </a:extLst>
          </p:cNvPr>
          <p:cNvSpPr>
            <a:spLocks noChangeShapeType="1"/>
          </p:cNvSpPr>
          <p:nvPr/>
        </p:nvSpPr>
        <p:spPr bwMode="auto">
          <a:xfrm flipH="1">
            <a:off x="3123507" y="6624633"/>
            <a:ext cx="0" cy="190953"/>
          </a:xfrm>
          <a:prstGeom prst="line">
            <a:avLst/>
          </a:prstGeom>
          <a:ln w="19050">
            <a:headEnd/>
            <a:tailEnd type="triangle" w="med" len="med"/>
          </a:ln>
          <a:extLst>
            <a:ext uri="{909E8E84-426E-40DD-AFC4-6F175D3DCCD1}">
              <a14:hiddenFill xmlns:a14="http://schemas.microsoft.com/office/drawing/2010/main">
                <a:noFill/>
              </a14:hiddenFill>
            </a:ext>
          </a:extLst>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en-US" dirty="0">
              <a:latin typeface="Times New Roman" panose="02020603050405020304" pitchFamily="18" charset="0"/>
              <a:cs typeface="Times New Roman" panose="02020603050405020304" pitchFamily="18" charset="0"/>
            </a:endParaRPr>
          </a:p>
        </p:txBody>
      </p:sp>
      <p:sp>
        <p:nvSpPr>
          <p:cNvPr id="32" name="Line 5">
            <a:extLst>
              <a:ext uri="{FF2B5EF4-FFF2-40B4-BE49-F238E27FC236}">
                <a16:creationId xmlns:a16="http://schemas.microsoft.com/office/drawing/2014/main" id="{7122E706-B97B-42D2-B3F6-30B7ADCB32A2}"/>
              </a:ext>
            </a:extLst>
          </p:cNvPr>
          <p:cNvSpPr>
            <a:spLocks noChangeShapeType="1"/>
          </p:cNvSpPr>
          <p:nvPr/>
        </p:nvSpPr>
        <p:spPr bwMode="auto">
          <a:xfrm flipH="1">
            <a:off x="5014414" y="4909739"/>
            <a:ext cx="588667" cy="0"/>
          </a:xfrm>
          <a:prstGeom prst="line">
            <a:avLst/>
          </a:prstGeom>
          <a:ln w="19050">
            <a:solidFill>
              <a:srgbClr val="0BD0D9"/>
            </a:solidFill>
            <a:headEnd/>
            <a:tailEnd type="triangle" w="med" len="med"/>
          </a:ln>
          <a:extLst>
            <a:ext uri="{909E8E84-426E-40DD-AFC4-6F175D3DCCD1}">
              <a14:hiddenFill xmlns:a14="http://schemas.microsoft.com/office/drawing/2010/main">
                <a:noFill/>
              </a14:hiddenFill>
            </a:ext>
          </a:extLst>
        </p:spPr>
        <p:style>
          <a:lnRef idx="1">
            <a:schemeClr val="accent3"/>
          </a:lnRef>
          <a:fillRef idx="0">
            <a:schemeClr val="accent3"/>
          </a:fillRef>
          <a:effectRef idx="0">
            <a:schemeClr val="accent3"/>
          </a:effectRef>
          <a:fontRef idx="minor">
            <a:schemeClr val="tx1"/>
          </a:fontRef>
        </p:style>
        <p:txBody>
          <a:bodyPr vert="horz" wrap="square" lIns="91440" tIns="45720" rIns="91440" bIns="45720" numCol="1" anchor="t" anchorCtr="0" compatLnSpc="1">
            <a:prstTxWarp prst="textNoShape">
              <a:avLst/>
            </a:prstTxWarp>
          </a:bodyPr>
          <a:lstStyle/>
          <a:p>
            <a:endParaRPr lang="en-US" dirty="0">
              <a:latin typeface="Times New Roman" panose="02020603050405020304" pitchFamily="18" charset="0"/>
              <a:cs typeface="Times New Roman" panose="02020603050405020304" pitchFamily="18" charset="0"/>
            </a:endParaRPr>
          </a:p>
        </p:txBody>
      </p:sp>
      <p:sp>
        <p:nvSpPr>
          <p:cNvPr id="33" name="Line 5">
            <a:extLst>
              <a:ext uri="{FF2B5EF4-FFF2-40B4-BE49-F238E27FC236}">
                <a16:creationId xmlns:a16="http://schemas.microsoft.com/office/drawing/2014/main" id="{CA27106D-2432-4A66-B7A9-94FA40DE7C25}"/>
              </a:ext>
            </a:extLst>
          </p:cNvPr>
          <p:cNvSpPr>
            <a:spLocks noChangeShapeType="1"/>
          </p:cNvSpPr>
          <p:nvPr/>
        </p:nvSpPr>
        <p:spPr bwMode="auto">
          <a:xfrm flipV="1">
            <a:off x="5014414" y="4581128"/>
            <a:ext cx="588667" cy="0"/>
          </a:xfrm>
          <a:prstGeom prst="line">
            <a:avLst/>
          </a:prstGeom>
          <a:ln w="19050">
            <a:solidFill>
              <a:srgbClr val="0F6FC6"/>
            </a:solidFill>
            <a:headEnd/>
            <a:tailEnd type="triangle" w="med" len="med"/>
          </a:ln>
          <a:extLst>
            <a:ext uri="{909E8E84-426E-40DD-AFC4-6F175D3DCCD1}">
              <a14:hiddenFill xmlns:a14="http://schemas.microsoft.com/office/drawing/2010/main">
                <a:noFill/>
              </a14:hiddenFill>
            </a:ext>
          </a:extLst>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en-US" dirty="0">
              <a:latin typeface="Times New Roman" panose="02020603050405020304" pitchFamily="18" charset="0"/>
              <a:cs typeface="Times New Roman" panose="02020603050405020304" pitchFamily="18" charset="0"/>
            </a:endParaRPr>
          </a:p>
        </p:txBody>
      </p:sp>
      <p:sp>
        <p:nvSpPr>
          <p:cNvPr id="2" name="Oval 1">
            <a:extLst>
              <a:ext uri="{FF2B5EF4-FFF2-40B4-BE49-F238E27FC236}">
                <a16:creationId xmlns:a16="http://schemas.microsoft.com/office/drawing/2014/main" id="{71D60EB4-B609-FC34-888E-F11FD3C9A6E3}"/>
              </a:ext>
            </a:extLst>
          </p:cNvPr>
          <p:cNvSpPr/>
          <p:nvPr/>
        </p:nvSpPr>
        <p:spPr>
          <a:xfrm>
            <a:off x="1607697" y="2783227"/>
            <a:ext cx="3111425" cy="130540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31495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3"/>
          <p:cNvSpPr txBox="1">
            <a:spLocks noChangeArrowheads="1"/>
          </p:cNvSpPr>
          <p:nvPr/>
        </p:nvSpPr>
        <p:spPr bwMode="auto">
          <a:xfrm>
            <a:off x="1966954" y="2308052"/>
            <a:ext cx="5287367" cy="675676"/>
          </a:xfrm>
          <a:prstGeom prst="rect">
            <a:avLst/>
          </a:prstGeom>
          <a:solidFill>
            <a:schemeClr val="accent6">
              <a:lumMod val="20000"/>
              <a:lumOff val="80000"/>
            </a:schemeClr>
          </a:solidFill>
          <a:ln>
            <a:headEnd/>
            <a:tailEn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anchor="t" anchorCtr="0" compatLnSpc="1">
            <a:prstTxWarp prst="textNoShape">
              <a:avLst/>
            </a:prstTxWarp>
          </a:bodyPr>
          <a:lstStyle/>
          <a:p>
            <a:pPr algn="ctr" fontAlgn="base">
              <a:spcBef>
                <a:spcPct val="0"/>
              </a:spcBef>
            </a:pPr>
            <a:r>
              <a:rPr lang="en-US" sz="1400" dirty="0">
                <a:solidFill>
                  <a:schemeClr val="tx1"/>
                </a:solidFill>
                <a:latin typeface="Times New Roman" panose="02020603050405020304" pitchFamily="18" charset="0"/>
                <a:cs typeface="Times New Roman" panose="02020603050405020304" pitchFamily="18" charset="0"/>
              </a:rPr>
              <a:t>Parties prepare for public hearing</a:t>
            </a:r>
          </a:p>
          <a:p>
            <a:pPr algn="ctr" fontAlgn="base">
              <a:spcBef>
                <a:spcPct val="0"/>
              </a:spcBef>
            </a:pPr>
            <a:r>
              <a:rPr lang="fr-CA" sz="1400" noProof="0" dirty="0">
                <a:solidFill>
                  <a:schemeClr val="tx1"/>
                </a:solidFill>
                <a:latin typeface="Times New Roman" panose="02020603050405020304" pitchFamily="18" charset="0"/>
                <a:cs typeface="Times New Roman" panose="02020603050405020304" pitchFamily="18" charset="0"/>
              </a:rPr>
              <a:t>Les parties se préparent pour l’audience publique </a:t>
            </a:r>
          </a:p>
          <a:p>
            <a:pPr algn="ctr" fontAlgn="base">
              <a:spcBef>
                <a:spcPct val="0"/>
              </a:spcBef>
            </a:pPr>
            <a:endParaRPr lang="en-US" sz="1400" dirty="0">
              <a:solidFill>
                <a:schemeClr val="tx1"/>
              </a:solidFill>
              <a:latin typeface="Times New Roman" panose="02020603050405020304" pitchFamily="18" charset="0"/>
              <a:cs typeface="Times New Roman" panose="02020603050405020304" pitchFamily="18" charset="0"/>
            </a:endParaRPr>
          </a:p>
        </p:txBody>
      </p:sp>
      <p:sp>
        <p:nvSpPr>
          <p:cNvPr id="11" name="Rectangle 9"/>
          <p:cNvSpPr>
            <a:spLocks noChangeArrowheads="1"/>
          </p:cNvSpPr>
          <p:nvPr/>
        </p:nvSpPr>
        <p:spPr bwMode="auto">
          <a:xfrm>
            <a:off x="252676" y="5733260"/>
            <a:ext cx="1933091" cy="1008108"/>
          </a:xfrm>
          <a:prstGeom prst="rect">
            <a:avLst/>
          </a:prstGeom>
          <a:solidFill>
            <a:schemeClr val="bg1">
              <a:lumMod val="85000"/>
            </a:schemeClr>
          </a:solidFill>
          <a:ln>
            <a:solidFill>
              <a:srgbClr val="002060"/>
            </a:solidFill>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pPr algn="ctr" fontAlgn="base">
              <a:spcBef>
                <a:spcPct val="0"/>
              </a:spcBef>
              <a:spcAft>
                <a:spcPts val="600"/>
              </a:spcAft>
            </a:pPr>
            <a:r>
              <a:rPr lang="en-US" sz="1400" dirty="0">
                <a:solidFill>
                  <a:schemeClr val="tx1"/>
                </a:solidFill>
                <a:latin typeface="Times New Roman" panose="02020603050405020304" pitchFamily="18" charset="0"/>
                <a:cs typeface="Times New Roman" panose="02020603050405020304" pitchFamily="18" charset="0"/>
              </a:rPr>
              <a:t>Minister approves the issuance of the </a:t>
            </a:r>
            <a:r>
              <a:rPr lang="en-US" sz="1400" dirty="0">
                <a:latin typeface="Times New Roman" panose="02020603050405020304" pitchFamily="18" charset="0"/>
                <a:cs typeface="Times New Roman" panose="02020603050405020304" pitchFamily="18" charset="0"/>
              </a:rPr>
              <a:t>l</a:t>
            </a:r>
            <a:r>
              <a:rPr lang="en-US" sz="1400" dirty="0">
                <a:solidFill>
                  <a:schemeClr val="tx1"/>
                </a:solidFill>
                <a:latin typeface="Times New Roman" panose="02020603050405020304" pitchFamily="18" charset="0"/>
                <a:cs typeface="Times New Roman" panose="02020603050405020304" pitchFamily="18" charset="0"/>
              </a:rPr>
              <a:t>i</a:t>
            </a:r>
            <a:r>
              <a:rPr lang="en-US" sz="1400" dirty="0">
                <a:latin typeface="Times New Roman" panose="02020603050405020304" pitchFamily="18" charset="0"/>
                <a:cs typeface="Times New Roman" panose="02020603050405020304" pitchFamily="18" charset="0"/>
              </a:rPr>
              <a:t>cence</a:t>
            </a:r>
          </a:p>
          <a:p>
            <a:pPr algn="ctr" fontAlgn="base">
              <a:spcBef>
                <a:spcPct val="0"/>
              </a:spcBef>
              <a:spcAft>
                <a:spcPts val="600"/>
              </a:spcAft>
            </a:pPr>
            <a:r>
              <a:rPr lang="en-US" sz="1400" dirty="0">
                <a:solidFill>
                  <a:schemeClr val="tx1"/>
                </a:solidFill>
                <a:latin typeface="Times New Roman" panose="02020603050405020304" pitchFamily="18" charset="0"/>
                <a:cs typeface="Times New Roman" panose="02020603050405020304" pitchFamily="18" charset="0"/>
              </a:rPr>
              <a:t>Le ministre approuve la délivrance du permis</a:t>
            </a:r>
            <a:endParaRPr lang="en-US" sz="1400" dirty="0">
              <a:latin typeface="Times New Roman" panose="02020603050405020304" pitchFamily="18" charset="0"/>
              <a:cs typeface="Times New Roman" panose="02020603050405020304" pitchFamily="18" charset="0"/>
            </a:endParaRPr>
          </a:p>
        </p:txBody>
      </p:sp>
      <p:sp>
        <p:nvSpPr>
          <p:cNvPr id="12" name="Rectangle 10"/>
          <p:cNvSpPr>
            <a:spLocks noChangeArrowheads="1"/>
          </p:cNvSpPr>
          <p:nvPr/>
        </p:nvSpPr>
        <p:spPr bwMode="auto">
          <a:xfrm>
            <a:off x="2188546" y="5745222"/>
            <a:ext cx="2239568" cy="996146"/>
          </a:xfrm>
          <a:prstGeom prst="rect">
            <a:avLst/>
          </a:prstGeom>
          <a:solidFill>
            <a:schemeClr val="bg1">
              <a:lumMod val="85000"/>
            </a:schemeClr>
          </a:solidFill>
          <a:ln>
            <a:solidFill>
              <a:srgbClr val="002060"/>
            </a:solidFill>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pPr algn="ctr" fontAlgn="base">
              <a:spcBef>
                <a:spcPct val="0"/>
              </a:spcBef>
              <a:spcAft>
                <a:spcPts val="600"/>
              </a:spcAft>
            </a:pPr>
            <a:r>
              <a:rPr lang="en-US" sz="1400" dirty="0">
                <a:solidFill>
                  <a:schemeClr val="tx1"/>
                </a:solidFill>
                <a:latin typeface="Times New Roman" panose="02020603050405020304" pitchFamily="18" charset="0"/>
                <a:cs typeface="Times New Roman" panose="02020603050405020304" pitchFamily="18" charset="0"/>
              </a:rPr>
              <a:t>Minister approves the issuance of the </a:t>
            </a:r>
            <a:r>
              <a:rPr lang="en-US" sz="1400" dirty="0">
                <a:latin typeface="Times New Roman" panose="02020603050405020304" pitchFamily="18" charset="0"/>
                <a:cs typeface="Times New Roman" panose="02020603050405020304" pitchFamily="18" charset="0"/>
              </a:rPr>
              <a:t>l</a:t>
            </a:r>
            <a:r>
              <a:rPr lang="en-US" sz="1400" dirty="0">
                <a:solidFill>
                  <a:schemeClr val="tx1"/>
                </a:solidFill>
                <a:latin typeface="Times New Roman" panose="02020603050405020304" pitchFamily="18" charset="0"/>
                <a:cs typeface="Times New Roman" panose="02020603050405020304" pitchFamily="18" charset="0"/>
              </a:rPr>
              <a:t>i</a:t>
            </a:r>
            <a:r>
              <a:rPr lang="en-US" sz="1400" dirty="0">
                <a:latin typeface="Times New Roman" panose="02020603050405020304" pitchFamily="18" charset="0"/>
                <a:cs typeface="Times New Roman" panose="02020603050405020304" pitchFamily="18" charset="0"/>
              </a:rPr>
              <a:t>cence</a:t>
            </a:r>
          </a:p>
          <a:p>
            <a:pPr algn="ctr" fontAlgn="base">
              <a:spcBef>
                <a:spcPct val="0"/>
              </a:spcBef>
              <a:spcAft>
                <a:spcPts val="600"/>
              </a:spcAft>
            </a:pPr>
            <a:r>
              <a:rPr lang="en-US" sz="1400" dirty="0">
                <a:solidFill>
                  <a:schemeClr val="tx1"/>
                </a:solidFill>
                <a:latin typeface="Times New Roman" panose="02020603050405020304" pitchFamily="18" charset="0"/>
                <a:cs typeface="Times New Roman" panose="02020603050405020304" pitchFamily="18" charset="0"/>
              </a:rPr>
              <a:t>Le ministre n’approuve pas la délivrance du permis </a:t>
            </a:r>
            <a:endParaRPr lang="en-US" sz="1400" dirty="0">
              <a:latin typeface="Times New Roman" panose="02020603050405020304" pitchFamily="18" charset="0"/>
              <a:cs typeface="Times New Roman" panose="02020603050405020304" pitchFamily="18" charset="0"/>
            </a:endParaRPr>
          </a:p>
          <a:p>
            <a:pPr algn="ctr" fontAlgn="base">
              <a:spcBef>
                <a:spcPct val="0"/>
              </a:spcBef>
              <a:spcAft>
                <a:spcPts val="600"/>
              </a:spcAft>
            </a:pPr>
            <a:endParaRPr lang="en-US" sz="1400" dirty="0">
              <a:latin typeface="Times New Roman" panose="02020603050405020304" pitchFamily="18" charset="0"/>
              <a:cs typeface="Times New Roman" panose="02020603050405020304" pitchFamily="18" charset="0"/>
            </a:endParaRPr>
          </a:p>
        </p:txBody>
      </p:sp>
      <p:sp>
        <p:nvSpPr>
          <p:cNvPr id="13" name="Rectangle 11"/>
          <p:cNvSpPr>
            <a:spLocks noChangeArrowheads="1"/>
          </p:cNvSpPr>
          <p:nvPr/>
        </p:nvSpPr>
        <p:spPr bwMode="auto">
          <a:xfrm>
            <a:off x="4686600" y="5733257"/>
            <a:ext cx="1933101" cy="996145"/>
          </a:xfrm>
          <a:prstGeom prst="rect">
            <a:avLst/>
          </a:prstGeom>
          <a:solidFill>
            <a:schemeClr val="bg1">
              <a:lumMod val="85000"/>
            </a:schemeClr>
          </a:solidFill>
          <a:ln>
            <a:solidFill>
              <a:srgbClr val="002060"/>
            </a:solidFill>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pPr algn="ctr" fontAlgn="base">
              <a:spcBef>
                <a:spcPct val="0"/>
              </a:spcBef>
              <a:spcAft>
                <a:spcPts val="600"/>
              </a:spcAft>
            </a:pPr>
            <a:r>
              <a:rPr lang="en-US" sz="1400" dirty="0">
                <a:latin typeface="Times New Roman" panose="02020603050405020304" pitchFamily="18" charset="0"/>
                <a:cs typeface="Times New Roman" panose="02020603050405020304" pitchFamily="18" charset="0"/>
              </a:rPr>
              <a:t>Minister approves of NWB decision</a:t>
            </a:r>
          </a:p>
          <a:p>
            <a:pPr algn="ctr" fontAlgn="base">
              <a:spcBef>
                <a:spcPct val="0"/>
              </a:spcBef>
              <a:spcAft>
                <a:spcPts val="600"/>
              </a:spcAft>
            </a:pPr>
            <a:r>
              <a:rPr lang="en-US" sz="1400" dirty="0">
                <a:latin typeface="Times New Roman" panose="02020603050405020304" pitchFamily="18" charset="0"/>
                <a:cs typeface="Times New Roman" panose="02020603050405020304" pitchFamily="18" charset="0"/>
              </a:rPr>
              <a:t>Le ministre approuve la décision de l’OEN </a:t>
            </a:r>
          </a:p>
        </p:txBody>
      </p:sp>
      <p:sp>
        <p:nvSpPr>
          <p:cNvPr id="14" name="Rectangle 12"/>
          <p:cNvSpPr>
            <a:spLocks noChangeArrowheads="1"/>
          </p:cNvSpPr>
          <p:nvPr/>
        </p:nvSpPr>
        <p:spPr bwMode="auto">
          <a:xfrm>
            <a:off x="6736341" y="5733258"/>
            <a:ext cx="2201508" cy="996144"/>
          </a:xfrm>
          <a:prstGeom prst="rect">
            <a:avLst/>
          </a:prstGeom>
          <a:solidFill>
            <a:schemeClr val="bg1">
              <a:lumMod val="85000"/>
            </a:schemeClr>
          </a:solidFill>
          <a:ln>
            <a:solidFill>
              <a:srgbClr val="002060"/>
            </a:solidFill>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pPr algn="ctr" fontAlgn="base">
              <a:spcBef>
                <a:spcPct val="0"/>
              </a:spcBef>
              <a:spcAft>
                <a:spcPts val="600"/>
              </a:spcAft>
            </a:pPr>
            <a:r>
              <a:rPr lang="en-US" sz="1400" dirty="0">
                <a:latin typeface="Times New Roman" panose="02020603050405020304" pitchFamily="18" charset="0"/>
                <a:cs typeface="Times New Roman" panose="02020603050405020304" pitchFamily="18" charset="0"/>
              </a:rPr>
              <a:t>Minister does not approve of NWB decision</a:t>
            </a:r>
          </a:p>
          <a:p>
            <a:pPr algn="ctr" fontAlgn="base">
              <a:spcBef>
                <a:spcPct val="0"/>
              </a:spcBef>
              <a:spcAft>
                <a:spcPts val="600"/>
              </a:spcAft>
            </a:pPr>
            <a:r>
              <a:rPr lang="en-US" sz="1400" dirty="0">
                <a:latin typeface="Times New Roman" panose="02020603050405020304" pitchFamily="18" charset="0"/>
                <a:cs typeface="Times New Roman" panose="02020603050405020304" pitchFamily="18" charset="0"/>
              </a:rPr>
              <a:t>Le ministre n’approuve pas la décision de l’OEN</a:t>
            </a:r>
          </a:p>
        </p:txBody>
      </p:sp>
      <p:sp>
        <p:nvSpPr>
          <p:cNvPr id="15" name="Text Box 4"/>
          <p:cNvSpPr txBox="1">
            <a:spLocks noChangeArrowheads="1"/>
          </p:cNvSpPr>
          <p:nvPr/>
        </p:nvSpPr>
        <p:spPr bwMode="auto">
          <a:xfrm>
            <a:off x="2666419" y="3242238"/>
            <a:ext cx="3888432" cy="737757"/>
          </a:xfrm>
          <a:prstGeom prst="rect">
            <a:avLst/>
          </a:prstGeom>
          <a:solidFill>
            <a:schemeClr val="accent1">
              <a:lumMod val="20000"/>
              <a:lumOff val="80000"/>
            </a:schemeClr>
          </a:solidFill>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pPr algn="ctr" fontAlgn="base">
              <a:spcBef>
                <a:spcPct val="0"/>
              </a:spcBef>
            </a:pPr>
            <a:r>
              <a:rPr lang="en-US" sz="1400" dirty="0">
                <a:solidFill>
                  <a:schemeClr val="tx1"/>
                </a:solidFill>
                <a:latin typeface="Times New Roman" panose="02020603050405020304" pitchFamily="18" charset="0"/>
                <a:cs typeface="Times New Roman" panose="02020603050405020304" pitchFamily="18" charset="0"/>
              </a:rPr>
              <a:t>NWB holds Public </a:t>
            </a:r>
            <a:r>
              <a:rPr lang="en-US" sz="1400" dirty="0">
                <a:latin typeface="Times New Roman" panose="02020603050405020304" pitchFamily="18" charset="0"/>
                <a:cs typeface="Times New Roman" panose="02020603050405020304" pitchFamily="18" charset="0"/>
              </a:rPr>
              <a:t>H</a:t>
            </a:r>
            <a:r>
              <a:rPr lang="en-US" sz="1400" dirty="0">
                <a:solidFill>
                  <a:schemeClr val="tx1"/>
                </a:solidFill>
                <a:latin typeface="Times New Roman" panose="02020603050405020304" pitchFamily="18" charset="0"/>
                <a:cs typeface="Times New Roman" panose="02020603050405020304" pitchFamily="18" charset="0"/>
              </a:rPr>
              <a:t>earing</a:t>
            </a:r>
          </a:p>
          <a:p>
            <a:pPr algn="ctr" fontAlgn="base">
              <a:spcBef>
                <a:spcPct val="0"/>
              </a:spcBef>
            </a:pPr>
            <a:r>
              <a:rPr lang="en-US" sz="1400" dirty="0">
                <a:solidFill>
                  <a:schemeClr val="tx1"/>
                </a:solidFill>
                <a:latin typeface="Times New Roman" panose="02020603050405020304" pitchFamily="18" charset="0"/>
                <a:cs typeface="Times New Roman" panose="02020603050405020304" pitchFamily="18" charset="0"/>
              </a:rPr>
              <a:t>L’OEN tient l’audience publique </a:t>
            </a:r>
          </a:p>
        </p:txBody>
      </p:sp>
      <p:sp>
        <p:nvSpPr>
          <p:cNvPr id="16" name="Text Box 6"/>
          <p:cNvSpPr txBox="1">
            <a:spLocks noChangeArrowheads="1"/>
          </p:cNvSpPr>
          <p:nvPr/>
        </p:nvSpPr>
        <p:spPr bwMode="auto">
          <a:xfrm>
            <a:off x="4689379" y="4320764"/>
            <a:ext cx="4093929" cy="1406931"/>
          </a:xfrm>
          <a:prstGeom prst="rect">
            <a:avLst/>
          </a:prstGeom>
          <a:solidFill>
            <a:schemeClr val="accent1">
              <a:lumMod val="20000"/>
              <a:lumOff val="80000"/>
            </a:schemeClr>
          </a:solidFill>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pPr algn="ctr" fontAlgn="base">
              <a:spcBef>
                <a:spcPct val="0"/>
              </a:spcBef>
              <a:spcAft>
                <a:spcPts val="600"/>
              </a:spcAft>
            </a:pPr>
            <a:r>
              <a:rPr lang="en-US" sz="1300" dirty="0">
                <a:solidFill>
                  <a:schemeClr val="tx1"/>
                </a:solidFill>
                <a:latin typeface="Times New Roman" panose="02020603050405020304" pitchFamily="18" charset="0"/>
                <a:cs typeface="Times New Roman" panose="02020603050405020304" pitchFamily="18" charset="0"/>
              </a:rPr>
              <a:t>NWB issues decision </a:t>
            </a:r>
            <a:r>
              <a:rPr lang="en-US" sz="1300" dirty="0">
                <a:latin typeface="Times New Roman" panose="02020603050405020304" pitchFamily="18" charset="0"/>
                <a:cs typeface="Times New Roman" panose="02020603050405020304" pitchFamily="18" charset="0"/>
              </a:rPr>
              <a:t>to not approve </a:t>
            </a:r>
            <a:r>
              <a:rPr lang="en-US" sz="1300" dirty="0">
                <a:solidFill>
                  <a:schemeClr val="tx1"/>
                </a:solidFill>
                <a:latin typeface="Times New Roman" panose="02020603050405020304" pitchFamily="18" charset="0"/>
                <a:cs typeface="Times New Roman" panose="02020603050405020304" pitchFamily="18" charset="0"/>
              </a:rPr>
              <a:t>of application with reasons to </a:t>
            </a:r>
            <a:r>
              <a:rPr lang="en-US" sz="1300" dirty="0">
                <a:latin typeface="Times New Roman" panose="02020603050405020304" pitchFamily="18" charset="0"/>
                <a:cs typeface="Times New Roman" panose="02020603050405020304" pitchFamily="18" charset="0"/>
              </a:rPr>
              <a:t>Minister (</a:t>
            </a:r>
            <a:r>
              <a:rPr lang="en-CA" sz="1300" dirty="0">
                <a:latin typeface="Times New Roman" panose="02020603050405020304" pitchFamily="18" charset="0"/>
                <a:cs typeface="Times New Roman" panose="02020603050405020304" pitchFamily="18" charset="0"/>
              </a:rPr>
              <a:t>Crown-Indigenous Relations and Northern Affairs</a:t>
            </a:r>
            <a:r>
              <a:rPr lang="en-US" sz="1400" dirty="0">
                <a:latin typeface="Times New Roman" panose="02020603050405020304" pitchFamily="18" charset="0"/>
                <a:cs typeface="Times New Roman" panose="02020603050405020304" pitchFamily="18" charset="0"/>
              </a:rPr>
              <a:t>)</a:t>
            </a:r>
          </a:p>
          <a:p>
            <a:pPr marR="5671" algn="ctr"/>
            <a:r>
              <a:rPr lang="fr-CA" sz="1300" noProof="0" dirty="0">
                <a:solidFill>
                  <a:srgbClr val="000000"/>
                </a:solidFill>
                <a:latin typeface="Times New Roman" panose="02020603050405020304" pitchFamily="18" charset="0"/>
                <a:cs typeface="Times New Roman" panose="02020603050405020304" pitchFamily="18" charset="0"/>
              </a:rPr>
              <a:t>L’Office transmet au ministre (</a:t>
            </a:r>
            <a:r>
              <a:rPr lang="fr-CA" sz="1300" noProof="0" dirty="0">
                <a:solidFill>
                  <a:schemeClr val="tx1"/>
                </a:solidFill>
                <a:latin typeface="Times New Roman" panose="02020603050405020304" pitchFamily="18" charset="0"/>
                <a:cs typeface="Times New Roman" panose="02020603050405020304" pitchFamily="18" charset="0"/>
              </a:rPr>
              <a:t>Relations Couronne-Autochtones et Affaires du Nord)  </a:t>
            </a:r>
            <a:r>
              <a:rPr lang="fr-CA" sz="1300" noProof="0" dirty="0">
                <a:solidFill>
                  <a:srgbClr val="000000"/>
                </a:solidFill>
                <a:latin typeface="Times New Roman" panose="02020603050405020304" pitchFamily="18" charset="0"/>
                <a:cs typeface="Times New Roman" panose="02020603050405020304" pitchFamily="18" charset="0"/>
              </a:rPr>
              <a:t>sa décision de ne pas approuver la demande avec motifs à l’appui</a:t>
            </a:r>
            <a:r>
              <a:rPr lang="en-CA" sz="1300" dirty="0">
                <a:solidFill>
                  <a:srgbClr val="000000"/>
                </a:solidFill>
                <a:latin typeface="Times New Roman" panose="02020603050405020304" pitchFamily="18" charset="0"/>
                <a:cs typeface="Times New Roman" panose="02020603050405020304" pitchFamily="18" charset="0"/>
              </a:rPr>
              <a:t>.</a:t>
            </a:r>
            <a:r>
              <a:rPr lang="iu-Cans-CA" sz="1300" dirty="0">
                <a:solidFill>
                  <a:srgbClr val="000000"/>
                </a:solidFill>
                <a:latin typeface="Euphemia" panose="020B0503040102020104" pitchFamily="34" charset="0"/>
                <a:cs typeface="Times New Roman" panose="02020603050405020304" pitchFamily="18" charset="0"/>
              </a:rPr>
              <a:t> </a:t>
            </a:r>
            <a:endParaRPr lang="en-US" sz="1300" dirty="0">
              <a:solidFill>
                <a:schemeClr val="tx1"/>
              </a:solidFill>
              <a:latin typeface="Times New Roman" panose="02020603050405020304" pitchFamily="18" charset="0"/>
              <a:cs typeface="Times New Roman" panose="02020603050405020304" pitchFamily="18" charset="0"/>
            </a:endParaRPr>
          </a:p>
        </p:txBody>
      </p:sp>
      <p:sp>
        <p:nvSpPr>
          <p:cNvPr id="17" name="Text Box 5"/>
          <p:cNvSpPr txBox="1">
            <a:spLocks noChangeArrowheads="1"/>
          </p:cNvSpPr>
          <p:nvPr/>
        </p:nvSpPr>
        <p:spPr bwMode="auto">
          <a:xfrm>
            <a:off x="360695" y="4320764"/>
            <a:ext cx="4147120" cy="1412019"/>
          </a:xfrm>
          <a:prstGeom prst="rect">
            <a:avLst/>
          </a:prstGeom>
          <a:solidFill>
            <a:schemeClr val="accent1">
              <a:lumMod val="20000"/>
              <a:lumOff val="80000"/>
            </a:schemeClr>
          </a:solidFill>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pPr algn="ctr" fontAlgn="base">
              <a:spcBef>
                <a:spcPct val="0"/>
              </a:spcBef>
              <a:spcAft>
                <a:spcPts val="600"/>
              </a:spcAft>
            </a:pPr>
            <a:r>
              <a:rPr lang="en-US" sz="1300" dirty="0">
                <a:solidFill>
                  <a:schemeClr val="tx1"/>
                </a:solidFill>
                <a:latin typeface="Times New Roman" panose="02020603050405020304" pitchFamily="18" charset="0"/>
                <a:cs typeface="Times New Roman" panose="02020603050405020304" pitchFamily="18" charset="0"/>
              </a:rPr>
              <a:t>NWB issues decision to approve of application and provides a draft </a:t>
            </a:r>
            <a:r>
              <a:rPr lang="en-CA" sz="1300" dirty="0">
                <a:solidFill>
                  <a:schemeClr val="tx1"/>
                </a:solidFill>
                <a:latin typeface="Times New Roman" panose="02020603050405020304" pitchFamily="18" charset="0"/>
                <a:cs typeface="Times New Roman" panose="02020603050405020304" pitchFamily="18" charset="0"/>
              </a:rPr>
              <a:t>licence</a:t>
            </a:r>
            <a:r>
              <a:rPr lang="en-US" sz="1300" dirty="0">
                <a:solidFill>
                  <a:schemeClr val="tx1"/>
                </a:solidFill>
                <a:latin typeface="Times New Roman" panose="02020603050405020304" pitchFamily="18" charset="0"/>
                <a:cs typeface="Times New Roman" panose="02020603050405020304" pitchFamily="18" charset="0"/>
              </a:rPr>
              <a:t> to Minister (</a:t>
            </a:r>
            <a:r>
              <a:rPr lang="en-CA" sz="1300" dirty="0">
                <a:latin typeface="Times New Roman" panose="02020603050405020304" pitchFamily="18" charset="0"/>
                <a:cs typeface="Times New Roman" panose="02020603050405020304" pitchFamily="18" charset="0"/>
              </a:rPr>
              <a:t>Crown-Indigenous Relations and Northern Affairs</a:t>
            </a:r>
            <a:r>
              <a:rPr lang="en-US" sz="1300" dirty="0">
                <a:solidFill>
                  <a:schemeClr val="tx1"/>
                </a:solidFill>
                <a:latin typeface="Times New Roman" panose="02020603050405020304" pitchFamily="18" charset="0"/>
                <a:cs typeface="Times New Roman" panose="02020603050405020304" pitchFamily="18" charset="0"/>
              </a:rPr>
              <a:t>)</a:t>
            </a:r>
          </a:p>
          <a:p>
            <a:pPr algn="ctr" fontAlgn="base">
              <a:spcBef>
                <a:spcPct val="0"/>
              </a:spcBef>
              <a:spcAft>
                <a:spcPts val="600"/>
              </a:spcAft>
            </a:pPr>
            <a:r>
              <a:rPr lang="fr-CA" sz="1300" noProof="0" dirty="0">
                <a:solidFill>
                  <a:schemeClr val="tx1"/>
                </a:solidFill>
                <a:latin typeface="Times New Roman" panose="02020603050405020304" pitchFamily="18" charset="0"/>
                <a:cs typeface="Times New Roman" panose="02020603050405020304" pitchFamily="18" charset="0"/>
              </a:rPr>
              <a:t>L’OEN rend sa décision approuvant la demande et transmet un permis provisoire au ministre (Relations Couronne-Autochtones et Affaires du Nord</a:t>
            </a:r>
            <a:r>
              <a:rPr lang="fr-CA" sz="1400" noProof="0" dirty="0">
                <a:solidFill>
                  <a:schemeClr val="tx1"/>
                </a:solidFill>
                <a:latin typeface="Times New Roman" panose="02020603050405020304" pitchFamily="18" charset="0"/>
                <a:cs typeface="Times New Roman" panose="02020603050405020304" pitchFamily="18" charset="0"/>
              </a:rPr>
              <a:t>)</a:t>
            </a:r>
          </a:p>
        </p:txBody>
      </p:sp>
      <p:sp>
        <p:nvSpPr>
          <p:cNvPr id="18" name="Line 5"/>
          <p:cNvSpPr>
            <a:spLocks noChangeShapeType="1"/>
          </p:cNvSpPr>
          <p:nvPr/>
        </p:nvSpPr>
        <p:spPr bwMode="auto">
          <a:xfrm>
            <a:off x="4602617" y="2983729"/>
            <a:ext cx="8018" cy="258510"/>
          </a:xfrm>
          <a:prstGeom prst="line">
            <a:avLst/>
          </a:prstGeom>
          <a:ln w="19050">
            <a:headEnd/>
            <a:tailEnd type="triangle" w="med" len="med"/>
          </a:ln>
          <a:extLst>
            <a:ext uri="{909E8E84-426E-40DD-AFC4-6F175D3DCCD1}">
              <a14:hiddenFill xmlns:a14="http://schemas.microsoft.com/office/drawing/2010/main">
                <a:noFill/>
              </a14:hiddenFill>
            </a:ext>
          </a:extLst>
        </p:spPr>
        <p:style>
          <a:lnRef idx="1">
            <a:schemeClr val="accent6"/>
          </a:lnRef>
          <a:fillRef idx="0">
            <a:schemeClr val="accent6"/>
          </a:fillRef>
          <a:effectRef idx="0">
            <a:schemeClr val="accent6"/>
          </a:effectRef>
          <a:fontRef idx="minor">
            <a:schemeClr val="tx1"/>
          </a:fontRef>
        </p:style>
        <p:txBody>
          <a:bodyPr vert="horz" wrap="square" lIns="91440" tIns="45720" rIns="91440" bIns="45720" numCol="1" anchor="t" anchorCtr="0" compatLnSpc="1">
            <a:prstTxWarp prst="textNoShape">
              <a:avLst/>
            </a:prstTxWarp>
          </a:bodyPr>
          <a:lstStyle/>
          <a:p>
            <a:endParaRPr lang="en-US" dirty="0">
              <a:latin typeface="Times New Roman" panose="02020603050405020304" pitchFamily="18" charset="0"/>
              <a:cs typeface="Times New Roman" panose="02020603050405020304" pitchFamily="18" charset="0"/>
            </a:endParaRPr>
          </a:p>
        </p:txBody>
      </p:sp>
      <p:sp>
        <p:nvSpPr>
          <p:cNvPr id="19" name="Text Box 2"/>
          <p:cNvSpPr txBox="1">
            <a:spLocks noChangeArrowheads="1"/>
          </p:cNvSpPr>
          <p:nvPr/>
        </p:nvSpPr>
        <p:spPr bwMode="auto">
          <a:xfrm>
            <a:off x="2237466" y="1484787"/>
            <a:ext cx="4746345" cy="621781"/>
          </a:xfrm>
          <a:prstGeom prst="rect">
            <a:avLst/>
          </a:prstGeom>
          <a:solidFill>
            <a:schemeClr val="accent6">
              <a:lumMod val="20000"/>
              <a:lumOff val="80000"/>
            </a:schemeClr>
          </a:solidFill>
          <a:ln>
            <a:headEnd/>
            <a:tailEn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anchor="t" anchorCtr="0" compatLnSpc="1">
            <a:prstTxWarp prst="textNoShape">
              <a:avLst/>
            </a:prstTxWarp>
          </a:bodyPr>
          <a:lstStyle/>
          <a:p>
            <a:pPr algn="ctr" fontAlgn="base">
              <a:spcBef>
                <a:spcPct val="0"/>
              </a:spcBef>
            </a:pPr>
            <a:r>
              <a:rPr lang="en-US" sz="1400" dirty="0">
                <a:solidFill>
                  <a:schemeClr val="tx1"/>
                </a:solidFill>
                <a:latin typeface="Times New Roman" panose="02020603050405020304" pitchFamily="18" charset="0"/>
                <a:cs typeface="Times New Roman" panose="02020603050405020304" pitchFamily="18" charset="0"/>
              </a:rPr>
              <a:t>Parties exchange written interventions</a:t>
            </a:r>
          </a:p>
          <a:p>
            <a:pPr algn="ctr" fontAlgn="base">
              <a:spcBef>
                <a:spcPct val="0"/>
              </a:spcBef>
            </a:pPr>
            <a:r>
              <a:rPr lang="en-US" sz="1400" dirty="0">
                <a:solidFill>
                  <a:schemeClr val="tx1"/>
                </a:solidFill>
                <a:latin typeface="Times New Roman" panose="02020603050405020304" pitchFamily="18" charset="0"/>
                <a:cs typeface="Times New Roman" panose="02020603050405020304" pitchFamily="18" charset="0"/>
              </a:rPr>
              <a:t>Les parties échangent des observations écrites </a:t>
            </a:r>
          </a:p>
        </p:txBody>
      </p:sp>
      <p:sp>
        <p:nvSpPr>
          <p:cNvPr id="22" name="Line 5"/>
          <p:cNvSpPr>
            <a:spLocks noChangeShapeType="1"/>
          </p:cNvSpPr>
          <p:nvPr/>
        </p:nvSpPr>
        <p:spPr bwMode="auto">
          <a:xfrm>
            <a:off x="4610636" y="2106566"/>
            <a:ext cx="0" cy="201483"/>
          </a:xfrm>
          <a:prstGeom prst="line">
            <a:avLst/>
          </a:prstGeom>
          <a:ln w="19050">
            <a:headEnd/>
            <a:tailEnd type="triangle" w="med" len="med"/>
          </a:ln>
          <a:extLst>
            <a:ext uri="{909E8E84-426E-40DD-AFC4-6F175D3DCCD1}">
              <a14:hiddenFill xmlns:a14="http://schemas.microsoft.com/office/drawing/2010/main">
                <a:noFill/>
              </a14:hiddenFill>
            </a:ext>
          </a:extLst>
        </p:spPr>
        <p:style>
          <a:lnRef idx="1">
            <a:schemeClr val="accent6"/>
          </a:lnRef>
          <a:fillRef idx="0">
            <a:schemeClr val="accent6"/>
          </a:fillRef>
          <a:effectRef idx="0">
            <a:schemeClr val="accent6"/>
          </a:effectRef>
          <a:fontRef idx="minor">
            <a:schemeClr val="tx1"/>
          </a:fontRef>
        </p:style>
        <p:txBody>
          <a:bodyPr vert="horz" wrap="square" lIns="91440" tIns="45720" rIns="91440" bIns="45720" numCol="1" anchor="t" anchorCtr="0" compatLnSpc="1">
            <a:prstTxWarp prst="textNoShape">
              <a:avLst/>
            </a:prstTxWarp>
          </a:bodyPr>
          <a:lstStyle/>
          <a:p>
            <a:endParaRPr lang="en-US" dirty="0">
              <a:latin typeface="Times New Roman" panose="02020603050405020304" pitchFamily="18" charset="0"/>
              <a:cs typeface="Times New Roman" panose="02020603050405020304" pitchFamily="18" charset="0"/>
            </a:endParaRPr>
          </a:p>
        </p:txBody>
      </p:sp>
      <p:sp>
        <p:nvSpPr>
          <p:cNvPr id="23" name="Title 1">
            <a:extLst>
              <a:ext uri="{FF2B5EF4-FFF2-40B4-BE49-F238E27FC236}">
                <a16:creationId xmlns:a16="http://schemas.microsoft.com/office/drawing/2014/main" id="{061D8815-89AF-452A-BE78-99D46E8264A6}"/>
              </a:ext>
            </a:extLst>
          </p:cNvPr>
          <p:cNvSpPr txBox="1">
            <a:spLocks/>
          </p:cNvSpPr>
          <p:nvPr/>
        </p:nvSpPr>
        <p:spPr>
          <a:xfrm>
            <a:off x="497010" y="640858"/>
            <a:ext cx="8323611" cy="729011"/>
          </a:xfrm>
          <a:prstGeom prst="rect">
            <a:avLst/>
          </a:prstGeom>
          <a:noFill/>
        </p:spPr>
        <p:txBody>
          <a:bodyPr vert="horz" lIns="0" rIns="0" bIns="0" anchor="b">
            <a:normAutofit fontScale="975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NWB Type A Licensing Process</a:t>
            </a:r>
            <a:br>
              <a:rPr lang="en-US" sz="2400" b="1" dirty="0">
                <a:latin typeface="Times New Roman" panose="02020603050405020304" pitchFamily="18" charset="0"/>
                <a:cs typeface="Times New Roman" panose="02020603050405020304" pitchFamily="18" charset="0"/>
              </a:rPr>
            </a:br>
            <a:r>
              <a:rPr lang="en-US" sz="2400" b="1" dirty="0">
                <a:latin typeface="Times New Roman" panose="02020603050405020304" pitchFamily="18" charset="0"/>
                <a:cs typeface="Times New Roman" panose="02020603050405020304" pitchFamily="18" charset="0"/>
              </a:rPr>
              <a:t>Processus de l’OEN pour la délivrance de permis de type A</a:t>
            </a:r>
            <a:endParaRPr lang="en-US" sz="2400" b="1" dirty="0">
              <a:latin typeface="Euphemia" panose="020B0503040102020104" pitchFamily="34" charset="0"/>
              <a:cs typeface="Times New Roman" panose="02020603050405020304" pitchFamily="18" charset="0"/>
            </a:endParaRPr>
          </a:p>
        </p:txBody>
      </p:sp>
      <p:grpSp>
        <p:nvGrpSpPr>
          <p:cNvPr id="58" name="Group 57">
            <a:extLst>
              <a:ext uri="{FF2B5EF4-FFF2-40B4-BE49-F238E27FC236}">
                <a16:creationId xmlns:a16="http://schemas.microsoft.com/office/drawing/2014/main" id="{FB22FF22-AD2D-4BBD-A173-D02FC9C0D868}"/>
              </a:ext>
            </a:extLst>
          </p:cNvPr>
          <p:cNvGrpSpPr/>
          <p:nvPr/>
        </p:nvGrpSpPr>
        <p:grpSpPr>
          <a:xfrm>
            <a:off x="3707907" y="3967554"/>
            <a:ext cx="1872759" cy="340771"/>
            <a:chOff x="3923928" y="3967553"/>
            <a:chExt cx="1656735" cy="340770"/>
          </a:xfrm>
        </p:grpSpPr>
        <p:cxnSp>
          <p:nvCxnSpPr>
            <p:cNvPr id="41" name="Straight Connector 40">
              <a:extLst>
                <a:ext uri="{FF2B5EF4-FFF2-40B4-BE49-F238E27FC236}">
                  <a16:creationId xmlns:a16="http://schemas.microsoft.com/office/drawing/2014/main" id="{F8EEA02A-B8AD-44F0-803A-88D9960D542A}"/>
                </a:ext>
              </a:extLst>
            </p:cNvPr>
            <p:cNvCxnSpPr>
              <a:cxnSpLocks/>
            </p:cNvCxnSpPr>
            <p:nvPr/>
          </p:nvCxnSpPr>
          <p:spPr>
            <a:xfrm>
              <a:off x="3924479" y="4119397"/>
              <a:ext cx="1656184" cy="0"/>
            </a:xfrm>
            <a:prstGeom prst="line">
              <a:avLst/>
            </a:prstGeom>
            <a:ln w="19050">
              <a:solidFill>
                <a:srgbClr val="0F6FC6"/>
              </a:solidFill>
            </a:ln>
          </p:spPr>
          <p:style>
            <a:lnRef idx="1">
              <a:schemeClr val="accent1"/>
            </a:lnRef>
            <a:fillRef idx="0">
              <a:schemeClr val="accent1"/>
            </a:fillRef>
            <a:effectRef idx="0">
              <a:schemeClr val="accent1"/>
            </a:effectRef>
            <a:fontRef idx="minor">
              <a:schemeClr val="tx1"/>
            </a:fontRef>
          </p:style>
        </p:cxnSp>
        <p:grpSp>
          <p:nvGrpSpPr>
            <p:cNvPr id="54" name="Group 53">
              <a:extLst>
                <a:ext uri="{FF2B5EF4-FFF2-40B4-BE49-F238E27FC236}">
                  <a16:creationId xmlns:a16="http://schemas.microsoft.com/office/drawing/2014/main" id="{F0CD5E49-68DA-46DE-B7B7-68C72E35B530}"/>
                </a:ext>
              </a:extLst>
            </p:cNvPr>
            <p:cNvGrpSpPr/>
            <p:nvPr/>
          </p:nvGrpSpPr>
          <p:grpSpPr>
            <a:xfrm>
              <a:off x="3923928" y="3967553"/>
              <a:ext cx="1656184" cy="340770"/>
              <a:chOff x="4067944" y="3979994"/>
              <a:chExt cx="1007442" cy="340770"/>
            </a:xfrm>
          </p:grpSpPr>
          <p:cxnSp>
            <p:nvCxnSpPr>
              <p:cNvPr id="43" name="Straight Arrow Connector 42">
                <a:extLst>
                  <a:ext uri="{FF2B5EF4-FFF2-40B4-BE49-F238E27FC236}">
                    <a16:creationId xmlns:a16="http://schemas.microsoft.com/office/drawing/2014/main" id="{C77DDCE4-C9D6-47F8-906D-2FA4A408146B}"/>
                  </a:ext>
                </a:extLst>
              </p:cNvPr>
              <p:cNvCxnSpPr/>
              <p:nvPr/>
            </p:nvCxnSpPr>
            <p:spPr>
              <a:xfrm>
                <a:off x="5075386" y="4131838"/>
                <a:ext cx="0" cy="188926"/>
              </a:xfrm>
              <a:prstGeom prst="straightConnector1">
                <a:avLst/>
              </a:prstGeom>
              <a:ln w="19050">
                <a:solidFill>
                  <a:srgbClr val="0F6FC6"/>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96B842C0-6575-4082-A8E1-BFA0C4929027}"/>
                  </a:ext>
                </a:extLst>
              </p:cNvPr>
              <p:cNvCxnSpPr/>
              <p:nvPr/>
            </p:nvCxnSpPr>
            <p:spPr>
              <a:xfrm>
                <a:off x="4067944" y="4131838"/>
                <a:ext cx="0" cy="188926"/>
              </a:xfrm>
              <a:prstGeom prst="straightConnector1">
                <a:avLst/>
              </a:prstGeom>
              <a:ln w="19050">
                <a:solidFill>
                  <a:srgbClr val="0F6FC6"/>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D1FF8563-CD7E-49C0-B0F7-AF785F90AD0C}"/>
                  </a:ext>
                </a:extLst>
              </p:cNvPr>
              <p:cNvCxnSpPr/>
              <p:nvPr/>
            </p:nvCxnSpPr>
            <p:spPr>
              <a:xfrm flipV="1">
                <a:off x="4572000" y="3979994"/>
                <a:ext cx="0" cy="151844"/>
              </a:xfrm>
              <a:prstGeom prst="line">
                <a:avLst/>
              </a:prstGeom>
              <a:ln w="19050">
                <a:solidFill>
                  <a:srgbClr val="0F6FC6"/>
                </a:solidFill>
              </a:ln>
            </p:spPr>
            <p:style>
              <a:lnRef idx="1">
                <a:schemeClr val="accent1"/>
              </a:lnRef>
              <a:fillRef idx="0">
                <a:schemeClr val="accent1"/>
              </a:fillRef>
              <a:effectRef idx="0">
                <a:schemeClr val="accent1"/>
              </a:effectRef>
              <a:fontRef idx="minor">
                <a:schemeClr val="tx1"/>
              </a:fontRef>
            </p:style>
          </p:cxnSp>
        </p:grpSp>
      </p:grpSp>
      <p:cxnSp>
        <p:nvCxnSpPr>
          <p:cNvPr id="60" name="Straight Arrow Connector 59">
            <a:extLst>
              <a:ext uri="{FF2B5EF4-FFF2-40B4-BE49-F238E27FC236}">
                <a16:creationId xmlns:a16="http://schemas.microsoft.com/office/drawing/2014/main" id="{E4C9C8A5-5A1F-42F0-B682-E2595ADE2798}"/>
              </a:ext>
            </a:extLst>
          </p:cNvPr>
          <p:cNvCxnSpPr/>
          <p:nvPr/>
        </p:nvCxnSpPr>
        <p:spPr>
          <a:xfrm>
            <a:off x="3131840" y="5588294"/>
            <a:ext cx="0" cy="144491"/>
          </a:xfrm>
          <a:prstGeom prst="straightConnector1">
            <a:avLst/>
          </a:prstGeom>
          <a:ln w="19050">
            <a:solidFill>
              <a:srgbClr val="0F6FC6"/>
            </a:solidFill>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3840C8D0-2113-4B50-B409-24DD3D6389E3}"/>
              </a:ext>
            </a:extLst>
          </p:cNvPr>
          <p:cNvCxnSpPr/>
          <p:nvPr/>
        </p:nvCxnSpPr>
        <p:spPr>
          <a:xfrm>
            <a:off x="5724128" y="5588294"/>
            <a:ext cx="0" cy="144491"/>
          </a:xfrm>
          <a:prstGeom prst="straightConnector1">
            <a:avLst/>
          </a:prstGeom>
          <a:ln w="19050">
            <a:solidFill>
              <a:srgbClr val="0F6FC6"/>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726DE00C-BB0B-4B57-8BA3-60D55BF021F4}"/>
              </a:ext>
            </a:extLst>
          </p:cNvPr>
          <p:cNvCxnSpPr/>
          <p:nvPr/>
        </p:nvCxnSpPr>
        <p:spPr>
          <a:xfrm>
            <a:off x="7884368" y="5588294"/>
            <a:ext cx="0" cy="144491"/>
          </a:xfrm>
          <a:prstGeom prst="straightConnector1">
            <a:avLst/>
          </a:prstGeom>
          <a:ln w="19050">
            <a:solidFill>
              <a:srgbClr val="0F6FC6"/>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458B8B48-F9FB-43C3-8648-52790B7C1971}"/>
              </a:ext>
            </a:extLst>
          </p:cNvPr>
          <p:cNvCxnSpPr>
            <a:cxnSpLocks/>
          </p:cNvCxnSpPr>
          <p:nvPr/>
        </p:nvCxnSpPr>
        <p:spPr>
          <a:xfrm>
            <a:off x="1115616" y="5588294"/>
            <a:ext cx="0" cy="144491"/>
          </a:xfrm>
          <a:prstGeom prst="straightConnector1">
            <a:avLst/>
          </a:prstGeom>
          <a:ln w="19050">
            <a:solidFill>
              <a:srgbClr val="0F6FC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23384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2691</TotalTime>
  <Words>6282</Words>
  <Application>Microsoft Office PowerPoint</Application>
  <PresentationFormat>On-screen Show (4:3)</PresentationFormat>
  <Paragraphs>555</Paragraphs>
  <Slides>27</Slides>
  <Notes>23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27</vt:i4>
      </vt:variant>
    </vt:vector>
  </HeadingPairs>
  <TitlesOfParts>
    <vt:vector size="37" baseType="lpstr">
      <vt:lpstr>Arial</vt:lpstr>
      <vt:lpstr>Calibri</vt:lpstr>
      <vt:lpstr>Constantia</vt:lpstr>
      <vt:lpstr>Courier New</vt:lpstr>
      <vt:lpstr>Euphemia</vt:lpstr>
      <vt:lpstr>ProSyl</vt:lpstr>
      <vt:lpstr>Times New Roman</vt:lpstr>
      <vt:lpstr>Wingdings</vt:lpstr>
      <vt:lpstr>Wingdings 2</vt:lpstr>
      <vt:lpstr>Flow</vt:lpstr>
      <vt:lpstr>                     Office des eaux du Nunavut (OEN)                      Le permis – Vue d’ensemble  </vt:lpstr>
      <vt:lpstr>Topics    Thèmes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Scope of the Renewal  and Amendment Application</vt:lpstr>
      <vt:lpstr>PORTÉE DE LA DEMANDE DE RENOUVELLEMENT ET DE MODIFICATION</vt:lpstr>
      <vt:lpstr>Scope of the Renewal  and Amendment Application</vt:lpstr>
      <vt:lpstr>PORTÉE DE LA DEMANDE DE RENOUVELLEMENT ET DE MODIFICATION</vt:lpstr>
      <vt:lpstr>PowerPoint Presentation</vt:lpstr>
      <vt:lpstr>Scope of the Renewal  and Amendment Application</vt:lpstr>
      <vt:lpstr>Portée de la demande de renouvellement et de modification </vt:lpstr>
      <vt:lpstr>Application Procedural History</vt:lpstr>
      <vt:lpstr>Historique de la procédure de demande</vt:lpstr>
      <vt:lpstr>PowerPoint Presentation</vt:lpstr>
      <vt:lpstr>PowerPoint Presentation</vt:lpstr>
      <vt:lpstr>Next steps in the Application Process</vt:lpstr>
      <vt:lpstr>      </vt:lpstr>
      <vt:lpstr>Intervener Participation</vt:lpstr>
      <vt:lpstr>Participation des intervenants </vt:lpstr>
      <vt:lpstr>NWB Staff Contact Information</vt:lpstr>
      <vt:lpstr>Coordonnées du personnel de l’OEN</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Maryse Lairot</dc:creator>
  <cp:lastModifiedBy>Richard Dwyer</cp:lastModifiedBy>
  <cp:revision>4</cp:revision>
  <dcterms:created xsi:type="dcterms:W3CDTF">2015-10-16T22:59:36Z</dcterms:created>
  <dcterms:modified xsi:type="dcterms:W3CDTF">2026-08-10T14:20:33Z</dcterms:modified>
</cp:coreProperties>
</file>