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5" r:id="rId4"/>
    <p:sldId id="258" r:id="rId5"/>
    <p:sldId id="293" r:id="rId6"/>
    <p:sldId id="294" r:id="rId7"/>
    <p:sldId id="295" r:id="rId8"/>
    <p:sldId id="296" r:id="rId9"/>
    <p:sldId id="276" r:id="rId10"/>
    <p:sldId id="303" r:id="rId11"/>
    <p:sldId id="259" r:id="rId12"/>
    <p:sldId id="297" r:id="rId13"/>
    <p:sldId id="298" r:id="rId14"/>
    <p:sldId id="299" r:id="rId15"/>
    <p:sldId id="300" r:id="rId16"/>
    <p:sldId id="274" r:id="rId17"/>
    <p:sldId id="301" r:id="rId18"/>
    <p:sldId id="302" r:id="rId1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 Farrell McGovern" initials="DFM" lastIdx="2" clrIdx="0"/>
  <p:cmAuthor id="1" name="Matthew Hamp" initials="MH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7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3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91DA53FF-D5D8-4AAD-9ADB-1B089D8BF870}" type="datetimeFigureOut">
              <a:rPr lang="en-CA" smtClean="0"/>
              <a:pPr/>
              <a:t>22/04/2016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08D772D5-57C4-4422-B3D9-115A16C06CC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397919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AB656385-3F17-4669-BED8-C027B7EE71F1}" type="datetimeFigureOut">
              <a:rPr lang="en-CA" smtClean="0"/>
              <a:pPr/>
              <a:t>22/04/2016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A2B1B413-1F57-4351-940B-98F291E9509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098707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B413-1F57-4351-940B-98F291E9509E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0F89B-B68C-4715-99C0-F40D7E6D647F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805264"/>
            <a:ext cx="7445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726899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6C08-7F21-476E-A967-E0F69A969D7C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56166813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E7E3-8153-4996-B7DC-4EB5E1989B29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7066941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639C-05B3-484C-9188-54A64C374756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805264"/>
            <a:ext cx="7429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22815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75DA6-3FD7-43C6-A852-83EE8ACEF6B9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72455513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2ED8-4A49-47F3-9020-7D93EF091B26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8256038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038DC-5BB3-4141-98A0-74E6A4982629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4054510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CDCE-39FA-4177-A92A-203ACA566CA0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24601501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F482-09E3-4A9A-AA1D-2D33E54BBCE9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1301227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6FDDD-CCDD-4276-B453-0C0AE54B6EFA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38679787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632-25FB-4C5C-A2DB-CB060863F582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162926652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C27E7-0ED6-434F-BAE4-AC588BDDB1BC}" type="datetime1">
              <a:rPr lang="en-CA" smtClean="0"/>
              <a:pPr/>
              <a:t>22/04/2016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94AAE-7E4B-473E-95D4-8CFCD621DD4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4067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"/>
            <a:ext cx="9144000" cy="1791516"/>
          </a:xfrm>
        </p:spPr>
        <p:txBody>
          <a:bodyPr>
            <a:noAutofit/>
          </a:bodyPr>
          <a:lstStyle/>
          <a:p>
            <a:r>
              <a:rPr lang="iu-Cans-CA" sz="2400" dirty="0" smtClean="0">
                <a:solidFill>
                  <a:srgbClr val="0070C0"/>
                </a:solidFill>
              </a:rPr>
              <a:t>ᐃᒪᓕᕆᔨᒃᑯᑦ ᑲᑎᒪᔩᑦ ᑐᓴᕋᓱᓐᓂᖏᑦ ᑭᒃᑯᑐᐃᓐᓇᐃᑦ ᐃᓱᒪᒋᔭᖏᓐᓂᑦ ᒪᐃ 4 – 5, 2016</a:t>
            </a:r>
            <a:r>
              <a:rPr lang="en-CA" sz="2400" dirty="0" smtClean="0">
                <a:solidFill>
                  <a:srgbClr val="0070C0"/>
                </a:solidFill>
              </a:rPr>
              <a:t/>
            </a:r>
            <a:br>
              <a:rPr lang="en-CA" sz="2400" dirty="0" smtClean="0">
                <a:solidFill>
                  <a:srgbClr val="0070C0"/>
                </a:solidFill>
              </a:rPr>
            </a:br>
            <a:r>
              <a:rPr lang="en-CA" sz="2400" dirty="0" smtClean="0">
                <a:solidFill>
                  <a:srgbClr val="0070C0"/>
                </a:solidFill>
              </a:rPr>
              <a:t>Water Board Public Hearing May 4-5, 2016</a:t>
            </a:r>
            <a:br>
              <a:rPr lang="en-CA" sz="2400" dirty="0" smtClean="0">
                <a:solidFill>
                  <a:srgbClr val="0070C0"/>
                </a:solidFill>
              </a:rPr>
            </a:br>
            <a:r>
              <a:rPr lang="fr-CA" sz="2400" dirty="0" smtClean="0">
                <a:solidFill>
                  <a:srgbClr val="0070C0"/>
                </a:solidFill>
              </a:rPr>
              <a:t>Office des eaux, audiences publiques 4 et 5 mai 2016</a:t>
            </a:r>
            <a:endParaRPr lang="en-CA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76872"/>
            <a:ext cx="6433195" cy="425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01760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Autofit/>
          </a:bodyPr>
          <a:lstStyle/>
          <a:p>
            <a:r>
              <a:rPr lang="iu-Cans-CA" sz="3200" dirty="0">
                <a:solidFill>
                  <a:srgbClr val="0070C0"/>
                </a:solidFill>
                <a:latin typeface="Pigiarniq" panose="020B0503040102020104" pitchFamily="34" charset="0"/>
              </a:rPr>
              <a:t>ᐱᓕᕆᐊᖑᔪᒪᔪᑦ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Requested Scope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>
                <a:solidFill>
                  <a:srgbClr val="0070C0"/>
                </a:solidFill>
              </a:rPr>
              <a:t>L’envergure de la demande courante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797152"/>
            <a:ext cx="8229600" cy="792088"/>
          </a:xfrm>
        </p:spPr>
        <p:txBody>
          <a:bodyPr>
            <a:noAutofit/>
          </a:bodyPr>
          <a:lstStyle/>
          <a:p>
            <a:r>
              <a:rPr lang="fr-CA" sz="1600" dirty="0" smtClean="0"/>
              <a:t>Modifications au programme de monitorage</a:t>
            </a:r>
          </a:p>
          <a:p>
            <a:r>
              <a:rPr lang="fr-CA" sz="1600" dirty="0" smtClean="0"/>
              <a:t>Permis de dix (10) ans</a:t>
            </a:r>
            <a:endParaRPr lang="en-CA" sz="1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1916832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000" dirty="0">
              <a:latin typeface="Pigiarniq" panose="020B05030401020201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220486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1600" dirty="0" smtClean="0"/>
              <a:t>ᐊᓯᔾᔨᐅᑏᑦ ᖃᐅᔨᓴᕐᓂᒃᑯᑦ ᐱᓕᕆᐊᑦᓴᒧᑦ</a:t>
            </a:r>
            <a:endParaRPr lang="en-CA" sz="16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1600" dirty="0" smtClean="0"/>
              <a:t>ᖁᓕᓄᑦ (10) ᐊᕐᕌᒍᓄᑦ ᓚᐃᓴ</a:t>
            </a:r>
            <a:endParaRPr lang="en-CA" sz="1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9552" y="342900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Changes to the Monitoring Program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 (10) year Licence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067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140968"/>
            <a:ext cx="7921768" cy="1728192"/>
          </a:xfrm>
        </p:spPr>
        <p:txBody>
          <a:bodyPr>
            <a:normAutofit fontScale="92500" lnSpcReduction="20000"/>
          </a:bodyPr>
          <a:lstStyle/>
          <a:p>
            <a:pPr marL="914400" lvl="2" indent="0">
              <a:buNone/>
            </a:pPr>
            <a:endParaRPr lang="en-CA" sz="1100" dirty="0" smtClean="0">
              <a:latin typeface="Pigiarniq" panose="020B0503040102020104" pitchFamily="34" charset="0"/>
            </a:endParaRPr>
          </a:p>
          <a:p>
            <a:r>
              <a:rPr lang="en-CA" sz="2200" dirty="0" smtClean="0"/>
              <a:t>Proposed maximum annual withdrawal of 1,100,000 m</a:t>
            </a:r>
            <a:r>
              <a:rPr lang="en-CA" sz="2200" baseline="30000" dirty="0" smtClean="0"/>
              <a:t>3</a:t>
            </a:r>
            <a:r>
              <a:rPr lang="en-CA" sz="2200" dirty="0" smtClean="0"/>
              <a:t> from Lake Geraldine </a:t>
            </a:r>
          </a:p>
          <a:p>
            <a:pPr lvl="1"/>
            <a:r>
              <a:rPr lang="en-CA" sz="1600" dirty="0" smtClean="0"/>
              <a:t>This request does not change from Water Licence IQA 3AM -0611</a:t>
            </a:r>
          </a:p>
          <a:p>
            <a:pPr lvl="1"/>
            <a:r>
              <a:rPr lang="en-CA" sz="1600" dirty="0" smtClean="0"/>
              <a:t>The City of Iqaluit will request to increase the maximum annual withdrawal from Lake Geraldine when an amendment is submitted for a supplementary water source</a:t>
            </a:r>
          </a:p>
          <a:p>
            <a:pPr>
              <a:buNone/>
            </a:pPr>
            <a:r>
              <a:rPr lang="en-CA" sz="2000" dirty="0" smtClean="0"/>
              <a:t> </a:t>
            </a:r>
          </a:p>
          <a:p>
            <a:pPr lvl="2">
              <a:buNone/>
            </a:pPr>
            <a:endParaRPr lang="en-CA" sz="12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u-Cans-CA" sz="3200" dirty="0" smtClean="0">
                <a:solidFill>
                  <a:srgbClr val="0070C0"/>
                </a:solidFill>
                <a:latin typeface="Pigiarniq" panose="020B0503040102020104" pitchFamily="34" charset="0"/>
              </a:rPr>
              <a:t>ᐱᓕᕆᐊᖑᔪᒪᔪᑦ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Requested Scope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L’envergure de la demande courante</a:t>
            </a:r>
            <a:endParaRPr lang="en-CA" sz="3200" dirty="0">
              <a:ln w="0"/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700808"/>
            <a:ext cx="7921768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2200" dirty="0" smtClean="0"/>
              <a:t>ᐊᕐᕌᒍᓕᒫᒥ ᐃᒪᐃᔭᖅᑕᐅᔪᒪᔪᑦ ᐃᒥᖅᑕᕕᒻᒥᑦ </a:t>
            </a:r>
            <a:r>
              <a:rPr lang="en-CA" sz="2200" dirty="0" smtClean="0"/>
              <a:t>1,100,000 m3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1500" dirty="0" smtClean="0"/>
              <a:t>ᐅᓇ ᑐᑦᓯᕌᖑᔪᖅ ᐊᓯᔾᔨᖏᑦᑐᑦ ᑎᑎᕋᕐᓯᒪᓂᖏᓐᓂᑦ ᐃᒪᓕᕆᔪᓐᓇᐅᑎᒥ ᓚᐃᒪᒥ </a:t>
            </a:r>
            <a:r>
              <a:rPr lang="en-CA" sz="1500" dirty="0" smtClean="0"/>
              <a:t>IQA 3AM -0611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1600" dirty="0" smtClean="0"/>
              <a:t>ᓄᓇᓕᐸᐅᔭᐃᑦ ᐃᖃᓗᐃᑦ ᑐᑦᓯᕋᓛᖅᑐᑦ ᐊᖏᓂᖅᐹᒥᑦ ᐊᕐᕌᒍᓕᒫᒥ ᐃᒪᐃᔭᐃᒍᒪᓗᑎᒃ ᐃᒥᖅᑕᕕᒻᒥᑦ ᑎᑎᕋᕐᓯᒪᓂᖏᓐᓂᑦ ᐊᓯᔾᔨᐅᑎᑦᓴᒥᑦ ᑐᓂᓯᓚᐅᖅᑎᓪᓗᒋᑦ ᐊᓯᐊᓂᑦ ᐃᒪᖃᕈᒪᓂᕐᒧᑦ</a:t>
            </a:r>
            <a:endParaRPr lang="en-CA" sz="16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7544" y="4653136"/>
            <a:ext cx="7921768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2000" dirty="0" smtClean="0"/>
              <a:t>Prélèvement annuel maximal proposé de 1 100 000 m</a:t>
            </a:r>
            <a:r>
              <a:rPr lang="fr-CA" sz="2000" baseline="30000" dirty="0" smtClean="0"/>
              <a:t>3</a:t>
            </a:r>
            <a:r>
              <a:rPr lang="fr-CA" sz="2000" dirty="0" smtClean="0"/>
              <a:t> du lac Geraldine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1500" dirty="0" smtClean="0"/>
              <a:t>La présente demande n’est pas différente du permis no </a:t>
            </a:r>
            <a:r>
              <a:rPr lang="en-CA" sz="1500" dirty="0" smtClean="0"/>
              <a:t>IQA 3AM -0611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1500" dirty="0" smtClean="0"/>
              <a:t>La ville d’Iqaluit présentera une demande d’augmentation du prélèvement annuel du lac Geraldine dans le cadre d’une demande de modification pour une source d’eau additionnelle</a:t>
            </a:r>
            <a:r>
              <a:rPr lang="en-CA" sz="1500" dirty="0" smtClean="0"/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901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140968"/>
            <a:ext cx="7921768" cy="1440160"/>
          </a:xfrm>
        </p:spPr>
        <p:txBody>
          <a:bodyPr>
            <a:normAutofit fontScale="85000" lnSpcReduction="20000"/>
          </a:bodyPr>
          <a:lstStyle/>
          <a:p>
            <a:pPr marL="914400" lvl="2" indent="0">
              <a:buNone/>
            </a:pPr>
            <a:endParaRPr lang="en-CA" sz="1100" dirty="0" smtClean="0">
              <a:latin typeface="Pigiarniq" panose="020B0503040102020104" pitchFamily="34" charset="0"/>
            </a:endParaRPr>
          </a:p>
          <a:p>
            <a:r>
              <a:rPr lang="en-CA" sz="2100" dirty="0" smtClean="0"/>
              <a:t>Upgrade, operation and eventual decommissioning of the Wastewater Treatment Plant and back up Sewage Lagoon</a:t>
            </a:r>
          </a:p>
          <a:p>
            <a:pPr lvl="1"/>
            <a:r>
              <a:rPr lang="en-CA" sz="1600" dirty="0" smtClean="0"/>
              <a:t>This request does not change from Water Licence IQA 3AM -0611</a:t>
            </a:r>
          </a:p>
          <a:p>
            <a:pPr lvl="1"/>
            <a:r>
              <a:rPr lang="en-CA" sz="1600" dirty="0" smtClean="0"/>
              <a:t>The City of Iqaluit plans to upgrade the Wastewater Treatment Plant before December 31, 2018</a:t>
            </a:r>
          </a:p>
          <a:p>
            <a:pPr>
              <a:buNone/>
            </a:pPr>
            <a:r>
              <a:rPr lang="en-CA" sz="2000" dirty="0" smtClean="0"/>
              <a:t> </a:t>
            </a:r>
          </a:p>
          <a:p>
            <a:pPr lvl="2">
              <a:buNone/>
            </a:pPr>
            <a:endParaRPr lang="en-CA" sz="12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u-Cans-CA" sz="3200" dirty="0" smtClean="0">
                <a:solidFill>
                  <a:srgbClr val="0070C0"/>
                </a:solidFill>
                <a:latin typeface="Pigiarniq" panose="020B0503040102020104" pitchFamily="34" charset="0"/>
              </a:rPr>
              <a:t>ᐱᓕᕆᐊᖑᔪᒪᔪᑦ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Requested Scope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L’envergure de la demande courante</a:t>
            </a:r>
            <a:endParaRPr lang="en-CA" sz="3200" dirty="0">
              <a:ln w="0"/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9552" y="1700808"/>
            <a:ext cx="7921768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2600" dirty="0" smtClean="0"/>
              <a:t>ᓴᓇᒋᐊᕐᓂᖅ, ᐊᐅᓚᑦᓯᓂᖅ ᐊᒻᒪ ᒪᑐᓯᓛᕐᓂᖅ ᖃᖓᑐᐃᓐᓇᒃᑯᑦ ᐃᒥᕈᔪᓐᓂᑦ ᓴᓗᒻᒪᕐᓴᐃᕕᒻᒥᑦ ᐊᒻᒪ ᑭᓈᓗᓐᓂᑦ ᑕᓯᕐᓗᒻᒥᑦ</a:t>
            </a:r>
            <a:endParaRPr lang="en-CA" sz="2600" dirty="0" smtClean="0"/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2000" dirty="0" smtClean="0"/>
              <a:t>ᐅᓇ ᑐᑦᓯᕌᖑᔪᖅ ᐊᓯᔾᔨᖏᑦᑐᑦ ᑎᑎᕋᕐᓯᒪᓂᖏᓐᓂᑦ ᐃᒪᓕᕆᔪᓐᓇᐅᑎᒥ ᓚᐃᒪᒥ </a:t>
            </a:r>
            <a:r>
              <a:rPr lang="en-CA" sz="2000" dirty="0" smtClean="0"/>
              <a:t>IQA 3AM -0611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2000" dirty="0" smtClean="0"/>
              <a:t>ᓄᓇᓕᐸᐅᔭᐃᑦ ᐃᖃᓗᐃᑦ ᓴᓇᒋᐊᒃᑲᓐᓂᓛᖅᑐᑦ ᐃᒥᕈᔪᓐᓂᑦ ᓴᓗᒻᒪᕐᓴᐃᕕᒻᒥᑦ ᓯᕗᓂᐊᒍᑦ ᑏᓰᐱᕆ 31, 2018</a:t>
            </a:r>
            <a:endParaRPr lang="en-CA" sz="2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5536" y="4437112"/>
            <a:ext cx="7921768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1900" dirty="0" smtClean="0"/>
              <a:t>Mise à niveau, exploitation et déclassement éventuel de l’usine d’épuration des eaux usées et du bassin de stabilisation d’appoint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1500" dirty="0" smtClean="0"/>
              <a:t>La présente demande n’est pas différente du permis no </a:t>
            </a:r>
            <a:r>
              <a:rPr lang="en-CA" sz="1500" dirty="0" smtClean="0"/>
              <a:t>IQA 3AM -0611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1500" dirty="0" smtClean="0"/>
              <a:t>La ville d’Iqaluit prévoit procéder à la mise à niveau de l’usine d’épuration des eaux d’ici le 31 décembre 2018</a:t>
            </a:r>
            <a:r>
              <a:rPr lang="en-CA" sz="1500" dirty="0" smtClean="0"/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901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212976"/>
            <a:ext cx="7921768" cy="1512167"/>
          </a:xfrm>
        </p:spPr>
        <p:txBody>
          <a:bodyPr>
            <a:normAutofit fontScale="40000" lnSpcReduction="20000"/>
          </a:bodyPr>
          <a:lstStyle/>
          <a:p>
            <a:pPr marL="914400" lvl="2" indent="0">
              <a:buNone/>
            </a:pPr>
            <a:endParaRPr lang="en-CA" sz="1100" dirty="0" smtClean="0">
              <a:latin typeface="Pigiarniq" panose="020B0503040102020104" pitchFamily="34" charset="0"/>
            </a:endParaRPr>
          </a:p>
          <a:p>
            <a:r>
              <a:rPr lang="en-CA" sz="4500" dirty="0" smtClean="0"/>
              <a:t>Operation and eventual decommissioning of the West 40 Landfill surface water run-off collection system</a:t>
            </a:r>
          </a:p>
          <a:p>
            <a:pPr lvl="1"/>
            <a:r>
              <a:rPr lang="en-CA" sz="3500" dirty="0" smtClean="0"/>
              <a:t>This request does not change from Water Licence IQA 3AM -0611</a:t>
            </a:r>
          </a:p>
          <a:p>
            <a:pPr lvl="1"/>
            <a:r>
              <a:rPr lang="en-CA" sz="3500" dirty="0" smtClean="0"/>
              <a:t>The City of Iqaluit is working on developing a new Solid Waste Management Site and will submit an amendment to the licence at a later date</a:t>
            </a:r>
          </a:p>
          <a:p>
            <a:pPr lvl="1">
              <a:buNone/>
            </a:pPr>
            <a:endParaRPr lang="en-CA" sz="1600" dirty="0" smtClean="0"/>
          </a:p>
          <a:p>
            <a:pPr>
              <a:buNone/>
            </a:pPr>
            <a:r>
              <a:rPr lang="en-CA" sz="2000" dirty="0" smtClean="0"/>
              <a:t> </a:t>
            </a:r>
          </a:p>
          <a:p>
            <a:pPr lvl="2">
              <a:buNone/>
            </a:pPr>
            <a:endParaRPr lang="en-CA" sz="12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u-Cans-CA" sz="3200" dirty="0" smtClean="0">
                <a:solidFill>
                  <a:srgbClr val="0070C0"/>
                </a:solidFill>
                <a:latin typeface="Pigiarniq" panose="020B0503040102020104" pitchFamily="34" charset="0"/>
              </a:rPr>
              <a:t>ᐱᓕᕆᐊᖑᔪᒪᔪᑦ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Requested Scope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L’envergure de la demande courante</a:t>
            </a:r>
            <a:endParaRPr lang="en-CA" sz="3200" dirty="0">
              <a:ln w="0"/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700808"/>
            <a:ext cx="7921768" cy="1512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7200" dirty="0" smtClean="0"/>
              <a:t>ᐊᐅᓚᑦᓯᓂᖅ ᐊᒻᒪ ᒪᑐᓯᓛᕐᓂᖅ ᖃᖓᑐᐃᓐᓇᒃᑯᑦ ᐊᑦᓯᕕᒻᒧᑦ ᓄᓇᐅᑉ ᖄᖓᒍᑦ ᑭᓈᔪᓂᑦ ᑰᑦᑐᒥᑦ ᓴᓗᒻᒪᕐᓴᐃᔾᔪᑎᒥᑦ</a:t>
            </a:r>
            <a:endParaRPr lang="en-CA" sz="7200" dirty="0" smtClean="0"/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5600" dirty="0" smtClean="0"/>
              <a:t>ᐅᓇ ᑐᑦᓯᕌᖑᔪᖅ ᐊᓯᔾᔨᖏᑦᑐᑦ ᑎᑎᕋᕐᓯᒪᓂᖏᓐᓂᑦ ᐃᒪᓕᕆᔪᓐᓇᐅᑎᒥ ᓚᐃᒪᒥ </a:t>
            </a:r>
            <a:r>
              <a:rPr lang="en-CA" sz="5600" dirty="0" smtClean="0"/>
              <a:t>IQA 3AM -0611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5600" dirty="0" smtClean="0"/>
              <a:t>ᓄᓇᓕᐸᐅᔭᐃᑦ ᐃᖃᓗᐃᑦ ᐱᓕᕆᐊᖃᖅᐸᓪᓕᐊᔪᑦ ᓄᑖᒥᑦ ᑎᓯᔪᓂᑦ ᓴᓂᓕᕆᐅᑎᑦᓴᓄᑦ ᐃᓂᑦᓴᒥᑦ ᐊᒻᒪ ᑐᓂᓯ ᓛᖅᑐᑦ ᐊᒻᒪ ᑎᑎᕋᕐᓯᒪᓂᖏᓐᓂᑦ ᐊᓯᔾᔩᔪᒪᓗᑎᒃ ᓚᐃᓴᒥ ᑎᑎᕋᕐᓯᒪᔪᓂᑦ ᐅᕙᑦᓯᐊᕈᒃᑲᓐᓂᖅ</a:t>
            </a:r>
            <a:endParaRPr lang="en-CA" sz="56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5536" y="4581128"/>
            <a:ext cx="7921768" cy="1512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3800" dirty="0" smtClean="0"/>
              <a:t>Exploitation et déclassement éventuel du système de rétention des eaux de ruissèlement du dépotoir West 40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2900" dirty="0" smtClean="0"/>
              <a:t>La présente demande n’est pas différente du permis no </a:t>
            </a:r>
            <a:r>
              <a:rPr lang="en-CA" sz="2900" dirty="0" smtClean="0"/>
              <a:t>IQA 3AM -0611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2900" dirty="0" smtClean="0"/>
              <a:t>La ville travaille au développement d’un nouveau site de gestion des déchets solides et présentera une demande de modification à une date ultérieure</a:t>
            </a:r>
            <a:endParaRPr lang="en-CA" sz="29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901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140968"/>
            <a:ext cx="7921768" cy="1368151"/>
          </a:xfrm>
        </p:spPr>
        <p:txBody>
          <a:bodyPr>
            <a:normAutofit fontScale="70000" lnSpcReduction="20000"/>
          </a:bodyPr>
          <a:lstStyle/>
          <a:p>
            <a:pPr marL="914400" lvl="2" indent="0">
              <a:buNone/>
            </a:pPr>
            <a:endParaRPr lang="en-CA" sz="1100" dirty="0" smtClean="0">
              <a:latin typeface="Pigiarniq" panose="020B0503040102020104" pitchFamily="34" charset="0"/>
            </a:endParaRPr>
          </a:p>
          <a:p>
            <a:r>
              <a:rPr lang="en-CA" sz="2900" dirty="0" smtClean="0"/>
              <a:t>Changes to the Monitoring Program</a:t>
            </a:r>
          </a:p>
          <a:p>
            <a:pPr lvl="1"/>
            <a:r>
              <a:rPr lang="en-CA" sz="2300" dirty="0" smtClean="0"/>
              <a:t>The City is requesting numerous changes to the Monitoring Program, as presented in the table provided</a:t>
            </a:r>
          </a:p>
          <a:p>
            <a:pPr lvl="1">
              <a:buNone/>
            </a:pPr>
            <a:endParaRPr lang="en-CA" sz="1600" dirty="0" smtClean="0"/>
          </a:p>
          <a:p>
            <a:pPr>
              <a:buNone/>
            </a:pPr>
            <a:r>
              <a:rPr lang="en-CA" sz="2000" dirty="0" smtClean="0"/>
              <a:t> </a:t>
            </a:r>
          </a:p>
          <a:p>
            <a:pPr lvl="2">
              <a:buNone/>
            </a:pPr>
            <a:endParaRPr lang="en-CA" sz="12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u-Cans-CA" sz="3200" dirty="0" smtClean="0">
                <a:solidFill>
                  <a:srgbClr val="0070C0"/>
                </a:solidFill>
                <a:latin typeface="Pigiarniq" panose="020B0503040102020104" pitchFamily="34" charset="0"/>
              </a:rPr>
              <a:t>ᐱᓕᕆᐊᖑᔪᒪᔪᑦ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Requested Scope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L’envergure de la demande courante</a:t>
            </a:r>
            <a:endParaRPr lang="en-CA" sz="3200" dirty="0">
              <a:ln w="0"/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772816"/>
            <a:ext cx="7921768" cy="13681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2900" dirty="0" smtClean="0"/>
              <a:t>ᐊᓯᔾᔨᐅᑏᑦ ᖃᐅᔨᓴᕐᓂᒃᑯᑦ ᐱᓕᕆᐊᑦᓴᒧᑦ</a:t>
            </a:r>
            <a:endParaRPr lang="en-CA" sz="2900" dirty="0" smtClean="0"/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2300" dirty="0" smtClean="0"/>
              <a:t>ᓄᓇᓕᐸᐅᔭᒃᑯᑦ ᐊᒥᓱᓂᑦ ᐊᓯᔾᔩᖁᔨᔪᑦ ᖃᐅᔨᓴᕐᓂᒃᑯᑦ ᐱᓕᕆᐊᑦᓴᒥᑦ, ᒪᓕᓪᓗᒋᑦ ᓇᓗᓇᐃᔭᕐᓯᒪᔪᑦ ᓇᓗᓇᐃᔭᐃᑎᒥ ᐃᓚᓕᐅᑎᓯᒪᔪᒥ</a:t>
            </a:r>
            <a:endParaRPr lang="en-CA" sz="23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5536" y="4581128"/>
            <a:ext cx="7921768" cy="13681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2200" dirty="0" smtClean="0"/>
              <a:t>Modifications au programme de monitorage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1700" dirty="0" smtClean="0"/>
              <a:t>La ville réclame de nombreuses modifications au programme de monitorage, comme l’indique le tableau présenté</a:t>
            </a:r>
            <a:endParaRPr lang="en-CA" sz="17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901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068960"/>
            <a:ext cx="7921768" cy="1512167"/>
          </a:xfrm>
        </p:spPr>
        <p:txBody>
          <a:bodyPr>
            <a:normAutofit fontScale="40000" lnSpcReduction="20000"/>
          </a:bodyPr>
          <a:lstStyle/>
          <a:p>
            <a:pPr marL="914400" lvl="2" indent="0">
              <a:buNone/>
            </a:pPr>
            <a:endParaRPr lang="en-CA" sz="1100" dirty="0" smtClean="0">
              <a:latin typeface="Pigiarniq" panose="020B0503040102020104" pitchFamily="34" charset="0"/>
            </a:endParaRPr>
          </a:p>
          <a:p>
            <a:r>
              <a:rPr lang="en-CA" sz="4800" dirty="0" smtClean="0"/>
              <a:t>Ten (10) year Licence</a:t>
            </a:r>
          </a:p>
          <a:p>
            <a:pPr lvl="1"/>
            <a:r>
              <a:rPr lang="en-CA" sz="3800" dirty="0" smtClean="0"/>
              <a:t>The City of Iqaluit is requesting a licence term of ten (10) years</a:t>
            </a:r>
          </a:p>
          <a:p>
            <a:pPr lvl="1"/>
            <a:r>
              <a:rPr lang="en-CA" sz="3800" dirty="0" smtClean="0"/>
              <a:t>The City of Iqaluit feels that a smaller term creates an administrative burden on all parties involved in the licencing process</a:t>
            </a:r>
          </a:p>
          <a:p>
            <a:pPr lvl="1"/>
            <a:r>
              <a:rPr lang="en-CA" sz="3800" dirty="0" smtClean="0"/>
              <a:t>All changes within the term of the licence can be filed through the amendment process</a:t>
            </a:r>
          </a:p>
          <a:p>
            <a:pPr lvl="1">
              <a:buNone/>
            </a:pPr>
            <a:endParaRPr lang="en-CA" sz="1600" dirty="0" smtClean="0"/>
          </a:p>
          <a:p>
            <a:pPr>
              <a:buNone/>
            </a:pPr>
            <a:r>
              <a:rPr lang="en-CA" sz="2000" dirty="0" smtClean="0"/>
              <a:t> </a:t>
            </a:r>
          </a:p>
          <a:p>
            <a:pPr lvl="2">
              <a:buNone/>
            </a:pPr>
            <a:endParaRPr lang="en-CA" sz="12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u-Cans-CA" sz="3200" dirty="0" smtClean="0">
                <a:solidFill>
                  <a:srgbClr val="0070C0"/>
                </a:solidFill>
                <a:latin typeface="Pigiarniq" panose="020B0503040102020104" pitchFamily="34" charset="0"/>
              </a:rPr>
              <a:t>ᐱᓕᕆᐊᖑᔪᒪᔪᑦ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Requested Scope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L’envergure de la demande courante</a:t>
            </a:r>
            <a:endParaRPr lang="en-CA" sz="3200" dirty="0">
              <a:ln w="0"/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700808"/>
            <a:ext cx="7921768" cy="1512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4800" dirty="0" smtClean="0"/>
              <a:t>ᖁᓕᓄᑦ (10) ᐊᕐᕌᒍᓄᑦ ᓚᐃᓴ</a:t>
            </a:r>
            <a:endParaRPr lang="en-CA" sz="4800" dirty="0" smtClean="0"/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3800" dirty="0" smtClean="0"/>
              <a:t>ᓄᓇᓕᐸᐅᔭᐃᑦ ᐃᖃᓗᐃᑦ ᑐᑦᓯᕋᖅᑐᑦ ᓚᐃᓴᒥᑦ ᐊᑐᕋᔭᖅᑐᒥᑦ ᐊᕐᕌᒍᓂᑦ ᖁᓕᓂᑦ (10) </a:t>
            </a:r>
            <a:endParaRPr lang="en-CA" sz="3800" dirty="0" smtClean="0"/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3800" dirty="0" smtClean="0"/>
              <a:t>ᓄᓇᓕᐸᐅᔭᐃᑦ ᐃᖃᓗᐃᑦ ᐃᓱᒪᒋᔭᖃᕐᒪᑕ ᕿᓚᒥᐅᓂᕐᓴᒥᑦ ᓚᐃᓴᖃᕈᑎᒃ ᐸᐃᑉᐹᓕᕆᔾᔪᑎᒍᑦ ᐱᔭᑦᓴᖃᖅᑎᑦᓯᓗᐊᕋᔭᕐᒪᑦ ᓱᕙᓕᑭᐊᓂᑦ ᐱᓕᕆᔪᒪᓕᒫᓂᑦ ᓚᐃᓴᓕᕆᓂᕐᒥᑦ</a:t>
            </a:r>
            <a:endParaRPr lang="en-CA" sz="3800" dirty="0" smtClean="0"/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u-Cans-CA" sz="3800" dirty="0" smtClean="0"/>
              <a:t>ᐊᓯᔾᔨᐅᑎᓕᒫᑦ ᑎᑎᕋᕐᓯᒪᓂᖏᓐᓄᑦ ᓚᐃᓴᐅᑉ ᐱᓕᕆᐊᖑᒍᓐᓇᖅᑐᑦ ᐊᓯᔾᔩᖁᔨᔾᔪᑎᒍᑦ</a:t>
            </a:r>
            <a:endParaRPr lang="en-CA" sz="38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5536" y="4581128"/>
            <a:ext cx="7921768" cy="1512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7600" dirty="0" smtClean="0"/>
              <a:t>Permis de dix (10) ans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6000" dirty="0" smtClean="0"/>
              <a:t>La ville d’Iqaluit demande un permis valide pour dix (10) ans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6000" dirty="0" smtClean="0"/>
              <a:t>La ville d’Iqaluit estime qu’une moins longue durée engendre un fardeau administratif pour toutes les parties impliquées dans le processus d’émission des permis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r-CA" sz="6000" dirty="0" smtClean="0"/>
              <a:t>Toute modification au cours de la période de validité pourra être présentée dans le cadre d’un processus d’amendement</a:t>
            </a:r>
            <a:endParaRPr lang="en-CA" sz="60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901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282154"/>
          </a:xfrm>
        </p:spPr>
        <p:txBody>
          <a:bodyPr>
            <a:noAutofit/>
          </a:bodyPr>
          <a:lstStyle/>
          <a:p>
            <a:r>
              <a:rPr lang="iu-Cans-CA" sz="3200" dirty="0">
                <a:solidFill>
                  <a:srgbClr val="0070C0"/>
                </a:solidFill>
                <a:latin typeface="Pigiarniq" panose="020B0503040102020104" pitchFamily="34" charset="0"/>
              </a:rPr>
              <a:t>ᓯᓚᑖᒍᑦ ᓚᐃᓴᐅᑉ ᑎᑎᕋᕐᓯᒪᓂᖏᑕ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Outside Licence Scope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FR" sz="3200" dirty="0">
                <a:solidFill>
                  <a:srgbClr val="0070C0"/>
                </a:solidFill>
              </a:rPr>
              <a:t>Dehors de la portée de la </a:t>
            </a:r>
            <a:r>
              <a:rPr lang="fr-FR" sz="3200" dirty="0" smtClean="0">
                <a:solidFill>
                  <a:srgbClr val="0070C0"/>
                </a:solidFill>
              </a:rPr>
              <a:t>Licence</a:t>
            </a: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56992"/>
            <a:ext cx="8229600" cy="1584176"/>
          </a:xfrm>
        </p:spPr>
        <p:txBody>
          <a:bodyPr>
            <a:normAutofit fontScale="92500" lnSpcReduction="20000"/>
          </a:bodyPr>
          <a:lstStyle/>
          <a:p>
            <a:pPr marL="914400" lvl="2" indent="0">
              <a:spcBef>
                <a:spcPts val="528"/>
              </a:spcBef>
              <a:buNone/>
            </a:pPr>
            <a:endParaRPr lang="en-CA" sz="1100" dirty="0">
              <a:solidFill>
                <a:prstClr val="black"/>
              </a:solidFill>
              <a:latin typeface="Pigiarniq" panose="020B0503040102020104" pitchFamily="34" charset="0"/>
            </a:endParaRPr>
          </a:p>
          <a:p>
            <a:pPr>
              <a:spcBef>
                <a:spcPts val="528"/>
              </a:spcBef>
            </a:pPr>
            <a:r>
              <a:rPr lang="en-CA" sz="1900" dirty="0" smtClean="0">
                <a:solidFill>
                  <a:prstClr val="black"/>
                </a:solidFill>
              </a:rPr>
              <a:t>Landfill Fire Emergency Measures</a:t>
            </a:r>
          </a:p>
          <a:p>
            <a:pPr lvl="1">
              <a:spcBef>
                <a:spcPts val="528"/>
              </a:spcBef>
            </a:pPr>
            <a:r>
              <a:rPr lang="en-CA" sz="1500" dirty="0" smtClean="0"/>
              <a:t>The containment, treatment and discharge of landfill run-off</a:t>
            </a:r>
          </a:p>
          <a:p>
            <a:pPr lvl="1">
              <a:spcBef>
                <a:spcPts val="528"/>
              </a:spcBef>
            </a:pPr>
            <a:r>
              <a:rPr lang="en-CA" sz="1500" dirty="0" smtClean="0"/>
              <a:t>The City of Iqaluit has committed to end the Emergency Measures by October 31, 2016 with Indigenous and Northern Affairs Canada </a:t>
            </a:r>
          </a:p>
          <a:p>
            <a:pPr lvl="1">
              <a:spcBef>
                <a:spcPts val="528"/>
              </a:spcBef>
            </a:pPr>
            <a:r>
              <a:rPr lang="en-CA" sz="1500" dirty="0" smtClean="0"/>
              <a:t>The City of Iqaluit plans to submit an amendment to the water licence to include the new pond prior to the end of the Emergency Measures</a:t>
            </a:r>
          </a:p>
          <a:p>
            <a:pPr marL="914400" lvl="2" indent="0">
              <a:spcBef>
                <a:spcPts val="528"/>
              </a:spcBef>
              <a:buNone/>
            </a:pPr>
            <a:endParaRPr lang="en-US" sz="1100" dirty="0" smtClean="0">
              <a:solidFill>
                <a:prstClr val="black"/>
              </a:solidFill>
            </a:endParaRPr>
          </a:p>
          <a:p>
            <a:pPr>
              <a:spcBef>
                <a:spcPts val="528"/>
              </a:spcBef>
            </a:pPr>
            <a:endParaRPr lang="en-CA" dirty="0" smtClean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700808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ts val="528"/>
              </a:spcBef>
              <a:buFont typeface="Arial" panose="020B0604020202020204" pitchFamily="34" charset="0"/>
              <a:buChar char="•"/>
            </a:pPr>
            <a:r>
              <a:rPr lang="iu-Cans-CA" dirty="0" smtClean="0">
                <a:solidFill>
                  <a:prstClr val="black"/>
                </a:solidFill>
              </a:rPr>
              <a:t>ᐊᑦᓯᕕᒻᒥ ᐃᑯᐊᓚᔪᓕᕆᓂᕐᒧᑦ ᑐᐊᕕᕐᓇᖅᑐᓕᕆᔾᔪᑏᑦ</a:t>
            </a:r>
            <a:endParaRPr lang="en-CA" dirty="0" smtClean="0">
              <a:solidFill>
                <a:prstClr val="black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ts val="528"/>
              </a:spcBef>
              <a:buFont typeface="Arial" panose="020B0604020202020204" pitchFamily="34" charset="0"/>
              <a:buChar char="–"/>
            </a:pPr>
            <a:r>
              <a:rPr lang="iu-Cans-CA" sz="1400" dirty="0" smtClean="0"/>
              <a:t>ᐱᓯᒪᑦᓯᓂᖅ, ᓴᓗᒻᒪᕐᓴᐃᓂᖅ ᐊᒻᒪ ᑯᕕᑎᑦᓯᖃᑦᑕᕐᓂᖅ ᐊᑦᓯᕕᒻᒥᑦ ᑭᓈᒥᓂᕐᓂᒃ</a:t>
            </a:r>
            <a:endParaRPr lang="en-CA" sz="1400" dirty="0" smtClean="0"/>
          </a:p>
          <a:p>
            <a:pPr marL="742950" lvl="1" indent="-285750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–"/>
            </a:pPr>
            <a:r>
              <a:rPr lang="iu-Cans-CA" sz="1400" dirty="0" smtClean="0"/>
              <a:t>ᓄᓇᓕᐸᐅᔭᐃᑦ ᐃᖃᓗᐃᑦ ᐃᓱᓕᑦᓯᔪᒪᓯᒪᔪᑦ ᑐᐊᕕᕐᓇᖅᑐᓕᕆᔾᔪᑎᓕᕆᓂᕐᒥᑦ ᐊᑦᑑᐸ 31-ᒥ, 2016 ᐃᓚᒋᓗᒋᑦ ᐃᓄᓕᕆᔨᑐᖃᒃᑯᑦ</a:t>
            </a:r>
            <a:endParaRPr lang="en-CA" sz="1400" dirty="0" smtClean="0"/>
          </a:p>
          <a:p>
            <a:pPr marL="742950" lvl="1" indent="-285750">
              <a:lnSpc>
                <a:spcPct val="90000"/>
              </a:lnSpc>
              <a:spcBef>
                <a:spcPts val="528"/>
              </a:spcBef>
              <a:buFont typeface="Arial" panose="020B0604020202020204" pitchFamily="34" charset="0"/>
              <a:buChar char="–"/>
            </a:pPr>
            <a:r>
              <a:rPr lang="iu-Cans-CA" sz="1400" dirty="0" smtClean="0"/>
              <a:t>ᓄᓇᓕᐸᐅᔭᐃᑦ ᐃᖃᓗᐃᑦ ᑐᓂᓯᓛᕐᓂᐊᕐᓯᒪᔪᑦ ᑎᑎᕋᕐᓯᒪᓂᖏᓐᓄᑦ ᐊᓯᔾᔨᐅᑎᑦᓴᒥᑦ ᐃᒪᓕᕆᔪᓐᓇᐅᑎᒧᑦ ᓚᐃᓴᒧᑦ ᐃᓚᓕᐅᔾᔭᐅᓗᓂ ᓄᑖᖅ ᑕᓯᕐᓗᕋᓛᖅ ᐃᓱᓕᓚᐅᖏᓐᓂᖏᓐᓂ ᑐᐊᕕᕐᓇᖅᑐᓕᕆᔾᔪᑏᑦ</a:t>
            </a:r>
            <a:endParaRPr lang="en-CA" sz="1400" dirty="0" smtClean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4869160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lvl="0" indent="-342900">
              <a:spcBef>
                <a:spcPts val="528"/>
              </a:spcBef>
              <a:buFont typeface="Arial" panose="020B0604020202020204" pitchFamily="34" charset="0"/>
              <a:buChar char="•"/>
            </a:pPr>
            <a:r>
              <a:rPr lang="fr-CA" sz="2100" dirty="0" smtClean="0"/>
              <a:t>Mesures d’urgence-incendie au dépotoir</a:t>
            </a:r>
          </a:p>
          <a:p>
            <a:pPr marL="742950" lvl="1" indent="-285750">
              <a:spcBef>
                <a:spcPts val="528"/>
              </a:spcBef>
              <a:buFont typeface="Arial" panose="020B0604020202020204" pitchFamily="34" charset="0"/>
              <a:buChar char="–"/>
            </a:pPr>
            <a:r>
              <a:rPr lang="fr-CA" sz="1600" dirty="0" smtClean="0"/>
              <a:t>Le confinement, le traitement et l’évacuation des eaux de ruissèlement du dépotoir</a:t>
            </a:r>
          </a:p>
          <a:p>
            <a:pPr marL="742950" lvl="1" indent="-285750">
              <a:spcBef>
                <a:spcPts val="528"/>
              </a:spcBef>
              <a:buFont typeface="Arial" panose="020B0604020202020204" pitchFamily="34" charset="0"/>
              <a:buChar char="–"/>
            </a:pPr>
            <a:r>
              <a:rPr lang="fr-CA" sz="1600" dirty="0" smtClean="0"/>
              <a:t>La ville d’Iqaluit s’est engagée auprès du ministère des Affaires autochtones et du Nord Canada, à mettre fin aux mesures d’urgence d’ici le 31 octobre 2016</a:t>
            </a:r>
          </a:p>
          <a:p>
            <a:pPr marL="742950" lvl="1" indent="-285750">
              <a:spcBef>
                <a:spcPts val="528"/>
              </a:spcBef>
              <a:buFont typeface="Arial" panose="020B0604020202020204" pitchFamily="34" charset="0"/>
              <a:buChar char="–"/>
            </a:pPr>
            <a:r>
              <a:rPr lang="fr-CA" sz="1600" dirty="0" smtClean="0"/>
              <a:t>La ville prévoit présenter une demande d’amendement du permis pour inclure un nouvel étang   avant la fin de la période des mesures d’urgence</a:t>
            </a:r>
            <a:endParaRPr lang="en-US" sz="16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034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282154"/>
          </a:xfrm>
        </p:spPr>
        <p:txBody>
          <a:bodyPr>
            <a:noAutofit/>
          </a:bodyPr>
          <a:lstStyle/>
          <a:p>
            <a:r>
              <a:rPr lang="iu-Cans-CA" sz="3200" dirty="0" smtClean="0">
                <a:solidFill>
                  <a:srgbClr val="0070C0"/>
                </a:solidFill>
              </a:rPr>
              <a:t>ᐱᔾᔪᑎᐅᓗᐊᕐᓂᖏᑦ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Summary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Sommaire</a:t>
            </a: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996953"/>
            <a:ext cx="8229600" cy="1512167"/>
          </a:xfrm>
        </p:spPr>
        <p:txBody>
          <a:bodyPr>
            <a:normAutofit/>
          </a:bodyPr>
          <a:lstStyle/>
          <a:p>
            <a:pPr marL="914400" lvl="2" indent="0">
              <a:spcBef>
                <a:spcPts val="528"/>
              </a:spcBef>
              <a:buNone/>
            </a:pPr>
            <a:endParaRPr lang="en-CA" sz="1100" dirty="0">
              <a:solidFill>
                <a:prstClr val="black"/>
              </a:solidFill>
              <a:latin typeface="Pigiarniq" panose="020B0503040102020104" pitchFamily="34" charset="0"/>
            </a:endParaRPr>
          </a:p>
          <a:p>
            <a:pPr>
              <a:spcBef>
                <a:spcPts val="528"/>
              </a:spcBef>
            </a:pPr>
            <a:r>
              <a:rPr lang="en-CA" sz="2400" dirty="0" smtClean="0">
                <a:solidFill>
                  <a:prstClr val="black"/>
                </a:solidFill>
              </a:rPr>
              <a:t>The City of Iqaluit is requesting the Nunavut Water Board approve a ten (10) year licence that incorporates the submissions received from the City of Iqaluit to date</a:t>
            </a:r>
          </a:p>
          <a:p>
            <a:pPr marL="914400" lvl="2" indent="0">
              <a:spcBef>
                <a:spcPts val="528"/>
              </a:spcBef>
              <a:buNone/>
            </a:pPr>
            <a:endParaRPr lang="en-US" sz="1100" dirty="0" smtClean="0">
              <a:solidFill>
                <a:prstClr val="black"/>
              </a:solidFill>
            </a:endParaRPr>
          </a:p>
          <a:p>
            <a:pPr>
              <a:spcBef>
                <a:spcPts val="528"/>
              </a:spcBef>
            </a:pPr>
            <a:endParaRPr lang="en-CA" dirty="0" smtClean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1700808"/>
            <a:ext cx="8229600" cy="1512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indent="-342900">
              <a:spcBef>
                <a:spcPts val="528"/>
              </a:spcBef>
              <a:buFont typeface="Arial" panose="020B0604020202020204" pitchFamily="34" charset="0"/>
              <a:buChar char="•"/>
            </a:pPr>
            <a:r>
              <a:rPr lang="iu-Cans-CA" sz="2600" dirty="0" smtClean="0">
                <a:solidFill>
                  <a:prstClr val="black"/>
                </a:solidFill>
              </a:rPr>
              <a:t>ᓄᓇᓕᐸᐅᔭᐃᑦ ᐃᖃᓗᐃᑦ ᑐᑦᓯᕋᖅᑐᑦ ᓄᓇᕘᒥ ᐃᒪᓕᕆᓂᕐᒧᑦ ᑲᑎᒪᔨᓂᑦ ᑲᔪᓯᑎᑦᓯᖁᔭᐅᓗᑎᒃ ᖁᓕᓐᓄᑦ ᐊᕐᕌᒎᓄᑦ ᐊᑐᕋᔭᖅᑐᒥᑦ ᓚᐃᓴᒥᑦ ᑲᑎᕐᓱᐃᔾᔪᑎᐅᔪᑦ ᑐᓂᔭᐅᓯᒪᓕᖅᑐᓂᑦ ᓄᓇᓕᐸᐅᔭᐃᑦ ᐃᖃᓗᐃᑦ ᐃᖅᑲᓇᐃᔭᕐᕕᓐᓂᑦ ᒫᓐᓇᒧᑦ</a:t>
            </a:r>
            <a:endParaRPr lang="en-CA" sz="2600" dirty="0" smtClean="0">
              <a:solidFill>
                <a:prstClr val="black"/>
              </a:solidFill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5536" y="4365104"/>
            <a:ext cx="8229600" cy="1512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giarniq" panose="020B0503040102020104" pitchFamily="34" charset="0"/>
              <a:ea typeface="+mn-ea"/>
              <a:cs typeface="+mn-cs"/>
            </a:endParaRPr>
          </a:p>
          <a:p>
            <a:pPr marL="342900" lvl="0" indent="-342900">
              <a:spcBef>
                <a:spcPts val="528"/>
              </a:spcBef>
              <a:buFont typeface="Arial" panose="020B0604020202020204" pitchFamily="34" charset="0"/>
              <a:buChar char="•"/>
            </a:pPr>
            <a:r>
              <a:rPr lang="fr-CA" sz="2400" dirty="0" smtClean="0"/>
              <a:t>La ville demande que l’Office des eaux du Nunavut approuve un permis de dix (10) qui tienne compte des demandes présentées par la ville jusqu’à ce jour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2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034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282154"/>
          </a:xfrm>
        </p:spPr>
        <p:txBody>
          <a:bodyPr>
            <a:noAutofit/>
          </a:bodyPr>
          <a:lstStyle/>
          <a:p>
            <a:r>
              <a:rPr lang="iu-Cans-CA" sz="3200" dirty="0" smtClean="0">
                <a:solidFill>
                  <a:srgbClr val="0070C0"/>
                </a:solidFill>
              </a:rPr>
              <a:t>ᐊᐱᖅᑯᑏᑦ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Questions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Questions</a:t>
            </a: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996953"/>
            <a:ext cx="8229600" cy="2016224"/>
          </a:xfrm>
        </p:spPr>
        <p:txBody>
          <a:bodyPr>
            <a:normAutofit/>
          </a:bodyPr>
          <a:lstStyle/>
          <a:p>
            <a:pPr marL="914400" lvl="2" indent="0">
              <a:spcBef>
                <a:spcPts val="528"/>
              </a:spcBef>
              <a:buNone/>
            </a:pPr>
            <a:endParaRPr lang="en-US" sz="1100" dirty="0" smtClean="0">
              <a:solidFill>
                <a:prstClr val="black"/>
              </a:solidFill>
            </a:endParaRPr>
          </a:p>
          <a:p>
            <a:pPr>
              <a:spcBef>
                <a:spcPts val="528"/>
              </a:spcBef>
            </a:pPr>
            <a:endParaRPr lang="en-CA" dirty="0" smtClean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ppendix B-1 - Picture of Water Source Sig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700808"/>
            <a:ext cx="6732240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034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48"/>
            <a:ext cx="8229600" cy="1676859"/>
          </a:xfrm>
        </p:spPr>
        <p:txBody>
          <a:bodyPr>
            <a:noAutofit/>
          </a:bodyPr>
          <a:lstStyle/>
          <a:p>
            <a:r>
              <a:rPr lang="iu-Cans-CA" sz="2800" dirty="0" smtClean="0">
                <a:solidFill>
                  <a:srgbClr val="0070C0"/>
                </a:solidFill>
              </a:rPr>
              <a:t>ᓄᓇᓕᐸᐅᔭᐃᑦ ᐃᖃᓗᐃᑦ ᐃᒪᓕᕆᔪᓐᓇᐅᑎᖓᑦ ᓚᐃᓴ</a:t>
            </a:r>
            <a:r>
              <a:rPr lang="en-CA" sz="3200" dirty="0" smtClean="0">
                <a:solidFill>
                  <a:srgbClr val="0070C0"/>
                </a:solidFill>
                <a:latin typeface="Pigiarniq" panose="020B0503040102020104" pitchFamily="34" charset="0"/>
              </a:rPr>
              <a:t/>
            </a:r>
            <a:br>
              <a:rPr lang="en-CA" sz="3200" dirty="0" smtClean="0">
                <a:solidFill>
                  <a:srgbClr val="0070C0"/>
                </a:solidFill>
                <a:latin typeface="Pigiarniq" panose="020B0503040102020104" pitchFamily="34" charset="0"/>
              </a:rPr>
            </a:br>
            <a:r>
              <a:rPr lang="en-CA" sz="3200" dirty="0" smtClean="0">
                <a:solidFill>
                  <a:srgbClr val="0070C0"/>
                </a:solidFill>
              </a:rPr>
              <a:t>City of Iqaluit’s Water Licence</a:t>
            </a:r>
            <a:r>
              <a:rPr lang="fr-CA" sz="3200" dirty="0" smtClean="0">
                <a:solidFill>
                  <a:srgbClr val="0070C0"/>
                </a:solidFill>
              </a:rPr>
              <a:t/>
            </a:r>
            <a:br>
              <a:rPr lang="fr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Permis d’utilisation des eaux de la ville d’Iqaluit</a:t>
            </a: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152" y="1772816"/>
            <a:ext cx="8697848" cy="1440160"/>
          </a:xfrm>
        </p:spPr>
        <p:txBody>
          <a:bodyPr>
            <a:noAutofit/>
          </a:bodyPr>
          <a:lstStyle/>
          <a:p>
            <a:r>
              <a:rPr lang="iu-Cans-CA" sz="2000" dirty="0" smtClean="0"/>
              <a:t>ᓄᑖᕈᖅᑎᑕᐅᓂᖓ ᐃᒪᓕᕆᔪᓐᓇᐅᑎᐅᑉ ᓚᐃᓴᐅᑉ </a:t>
            </a:r>
            <a:r>
              <a:rPr lang="en-CA" sz="2000" dirty="0" smtClean="0"/>
              <a:t>3AM-IQA0612</a:t>
            </a:r>
          </a:p>
          <a:p>
            <a:r>
              <a:rPr lang="iu-Cans-CA" sz="2000" dirty="0" smtClean="0"/>
              <a:t>ᓚᐃᓴᖃᐅᑎᐅᔪᑦ: ᒪᓕᒐᓕᐅᕈᑎᑦᓴᐃᑦ ᐅᑯᓄᖓ </a:t>
            </a:r>
            <a:endParaRPr lang="en-CA" sz="2000" dirty="0" smtClean="0"/>
          </a:p>
          <a:p>
            <a:pPr lvl="1"/>
            <a:r>
              <a:rPr lang="iu-Cans-CA" sz="1600" dirty="0" smtClean="0"/>
              <a:t>ᐊᑐᖅᑕᐅᓂᖓ ᐃᒥᐅᑉ</a:t>
            </a:r>
            <a:endParaRPr lang="en-CA" sz="1600" dirty="0" smtClean="0"/>
          </a:p>
          <a:p>
            <a:pPr lvl="1"/>
            <a:r>
              <a:rPr lang="iu-Cans-CA" sz="1600" dirty="0" smtClean="0"/>
              <a:t>ᐃᒋᐅᒃᑲᐃᓂᖅ ᓴᓂᕐᓂᖅ ᓄᓇᒦᑦᑐᓄᑦ ᐃᒪᕐᓄᑦ</a:t>
            </a:r>
            <a:endParaRPr lang="en-CA" sz="16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3212977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 smtClean="0"/>
              <a:t>Renewal of Water Licence 3AM-IQA0612</a:t>
            </a:r>
          </a:p>
          <a:p>
            <a:r>
              <a:rPr lang="en-CA" sz="2000" dirty="0" smtClean="0"/>
              <a:t>Licence Purpose: Regulation of</a:t>
            </a:r>
          </a:p>
          <a:p>
            <a:pPr lvl="1"/>
            <a:r>
              <a:rPr lang="en-CA" sz="2000" dirty="0" smtClean="0"/>
              <a:t>Use of water</a:t>
            </a:r>
          </a:p>
          <a:p>
            <a:pPr lvl="1"/>
            <a:r>
              <a:rPr lang="en-CA" sz="2000" dirty="0" smtClean="0"/>
              <a:t>Deposition of waste into inland water</a:t>
            </a:r>
          </a:p>
          <a:p>
            <a:pPr>
              <a:buNone/>
            </a:pPr>
            <a:endParaRPr lang="en-CA" sz="20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799279"/>
            <a:ext cx="8229600" cy="208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000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67544" y="4869160"/>
            <a:ext cx="7776864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 smtClean="0"/>
              <a:t>Renouvèlement de permis no </a:t>
            </a:r>
            <a:r>
              <a:rPr lang="en-CA" sz="2000" dirty="0" smtClean="0"/>
              <a:t>3AM-IQA0612 </a:t>
            </a:r>
          </a:p>
          <a:p>
            <a:r>
              <a:rPr lang="fr-CA" sz="2000" dirty="0" smtClean="0"/>
              <a:t>Objectif du permis : </a:t>
            </a:r>
          </a:p>
          <a:p>
            <a:pPr lvl="1"/>
            <a:r>
              <a:rPr lang="fr-CA" sz="2000" dirty="0" smtClean="0"/>
              <a:t>Utilisation de l’eau </a:t>
            </a:r>
          </a:p>
          <a:p>
            <a:pPr lvl="1"/>
            <a:r>
              <a:rPr lang="fr-CA" sz="2000" dirty="0" smtClean="0"/>
              <a:t>Rejet des eaux urbaines dans les eaux intérieures</a:t>
            </a:r>
            <a:endParaRPr lang="en-CA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547594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TP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4807693"/>
            <a:ext cx="8229600" cy="1285603"/>
          </a:xfrm>
        </p:spPr>
        <p:txBody>
          <a:bodyPr>
            <a:normAutofit/>
          </a:bodyPr>
          <a:lstStyle/>
          <a:p>
            <a:endParaRPr lang="en-CA" sz="2200" dirty="0"/>
          </a:p>
          <a:p>
            <a:pPr marL="0" indent="0">
              <a:buNone/>
            </a:pPr>
            <a:endParaRPr lang="en-CA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935757"/>
            <a:ext cx="8229600" cy="91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200" dirty="0">
              <a:latin typeface="Pigiarniq" panose="020B05030401020201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5576" y="3284984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200" dirty="0" smtClean="0">
                <a:solidFill>
                  <a:schemeClr val="bg1"/>
                </a:solidFill>
              </a:rPr>
              <a:t>Raw water is obtained from Lake Geraldine</a:t>
            </a:r>
          </a:p>
          <a:p>
            <a:r>
              <a:rPr lang="en-CA" sz="2200" dirty="0" smtClean="0">
                <a:solidFill>
                  <a:schemeClr val="bg1"/>
                </a:solidFill>
              </a:rPr>
              <a:t>Maximum annual withdrawal requested: 1,100,000 m</a:t>
            </a:r>
            <a:r>
              <a:rPr lang="en-CA" sz="2200" baseline="30000" dirty="0" smtClean="0">
                <a:solidFill>
                  <a:schemeClr val="bg1"/>
                </a:solidFill>
              </a:rPr>
              <a:t>3</a:t>
            </a:r>
          </a:p>
          <a:p>
            <a:r>
              <a:rPr lang="en-CA" sz="2200" dirty="0" smtClean="0">
                <a:solidFill>
                  <a:schemeClr val="bg1"/>
                </a:solidFill>
              </a:rPr>
              <a:t>Water is treated at the Water Treatment Plant and distributed throughout the City</a:t>
            </a:r>
          </a:p>
          <a:p>
            <a:r>
              <a:rPr lang="en-CA" sz="2200" dirty="0" smtClean="0">
                <a:solidFill>
                  <a:schemeClr val="bg1"/>
                </a:solidFill>
              </a:rPr>
              <a:t>Treatment and distribution is not regulated by the Nunavut Water Board</a:t>
            </a:r>
          </a:p>
          <a:p>
            <a:pPr lvl="1"/>
            <a:r>
              <a:rPr lang="en-CA" sz="2000" dirty="0" smtClean="0">
                <a:solidFill>
                  <a:schemeClr val="bg1"/>
                </a:solidFill>
              </a:rPr>
              <a:t>Treated water is regulated by Government of Nunavut Department of Health</a:t>
            </a:r>
          </a:p>
          <a:p>
            <a:endParaRPr lang="en-CA" sz="2200" dirty="0" smtClean="0"/>
          </a:p>
          <a:p>
            <a:pPr marL="0" indent="0">
              <a:buNone/>
            </a:pPr>
            <a:endParaRPr lang="en-CA" sz="2200" dirty="0" smtClean="0"/>
          </a:p>
          <a:p>
            <a:pPr marL="0" indent="0">
              <a:buNone/>
            </a:pPr>
            <a:endParaRPr lang="en-CA" sz="2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76816" y="116632"/>
            <a:ext cx="8229600" cy="1440160"/>
          </a:xfrm>
        </p:spPr>
        <p:txBody>
          <a:bodyPr>
            <a:noAutofit/>
          </a:bodyPr>
          <a:lstStyle/>
          <a:p>
            <a:r>
              <a:rPr lang="iu-Cans-CA" sz="3200" dirty="0" smtClean="0">
                <a:solidFill>
                  <a:srgbClr val="0070C0"/>
                </a:solidFill>
              </a:rPr>
              <a:t>ᐊᑐᖅᑕᐅᓂᖓ ᐃᒥᐅᑉ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Use of Water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 Utilisation de l’eau</a:t>
            </a: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5576" y="1772816"/>
            <a:ext cx="8229600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u-Cans-CA" sz="6000" dirty="0" smtClean="0">
                <a:solidFill>
                  <a:schemeClr val="bg1"/>
                </a:solidFill>
              </a:rPr>
              <a:t>ᐃᒥᖅ ᓴᓗᒻᒪᓴᕐᓯᒪᖕᖏᑦᑐᖅ ᐲᖅᑕᐅᕙᑦᑐᖅ ᐃᒥᖅᑕᕕᒻᒥᑦ</a:t>
            </a:r>
            <a:endParaRPr lang="en-CA" sz="6000" dirty="0" smtClean="0">
              <a:solidFill>
                <a:schemeClr val="bg1"/>
              </a:solidFill>
            </a:endParaRPr>
          </a:p>
          <a:p>
            <a:r>
              <a:rPr lang="iu-Cans-CA" sz="6000" dirty="0" smtClean="0">
                <a:solidFill>
                  <a:schemeClr val="bg1"/>
                </a:solidFill>
              </a:rPr>
              <a:t>ᐊᕐᕌᒍᓕᒫᒧᑦ ᐃᒪᐃᔭᐃᒍᒪᔪᑦ ᐊᖏᓂᖅᐹᒥᑦ ᐃᒪᓐᓇᓂᒃ: </a:t>
            </a:r>
            <a:r>
              <a:rPr lang="en-CA" sz="6000" dirty="0" smtClean="0">
                <a:solidFill>
                  <a:schemeClr val="bg1"/>
                </a:solidFill>
              </a:rPr>
              <a:t>1,100,000 m</a:t>
            </a:r>
            <a:r>
              <a:rPr lang="en-CA" sz="6000" baseline="30000" dirty="0" smtClean="0">
                <a:solidFill>
                  <a:schemeClr val="bg1"/>
                </a:solidFill>
              </a:rPr>
              <a:t>3</a:t>
            </a:r>
            <a:endParaRPr lang="en-CA" sz="6000" dirty="0" smtClean="0">
              <a:solidFill>
                <a:schemeClr val="bg1"/>
              </a:solidFill>
            </a:endParaRPr>
          </a:p>
          <a:p>
            <a:r>
              <a:rPr lang="iu-Cans-CA" sz="6000" dirty="0" smtClean="0">
                <a:solidFill>
                  <a:schemeClr val="bg1"/>
                </a:solidFill>
              </a:rPr>
              <a:t>ᐃᒥᖅ ᓴᓗᒻᒪᓴᖅᑕᐅᕙᑦᑐᖅ ᐃᒥᕐᒥᒃ ᓴᓗᒻᒪᕐᓴᐃᕕᒻᒥᑦ ᐊᒻᒪ ᓄᓇᓕᓐᓄᑦ ᓯᐊᒻᒪᖅᑕᐅᕙᑦᑐᓂᑦ</a:t>
            </a:r>
            <a:endParaRPr lang="en-CA" sz="6000" dirty="0" smtClean="0">
              <a:solidFill>
                <a:schemeClr val="bg1"/>
              </a:solidFill>
            </a:endParaRPr>
          </a:p>
          <a:p>
            <a:r>
              <a:rPr lang="iu-Cans-CA" sz="6000" dirty="0" smtClean="0">
                <a:solidFill>
                  <a:schemeClr val="bg1"/>
                </a:solidFill>
              </a:rPr>
              <a:t>ᓴᓗᒻᒪᕐᓴᐃᓂᖅ ᐊᒻᒪ ᐃᒪᖃᖅᑎᑦᓯᓂᖅ ᑭᒃᑯᑐᐃᓐᓇᕐᓂᑦ ᒪᓕᒐᖃᐅᑕᐅᖏᑦᑐᑦ ᓄᓇᕘᒥ ᐃᒪᓕᕆᓂᕐᒧᑦ ᑲᑎᒪᔨᓄᑦ</a:t>
            </a:r>
            <a:endParaRPr lang="en-CA" sz="6000" dirty="0" smtClean="0">
              <a:solidFill>
                <a:schemeClr val="bg1"/>
              </a:solidFill>
            </a:endParaRPr>
          </a:p>
          <a:p>
            <a:pPr lvl="1"/>
            <a:r>
              <a:rPr lang="iu-Cans-CA" sz="5600" dirty="0" smtClean="0">
                <a:solidFill>
                  <a:schemeClr val="bg1"/>
                </a:solidFill>
              </a:rPr>
              <a:t>ᓴᓗᒻᒪᓴᕐᓯᒪᔪᖅ ᐃᒥᖅ ᒪᓕᒐᖃᐅᑎᐅᔪᖅ ᓄᓇᕘᑉ ᒐᕙᒪᒃᑯᖏᑕ ᐃᓗᓯᓕᕆᔨᖏᓐᓂᑦ</a:t>
            </a:r>
            <a:endParaRPr lang="en-CA" sz="5600" dirty="0" smtClean="0">
              <a:solidFill>
                <a:schemeClr val="bg1"/>
              </a:solidFill>
            </a:endParaRPr>
          </a:p>
          <a:p>
            <a:endParaRPr lang="en-CA" sz="2200" dirty="0" smtClean="0"/>
          </a:p>
          <a:p>
            <a:pPr marL="0" indent="0">
              <a:buNone/>
            </a:pPr>
            <a:endParaRPr lang="en-CA" sz="2200" dirty="0" smtClean="0"/>
          </a:p>
          <a:p>
            <a:pPr marL="0" indent="0">
              <a:buNone/>
            </a:pPr>
            <a:endParaRPr lang="en-CA" sz="2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55576" y="4581128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dirty="0" smtClean="0">
                <a:solidFill>
                  <a:schemeClr val="bg1"/>
                </a:solidFill>
              </a:rPr>
              <a:t>Eau brute tirée du lac Geraldine</a:t>
            </a:r>
          </a:p>
          <a:p>
            <a:r>
              <a:rPr lang="fr-CA" sz="1800" dirty="0" smtClean="0">
                <a:solidFill>
                  <a:schemeClr val="bg1"/>
                </a:solidFill>
              </a:rPr>
              <a:t>Prélèvement annuel maximal demandé :</a:t>
            </a:r>
            <a:r>
              <a:rPr lang="en-CA" sz="1800" dirty="0" smtClean="0">
                <a:solidFill>
                  <a:schemeClr val="bg1"/>
                </a:solidFill>
              </a:rPr>
              <a:t> 1 100 000 m</a:t>
            </a:r>
            <a:r>
              <a:rPr lang="en-CA" sz="1800" baseline="30000" dirty="0" smtClean="0">
                <a:solidFill>
                  <a:schemeClr val="bg1"/>
                </a:solidFill>
              </a:rPr>
              <a:t>3</a:t>
            </a:r>
          </a:p>
          <a:p>
            <a:r>
              <a:rPr lang="fr-CA" sz="1800" dirty="0" smtClean="0">
                <a:solidFill>
                  <a:schemeClr val="bg1"/>
                </a:solidFill>
              </a:rPr>
              <a:t>L’eau est traitée à l’usine de traitement et distribuée à travers la ville</a:t>
            </a:r>
            <a:endParaRPr lang="en-CA" sz="1800" dirty="0" smtClean="0">
              <a:solidFill>
                <a:schemeClr val="bg1"/>
              </a:solidFill>
            </a:endParaRPr>
          </a:p>
          <a:p>
            <a:r>
              <a:rPr lang="fr-CA" sz="1800" dirty="0" smtClean="0">
                <a:solidFill>
                  <a:schemeClr val="bg1"/>
                </a:solidFill>
              </a:rPr>
              <a:t>Le traitement et la distribution ne sont pas règlementés par l’Office des eaux du Nunavut</a:t>
            </a:r>
          </a:p>
          <a:p>
            <a:pPr lvl="1"/>
            <a:r>
              <a:rPr lang="fr-CA" sz="1600" dirty="0" smtClean="0">
                <a:solidFill>
                  <a:schemeClr val="bg1"/>
                </a:solidFill>
              </a:rPr>
              <a:t>Le ministère de la Santé du Nunavut règlemente le traitement de l’eau</a:t>
            </a:r>
            <a:endParaRPr lang="en-CA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2200" dirty="0" smtClean="0"/>
          </a:p>
          <a:p>
            <a:pPr marL="0" indent="0">
              <a:buNone/>
            </a:pP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xmlns="" val="4063689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iu-Cans-CA" sz="3200" dirty="0" smtClean="0">
                <a:solidFill>
                  <a:srgbClr val="0070C0"/>
                </a:solidFill>
              </a:rPr>
              <a:t>ᐊᑐᖅᑕᐅᓂᖓ ᐃᒥᐅᑉ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Use of Water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 smtClean="0">
                <a:solidFill>
                  <a:srgbClr val="0070C0"/>
                </a:solidFill>
              </a:rPr>
              <a:t>Utilisation de l’eau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535287"/>
            <a:ext cx="8229600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>
              <a:latin typeface="Pigiarniq" panose="020B05030401020201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7344815" cy="486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13721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iu-Cans-CA" sz="2500" dirty="0" smtClean="0">
                <a:solidFill>
                  <a:srgbClr val="0070C0"/>
                </a:solidFill>
              </a:rPr>
              <a:t>ᓴᓃᑦ ᐃᒫᓅᖅᑕᐅᓂᖏᑦ - ᐃᒥᕈᔪᓐᓂᑦ ᓴᓗᒻᒪᕐᓴᐃᕕᒃ</a:t>
            </a:r>
            <a:r>
              <a:rPr lang="en-CA" sz="2500" dirty="0" smtClean="0">
                <a:solidFill>
                  <a:srgbClr val="0070C0"/>
                </a:solidFill>
              </a:rPr>
              <a:t/>
            </a:r>
            <a:br>
              <a:rPr lang="en-CA" sz="2500" dirty="0" smtClean="0">
                <a:solidFill>
                  <a:srgbClr val="0070C0"/>
                </a:solidFill>
              </a:rPr>
            </a:br>
            <a:r>
              <a:rPr lang="en-CA" sz="2500" dirty="0" smtClean="0">
                <a:solidFill>
                  <a:srgbClr val="0070C0"/>
                </a:solidFill>
              </a:rPr>
              <a:t>Deposition of Waste to Water – Wastewater Treatment Plant</a:t>
            </a:r>
            <a:br>
              <a:rPr lang="en-CA" sz="2500" dirty="0" smtClean="0">
                <a:solidFill>
                  <a:srgbClr val="0070C0"/>
                </a:solidFill>
              </a:rPr>
            </a:br>
            <a:r>
              <a:rPr lang="fr-CA" sz="2500" dirty="0" smtClean="0">
                <a:solidFill>
                  <a:srgbClr val="0070C0"/>
                </a:solidFill>
              </a:rPr>
              <a:t>Rejet des eaux urbaines – Usine d’épuration des eaux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916832"/>
            <a:ext cx="8229600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>
              <a:latin typeface="Pigiarniq" panose="020B05030401020201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3284984"/>
            <a:ext cx="8229600" cy="1180728"/>
          </a:xfrm>
        </p:spPr>
        <p:txBody>
          <a:bodyPr>
            <a:normAutofit lnSpcReduction="10000"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Wastewater is treated at the Wastewater Treatment Plant located in the West 40</a:t>
            </a:r>
          </a:p>
          <a:p>
            <a:r>
              <a:rPr lang="en-CA" sz="2400" dirty="0" smtClean="0">
                <a:solidFill>
                  <a:schemeClr val="bg1"/>
                </a:solidFill>
              </a:rPr>
              <a:t>Treated wastewater is discharged into </a:t>
            </a:r>
            <a:r>
              <a:rPr lang="en-CA" sz="2400" dirty="0" err="1" smtClean="0">
                <a:solidFill>
                  <a:schemeClr val="bg1"/>
                </a:solidFill>
              </a:rPr>
              <a:t>Koojesse</a:t>
            </a:r>
            <a:r>
              <a:rPr lang="en-CA" sz="2400" dirty="0" smtClean="0">
                <a:solidFill>
                  <a:schemeClr val="bg1"/>
                </a:solidFill>
              </a:rPr>
              <a:t> Inlet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9552" y="1916832"/>
            <a:ext cx="8229600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2000" dirty="0" smtClean="0">
                <a:solidFill>
                  <a:schemeClr val="bg1"/>
                </a:solidFill>
              </a:rPr>
              <a:t>ᐃᒥᕈᔪᑦ ᐊᑐᖅᑕᐅᓯᒪᔪᑦ ᓴᓗᒻᒪᓴᖅᑕᐅᕙᑦᑐᑦ ᑕᐃᒪᐃᑦᑐᓂᑦ ᓴᓗᒻᒪᕐᓴᐃᕕᒻᒥ ᑰᓕᐊᕆᐊᒦᑦᑐᒥ</a:t>
            </a:r>
            <a:endParaRPr lang="en-CA" sz="2000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2000" dirty="0" smtClean="0">
                <a:solidFill>
                  <a:schemeClr val="bg1"/>
                </a:solidFill>
              </a:rPr>
              <a:t>ᐃᒥᕈᔪᑦ ᐊᑐᖅᑕᐅᓯᒪᔪᑦ ᓴᓗᒻᒪᓴᖅᑕᐅᓯᒪᔪᖅ ᑯᕕᑎᑕᐅᕙᑦᑐᑦ ᑰᔭᓯ ᑲᖏᖅᑐᒧᑦ</a:t>
            </a:r>
            <a:endParaRPr lang="en-CA" sz="2000" dirty="0" smtClean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544" y="4509120"/>
            <a:ext cx="8229600" cy="1180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chemeClr val="bg1"/>
                </a:solidFill>
              </a:rPr>
              <a:t>Les eaux usées sont traitées à l’usine d’épuration des eaux située dans le secteur West 40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chemeClr val="bg1"/>
                </a:solidFill>
              </a:rPr>
              <a:t>Une fois traitées, les eaux usées sont rejetées dans </a:t>
            </a:r>
            <a:r>
              <a:rPr lang="fr-CA" sz="2200" dirty="0" err="1" smtClean="0">
                <a:solidFill>
                  <a:schemeClr val="bg1"/>
                </a:solidFill>
              </a:rPr>
              <a:t>Koojesse</a:t>
            </a:r>
            <a:r>
              <a:rPr lang="fr-CA" sz="2200" dirty="0" smtClean="0">
                <a:solidFill>
                  <a:schemeClr val="bg1"/>
                </a:solidFill>
              </a:rPr>
              <a:t> </a:t>
            </a:r>
            <a:r>
              <a:rPr lang="fr-CA" sz="2200" dirty="0" err="1" smtClean="0">
                <a:solidFill>
                  <a:schemeClr val="bg1"/>
                </a:solidFill>
              </a:rPr>
              <a:t>Inlet</a:t>
            </a:r>
            <a:endParaRPr lang="en-CA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721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iu-Cans-CA" sz="2500" dirty="0" smtClean="0">
                <a:solidFill>
                  <a:srgbClr val="0070C0"/>
                </a:solidFill>
              </a:rPr>
              <a:t> </a:t>
            </a:r>
            <a:r>
              <a:rPr lang="en-CA" sz="2500" dirty="0" smtClean="0">
                <a:solidFill>
                  <a:srgbClr val="0070C0"/>
                </a:solidFill>
              </a:rPr>
              <a:t/>
            </a:r>
            <a:br>
              <a:rPr lang="en-CA" sz="2500" dirty="0" smtClean="0">
                <a:solidFill>
                  <a:srgbClr val="0070C0"/>
                </a:solidFill>
              </a:rPr>
            </a:br>
            <a:r>
              <a:rPr lang="iu-Cans-CA" sz="2500" dirty="0" smtClean="0">
                <a:solidFill>
                  <a:srgbClr val="0070C0"/>
                </a:solidFill>
              </a:rPr>
              <a:t>ᓴᓃᑦ ᐃᒫᓅᖅᑕᐅᓂᖏᑦ - ᐃᒥᕈᔪᓐᓂᑦ ᓴᓗᒻᒪᕐᓴᐃᕕᒃ</a:t>
            </a:r>
            <a:r>
              <a:rPr lang="en-CA" sz="2500" dirty="0" smtClean="0">
                <a:solidFill>
                  <a:srgbClr val="0070C0"/>
                </a:solidFill>
              </a:rPr>
              <a:t/>
            </a:r>
            <a:br>
              <a:rPr lang="en-CA" sz="2500" dirty="0" smtClean="0">
                <a:solidFill>
                  <a:srgbClr val="0070C0"/>
                </a:solidFill>
              </a:rPr>
            </a:br>
            <a:r>
              <a:rPr lang="en-CA" sz="2500" dirty="0" smtClean="0">
                <a:solidFill>
                  <a:srgbClr val="0070C0"/>
                </a:solidFill>
              </a:rPr>
              <a:t>Deposition of Waste to Water – Wastewater Treatment Plant</a:t>
            </a:r>
            <a:br>
              <a:rPr lang="en-CA" sz="2500" dirty="0" smtClean="0">
                <a:solidFill>
                  <a:srgbClr val="0070C0"/>
                </a:solidFill>
              </a:rPr>
            </a:br>
            <a:r>
              <a:rPr lang="fr-CA" sz="2500" dirty="0" smtClean="0">
                <a:solidFill>
                  <a:srgbClr val="0070C0"/>
                </a:solidFill>
              </a:rPr>
              <a:t>Rejet des eaux urbaines – Usine d’épuration des eaux 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916832"/>
            <a:ext cx="8229600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>
              <a:latin typeface="Pigiarniq" panose="020B05030401020201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45432"/>
            <a:ext cx="7632848" cy="504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13721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andfill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iu-Cans-CA" sz="2800" dirty="0" smtClean="0">
                <a:solidFill>
                  <a:srgbClr val="0070C0"/>
                </a:solidFill>
              </a:rPr>
              <a:t> ᓴᓃᑦ ᐃᒫᓅᖅᑕᐅᓂᖏᑦ - ᐊᑦᓯᕕᒻᒥᑦ</a:t>
            </a:r>
            <a:r>
              <a:rPr lang="en-CA" sz="2800" dirty="0" smtClean="0">
                <a:solidFill>
                  <a:srgbClr val="0070C0"/>
                </a:solidFill>
              </a:rPr>
              <a:t/>
            </a:r>
            <a:br>
              <a:rPr lang="en-CA" sz="2800" dirty="0" smtClean="0">
                <a:solidFill>
                  <a:srgbClr val="0070C0"/>
                </a:solidFill>
              </a:rPr>
            </a:br>
            <a:r>
              <a:rPr lang="en-CA" sz="2800" dirty="0" smtClean="0">
                <a:solidFill>
                  <a:srgbClr val="0070C0"/>
                </a:solidFill>
              </a:rPr>
              <a:t>Deposition of Waste to Water – West 40 Landfill</a:t>
            </a:r>
            <a:br>
              <a:rPr lang="en-CA" sz="2800" dirty="0" smtClean="0">
                <a:solidFill>
                  <a:srgbClr val="0070C0"/>
                </a:solidFill>
              </a:rPr>
            </a:br>
            <a:r>
              <a:rPr lang="fr-CA" sz="2800" dirty="0" smtClean="0">
                <a:solidFill>
                  <a:srgbClr val="0070C0"/>
                </a:solidFill>
              </a:rPr>
              <a:t> Dépôt des déchets – dépotoir West 40 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916832"/>
            <a:ext cx="8229600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>
              <a:latin typeface="Pigiarniq" panose="020B05030401020201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7584" y="3068960"/>
            <a:ext cx="7704856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2200" dirty="0" smtClean="0">
                <a:solidFill>
                  <a:schemeClr val="bg1"/>
                </a:solidFill>
              </a:rPr>
              <a:t>The City of Iqaluit collects, contains, treats and discharges landfill run-off from the West 40 Landfill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2200" dirty="0" smtClean="0">
                <a:solidFill>
                  <a:schemeClr val="bg1"/>
                </a:solidFill>
              </a:rPr>
              <a:t>Treated landfill run-off is discharged into </a:t>
            </a:r>
            <a:r>
              <a:rPr lang="en-CA" sz="2200" dirty="0" err="1" smtClean="0">
                <a:solidFill>
                  <a:schemeClr val="bg1"/>
                </a:solidFill>
              </a:rPr>
              <a:t>Koojesse</a:t>
            </a:r>
            <a:r>
              <a:rPr lang="en-CA" sz="2200" dirty="0" smtClean="0">
                <a:solidFill>
                  <a:schemeClr val="bg1"/>
                </a:solidFill>
              </a:rPr>
              <a:t> Inlet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1844824"/>
            <a:ext cx="7704856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1900" b="1" dirty="0" smtClean="0">
                <a:solidFill>
                  <a:schemeClr val="bg1"/>
                </a:solidFill>
              </a:rPr>
              <a:t>ᓄᓇᓕᐸᐅᔭᐃᑦ ᐃᖃᓗᐃᑦ ᐃᖅᑲᓇᐃᔭᖅᑎᖏᑦ ᓄᐊᑦᓯᕙᑦᑐᑦ, ᐱᓯᒪᑦᓯᕙᑦᑐᑦ, ᓴᓗᒻᒪᕐᓴᐃᕙᑦᑐᑦ ᐊᒻᒪ ᑯᕕᑎᑦᓯᕙᑦᑐᑦ ᐊᑦᓯᕕᒻᒥᑦ ᑭᓈᓯᒪᔪᒥᑦ</a:t>
            </a:r>
            <a:endParaRPr lang="en-CA" sz="1900" b="1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1900" b="1" dirty="0" smtClean="0">
                <a:solidFill>
                  <a:schemeClr val="bg1"/>
                </a:solidFill>
              </a:rPr>
              <a:t>ᓴᓗᒻᒪᓴᖅᑕᐅᓯᒪᔪᖅ ᐊᑦᓯᕕᒻᒥᑦ ᑭᓈᓂᑯᒥᓃᑦ ᑯᕕᔭᐅᕙᑦᑐᑦ ᑰᔭᓯ ᑲᖏᖅᑐᒧᑦ</a:t>
            </a:r>
            <a:endParaRPr lang="en-CA" sz="1900" b="1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4365104"/>
            <a:ext cx="770485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chemeClr val="bg1"/>
                </a:solidFill>
              </a:rPr>
              <a:t>La ville d’Iqaluit recueille, stocke, traite et rejette les eaux de ruissèlement du dépotoir West 40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chemeClr val="bg1"/>
                </a:solidFill>
              </a:rPr>
              <a:t>Une fois traitées, les eaux de ruissèlement sont rejetées dans </a:t>
            </a:r>
            <a:r>
              <a:rPr lang="fr-CA" sz="2200" dirty="0" err="1" smtClean="0">
                <a:solidFill>
                  <a:schemeClr val="bg1"/>
                </a:solidFill>
              </a:rPr>
              <a:t>Koojesse</a:t>
            </a:r>
            <a:r>
              <a:rPr lang="fr-CA" sz="2200" dirty="0" smtClean="0">
                <a:solidFill>
                  <a:schemeClr val="bg1"/>
                </a:solidFill>
              </a:rPr>
              <a:t> </a:t>
            </a:r>
            <a:r>
              <a:rPr lang="fr-CA" sz="2200" dirty="0" err="1" smtClean="0">
                <a:solidFill>
                  <a:schemeClr val="bg1"/>
                </a:solidFill>
              </a:rPr>
              <a:t>Inlet</a:t>
            </a:r>
            <a:endParaRPr lang="en-CA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721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iu-Cans-CA" sz="2400" dirty="0" smtClean="0">
                <a:solidFill>
                  <a:srgbClr val="0070C0"/>
                </a:solidFill>
              </a:rPr>
              <a:t> </a:t>
            </a:r>
            <a:r>
              <a:rPr lang="en-CA" sz="2400" dirty="0" smtClean="0">
                <a:solidFill>
                  <a:srgbClr val="0070C0"/>
                </a:solidFill>
              </a:rPr>
              <a:t/>
            </a:r>
            <a:br>
              <a:rPr lang="en-CA" sz="2400" dirty="0" smtClean="0">
                <a:solidFill>
                  <a:srgbClr val="0070C0"/>
                </a:solidFill>
              </a:rPr>
            </a:br>
            <a:r>
              <a:rPr lang="iu-Cans-CA" sz="2400" dirty="0" smtClean="0">
                <a:solidFill>
                  <a:srgbClr val="0070C0"/>
                </a:solidFill>
              </a:rPr>
              <a:t>ᓴᓃᑦ ᐃᒫᓅᖅᑕᐅᓂᖏᑦ - ᐊᑦᓯᕕᒻᒥᑦ</a:t>
            </a:r>
            <a:r>
              <a:rPr lang="en-CA" sz="2400" dirty="0" smtClean="0">
                <a:solidFill>
                  <a:srgbClr val="0070C0"/>
                </a:solidFill>
              </a:rPr>
              <a:t/>
            </a:r>
            <a:br>
              <a:rPr lang="en-CA" sz="2400" dirty="0" smtClean="0">
                <a:solidFill>
                  <a:srgbClr val="0070C0"/>
                </a:solidFill>
              </a:rPr>
            </a:br>
            <a:r>
              <a:rPr lang="en-CA" sz="2400" dirty="0" smtClean="0">
                <a:solidFill>
                  <a:srgbClr val="0070C0"/>
                </a:solidFill>
              </a:rPr>
              <a:t>Deposition of Waste to Water – West 40 Landfill</a:t>
            </a:r>
            <a:br>
              <a:rPr lang="en-CA" sz="2400" dirty="0" smtClean="0">
                <a:solidFill>
                  <a:srgbClr val="0070C0"/>
                </a:solidFill>
              </a:rPr>
            </a:br>
            <a:r>
              <a:rPr lang="fr-CA" sz="2400" dirty="0" smtClean="0">
                <a:solidFill>
                  <a:srgbClr val="0070C0"/>
                </a:solidFill>
              </a:rPr>
              <a:t> Dépôt des déchets – dépotoir West 40 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916832"/>
            <a:ext cx="8229600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>
              <a:latin typeface="Pigiarniq" panose="020B05030401020201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1862"/>
            <a:ext cx="7614190" cy="503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13721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Autofit/>
          </a:bodyPr>
          <a:lstStyle/>
          <a:p>
            <a:r>
              <a:rPr lang="iu-Cans-CA" sz="3200" dirty="0">
                <a:solidFill>
                  <a:srgbClr val="0070C0"/>
                </a:solidFill>
                <a:latin typeface="Pigiarniq" panose="020B0503040102020104" pitchFamily="34" charset="0"/>
              </a:rPr>
              <a:t>ᐱᓕᕆᐊᖑᔪᒪᔪᑦ</a:t>
            </a:r>
            <a:r>
              <a:rPr lang="en-CA" sz="3200" dirty="0" smtClean="0">
                <a:solidFill>
                  <a:srgbClr val="0070C0"/>
                </a:solidFill>
              </a:rPr>
              <a:t/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en-CA" sz="3200" dirty="0" smtClean="0">
                <a:solidFill>
                  <a:srgbClr val="0070C0"/>
                </a:solidFill>
              </a:rPr>
              <a:t>Requested Scope</a:t>
            </a:r>
            <a:br>
              <a:rPr lang="en-CA" sz="3200" dirty="0" smtClean="0">
                <a:solidFill>
                  <a:srgbClr val="0070C0"/>
                </a:solidFill>
              </a:rPr>
            </a:br>
            <a:r>
              <a:rPr lang="fr-CA" sz="3200" dirty="0">
                <a:solidFill>
                  <a:srgbClr val="0070C0"/>
                </a:solidFill>
              </a:rPr>
              <a:t>L’envergure de la demande courante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CA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1368152"/>
          </a:xfrm>
        </p:spPr>
        <p:txBody>
          <a:bodyPr>
            <a:noAutofit/>
          </a:bodyPr>
          <a:lstStyle/>
          <a:p>
            <a:r>
              <a:rPr lang="en-CA" sz="1600" dirty="0" smtClean="0"/>
              <a:t>Proposed maximum annual withdrawal of 1,100,000 m</a:t>
            </a:r>
            <a:r>
              <a:rPr lang="en-CA" sz="1600" baseline="30000" dirty="0" smtClean="0"/>
              <a:t>3</a:t>
            </a:r>
            <a:r>
              <a:rPr lang="en-CA" sz="1600" dirty="0" smtClean="0"/>
              <a:t> from Lake Geraldine</a:t>
            </a:r>
          </a:p>
          <a:p>
            <a:r>
              <a:rPr lang="en-CA" sz="1600" dirty="0" smtClean="0"/>
              <a:t>Upgrade, operation and eventual decommissioning of the Wastewater Treatment Plant and back up Sewage Lagoon</a:t>
            </a:r>
          </a:p>
          <a:p>
            <a:r>
              <a:rPr lang="en-CA" sz="1600" dirty="0" smtClean="0"/>
              <a:t>Operation and eventual decommissioning of the West 40 Landfill surface water run-off collection system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700808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000" dirty="0">
              <a:latin typeface="Pigiarniq" panose="020B05030401020201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9552" y="1628800"/>
            <a:ext cx="81362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1628800"/>
            <a:ext cx="8229600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1600" dirty="0" smtClean="0"/>
              <a:t>ᐊᕐᕌᒍᓕᒫᒥ ᐃᒪᐃᔭᖅᑕᐅᔪᒪᔪᑦ ᐃᒥᖅᑕᕕᒻᒥᑦ </a:t>
            </a:r>
            <a:r>
              <a:rPr lang="en-CA" sz="1600" dirty="0" smtClean="0"/>
              <a:t>1,100,000 m3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1600" dirty="0" smtClean="0"/>
              <a:t>ᓴᓇᒋᐊᕐᓂᖅ, ᐊᐅᓚᑦᓯᓂᖅ ᐊᒻᒪ ᒪᑐᓯᓛᕐᓂᖅ ᖃᖓᑐᐃᓐᓇᒃᑯᑦ ᐃᒥᕈᔪᓐᓂᑦ ᓴᓗᒻᒪᕐᓴᐃᕕᒻᒥᑦ ᐊᒻᒪ ᑭᓈᓗᓐᓂᑦ ᑕᓯᕐᓗᒻᒥᑦ</a:t>
            </a:r>
            <a:endParaRPr lang="en-CA" sz="1600" dirty="0" smtClean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u-Cans-CA" sz="1600" dirty="0" smtClean="0"/>
              <a:t>ᐊᐅᓚᑦᓯᓂᖅ ᐊᒻᒪ ᒪᑐᓯᓛᕐᓂᖅ ᖃᖓᑐᐃᓐᓇᒃᑯᑦ ᐊᑦᓯᕕᒻᒧᑦ ᓄᓇᐅᑉ ᖄᖓᓂᑦ ᑰᑉᐸᑦᑐᒥᑦ ᓄᐊᑦᓯᓂᖅ</a:t>
            </a:r>
            <a:endParaRPr lang="en-CA" sz="1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7544" y="4581128"/>
            <a:ext cx="8229600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1600" dirty="0" smtClean="0"/>
              <a:t>Prélèvement annuel maximal proposé de 1 100 000 m</a:t>
            </a:r>
            <a:r>
              <a:rPr lang="fr-CA" sz="1600" baseline="30000" dirty="0" smtClean="0"/>
              <a:t>3</a:t>
            </a:r>
            <a:r>
              <a:rPr lang="fr-CA" sz="1600" dirty="0" smtClean="0"/>
              <a:t> du lac Geraldine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1600" dirty="0" smtClean="0"/>
              <a:t>Mise à niveau, exploitation et déclassement éventuel de l’usine d’épuration des eaux usées et du bassin de stabilisation d’appoint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A" sz="1600" dirty="0" smtClean="0"/>
              <a:t>Exploitation et déclassement éventuel du bassin de rétention des eaux de ruissèlement du dépotoir West 40</a:t>
            </a:r>
            <a:endParaRPr kumimoji="0" lang="en-C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067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4948</TotalTime>
  <Words>1202</Words>
  <Application>Microsoft Office PowerPoint</Application>
  <PresentationFormat>On-screen Show (4:3)</PresentationFormat>
  <Paragraphs>175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ᐃᒪᓕᕆᔨᒃᑯᑦ ᑲᑎᒪᔩᑦ ᑐᓴᕋᓱᓐᓂᖏᑦ ᑭᒃᑯᑐᐃᓐᓇᐃᑦ ᐃᓱᒪᒋᔭᖏᓐᓂᑦ ᒪᐃ 4 – 5, 2016 Water Board Public Hearing May 4-5, 2016 Office des eaux, audiences publiques 4 et 5 mai 2016</vt:lpstr>
      <vt:lpstr>ᓄᓇᓕᐸᐅᔭᐃᑦ ᐃᖃᓗᐃᑦ ᐃᒪᓕᕆᔪᓐᓇᐅᑎᖓᑦ ᓚᐃᓴ City of Iqaluit’s Water Licence Permis d’utilisation des eaux de la ville d’Iqaluit</vt:lpstr>
      <vt:lpstr>ᐊᑐᖅᑕᐅᓂᖓ ᐃᒥᐅᑉ Use of Water  Utilisation de l’eau</vt:lpstr>
      <vt:lpstr> ᐊᑐᖅᑕᐅᓂᖓ ᐃᒥᐅᑉ Use of Water Utilisation de l’eau </vt:lpstr>
      <vt:lpstr> ᓴᓃᑦ ᐃᒫᓅᖅᑕᐅᓂᖏᑦ - ᐃᒥᕈᔪᓐᓂᑦ ᓴᓗᒻᒪᕐᓴᐃᕕᒃ Deposition of Waste to Water – Wastewater Treatment Plant Rejet des eaux urbaines – Usine d’épuration des eaux </vt:lpstr>
      <vt:lpstr>   ᓴᓃᑦ ᐃᒫᓅᖅᑕᐅᓂᖏᑦ - ᐃᒥᕈᔪᓐᓂᑦ ᓴᓗᒻᒪᕐᓴᐃᕕᒃ Deposition of Waste to Water – Wastewater Treatment Plant Rejet des eaux urbaines – Usine d’épuration des eaux   </vt:lpstr>
      <vt:lpstr>  ᓴᓃᑦ ᐃᒫᓅᖅᑕᐅᓂᖏᑦ - ᐊᑦᓯᕕᒻᒥᑦ Deposition of Waste to Water – West 40 Landfill  Dépôt des déchets – dépotoir West 40  </vt:lpstr>
      <vt:lpstr>   ᓴᓃᑦ ᐃᒫᓅᖅᑕᐅᓂᖏᑦ - ᐊᑦᓯᕕᒻᒥᑦ Deposition of Waste to Water – West 40 Landfill  Dépôt des déchets – dépotoir West 40   </vt:lpstr>
      <vt:lpstr>ᐱᓕᕆᐊᖑᔪᒪᔪᑦ Requested Scope L’envergure de la demande courante </vt:lpstr>
      <vt:lpstr>ᐱᓕᕆᐊᖑᔪᒪᔪᑦ Requested Scope L’envergure de la demande courante </vt:lpstr>
      <vt:lpstr>ᐱᓕᕆᐊᖑᔪᒪᔪᑦ Requested Scope L’envergure de la demande courante</vt:lpstr>
      <vt:lpstr>ᐱᓕᕆᐊᖑᔪᒪᔪᑦ Requested Scope L’envergure de la demande courante</vt:lpstr>
      <vt:lpstr>ᐱᓕᕆᐊᖑᔪᒪᔪᑦ Requested Scope L’envergure de la demande courante</vt:lpstr>
      <vt:lpstr>ᐱᓕᕆᐊᖑᔪᒪᔪᑦ Requested Scope L’envergure de la demande courante</vt:lpstr>
      <vt:lpstr>ᐱᓕᕆᐊᖑᔪᒪᔪᑦ Requested Scope L’envergure de la demande courante</vt:lpstr>
      <vt:lpstr>ᓯᓚᑖᒍᑦ ᓚᐃᓴᐅᑉ ᑎᑎᕋᕐᓯᒪᓂᖏᑕ Outside Licence Scope Dehors de la portée de la Licence</vt:lpstr>
      <vt:lpstr>ᐱᔾᔪᑎᐅᓗᐊᕐᓂᖏᑦ Summary Sommaire</vt:lpstr>
      <vt:lpstr>ᐊᐱᖅᑯᑏᑦ Questions 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Board Hearing</dc:title>
  <dc:creator>D Farrell McGovern</dc:creator>
  <cp:lastModifiedBy>p.clow</cp:lastModifiedBy>
  <cp:revision>231</cp:revision>
  <cp:lastPrinted>2016-01-05T19:49:50Z</cp:lastPrinted>
  <dcterms:created xsi:type="dcterms:W3CDTF">2015-12-14T15:46:18Z</dcterms:created>
  <dcterms:modified xsi:type="dcterms:W3CDTF">2016-04-22T17:55:28Z</dcterms:modified>
</cp:coreProperties>
</file>