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90" r:id="rId6"/>
    <p:sldMasterId id="2147483700" r:id="rId7"/>
    <p:sldMasterId id="2147483710" r:id="rId8"/>
    <p:sldMasterId id="2147483670" r:id="rId9"/>
    <p:sldMasterId id="2147483722" r:id="rId10"/>
  </p:sldMasterIdLst>
  <p:notesMasterIdLst>
    <p:notesMasterId r:id="rId21"/>
  </p:notesMasterIdLst>
  <p:handoutMasterIdLst>
    <p:handoutMasterId r:id="rId22"/>
  </p:handoutMasterIdLst>
  <p:sldIdLst>
    <p:sldId id="347" r:id="rId11"/>
    <p:sldId id="356" r:id="rId12"/>
    <p:sldId id="349" r:id="rId13"/>
    <p:sldId id="357" r:id="rId14"/>
    <p:sldId id="358" r:id="rId15"/>
    <p:sldId id="359" r:id="rId16"/>
    <p:sldId id="360" r:id="rId17"/>
    <p:sldId id="361" r:id="rId18"/>
    <p:sldId id="362" r:id="rId19"/>
    <p:sldId id="277"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wna" initials="b"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12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0D37AEF1-EC71-47BD-98B3-AA37111FDD7B}" type="datetimeFigureOut">
              <a:rPr lang="en-US" smtClean="0"/>
              <a:t>3/8/2018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44F9424-7847-489B-8079-5ACEF13DDEF1}" type="slidenum">
              <a:rPr lang="en-US" smtClean="0"/>
              <a:t>‹#›</a:t>
            </a:fld>
            <a:endParaRPr lang="en-US"/>
          </a:p>
        </p:txBody>
      </p:sp>
    </p:spTree>
    <p:extLst>
      <p:ext uri="{BB962C8B-B14F-4D97-AF65-F5344CB8AC3E}">
        <p14:creationId xmlns:p14="http://schemas.microsoft.com/office/powerpoint/2010/main" val="131996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CA35415-A58F-44CE-B2FE-68E1D144A75F}" type="datetimeFigureOut">
              <a:rPr lang="en-US" smtClean="0"/>
              <a:pPr/>
              <a:t>3/8/2018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DC23055-0CB8-4592-8292-DE484F4C5A10}" type="slidenum">
              <a:rPr lang="en-US" smtClean="0"/>
              <a:pPr/>
              <a:t>‹#›</a:t>
            </a:fld>
            <a:endParaRPr lang="en-US"/>
          </a:p>
        </p:txBody>
      </p:sp>
    </p:spTree>
    <p:extLst>
      <p:ext uri="{BB962C8B-B14F-4D97-AF65-F5344CB8AC3E}">
        <p14:creationId xmlns:p14="http://schemas.microsoft.com/office/powerpoint/2010/main" val="249971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a:t>Corporate Presentation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7E870E-C2BA-446F-A7FD-3F221F796DD9}" type="datetimeFigureOut">
              <a:rPr lang="en-US" smtClean="0"/>
              <a:pPr/>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33519-4372-458A-B8C0-A9F0FAF0B9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a:t>Corporate Presentation Title</a:t>
            </a:r>
          </a:p>
        </p:txBody>
      </p:sp>
      <p:sp>
        <p:nvSpPr>
          <p:cNvPr id="30" name="Text Placeholder 29"/>
          <p:cNvSpPr>
            <a:spLocks noGrp="1"/>
          </p:cNvSpPr>
          <p:nvPr>
            <p:ph type="body" sz="quarter" idx="10" hasCustomPrompt="1"/>
          </p:nvPr>
        </p:nvSpPr>
        <p:spPr>
          <a:xfrm>
            <a:off x="6131860" y="2191870"/>
            <a:ext cx="2792505" cy="457200"/>
          </a:xfrm>
          <a:prstGeom prst="rect">
            <a:avLst/>
          </a:prstGeom>
        </p:spPr>
        <p:txBody>
          <a:bodyPr/>
          <a:lstStyle>
            <a:lvl1pPr>
              <a:buNone/>
              <a:defRPr sz="1200" b="1" i="1" baseline="0">
                <a:solidFill>
                  <a:schemeClr val="bg1"/>
                </a:solidFill>
              </a:defRPr>
            </a:lvl1pPr>
          </a:lstStyle>
          <a:p>
            <a:pPr lvl="0"/>
            <a:r>
              <a:rPr lang="en-US" dirty="0"/>
              <a:t>Heritage Company.</a:t>
            </a:r>
          </a:p>
        </p:txBody>
      </p:sp>
      <p:sp>
        <p:nvSpPr>
          <p:cNvPr id="5" name="TextBox 4"/>
          <p:cNvSpPr txBox="1"/>
          <p:nvPr userDrawn="1"/>
        </p:nvSpPr>
        <p:spPr>
          <a:xfrm>
            <a:off x="4818250" y="2196831"/>
            <a:ext cx="3581400" cy="276999"/>
          </a:xfrm>
          <a:prstGeom prst="rect">
            <a:avLst/>
          </a:prstGeom>
          <a:noFill/>
        </p:spPr>
        <p:txBody>
          <a:bodyPr wrap="square" rtlCol="0">
            <a:spAutoFit/>
          </a:bodyPr>
          <a:lstStyle/>
          <a:p>
            <a:r>
              <a:rPr lang="en-US" sz="1200" i="1" dirty="0">
                <a:solidFill>
                  <a:schemeClr val="bg1"/>
                </a:solidFill>
                <a:latin typeface="Arial" pitchFamily="34" charset="0"/>
                <a:cs typeface="Arial" pitchFamily="34" charset="0"/>
              </a:rPr>
              <a:t>The new identity of </a:t>
            </a:r>
            <a:endParaRPr lang="en-US" sz="1200" b="1" i="1" dirty="0">
              <a:solidFill>
                <a:schemeClr val="bg1"/>
              </a:solidFill>
              <a:latin typeface="Arial" pitchFamily="34" charset="0"/>
              <a:cs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a:t>Client Presentation Title</a:t>
            </a:r>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shape using “picture fill.”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12" name="Picture 11" descr="BLU.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Then format the shape using “picture fill.”</a:t>
            </a:r>
          </a:p>
        </p:txBody>
      </p:sp>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a:t>
            </a:r>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a:t>Divider Title</a:t>
            </a:r>
          </a:p>
        </p:txBody>
      </p:sp>
      <p:pic>
        <p:nvPicPr>
          <p:cNvPr id="13" name="Picture 12"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15" name="Picture 14" descr="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a:t>Text Head, Text Head (20 pt.)</a:t>
            </a:r>
          </a:p>
        </p:txBody>
      </p:sp>
      <p:pic>
        <p:nvPicPr>
          <p:cNvPr id="17" name="Picture 16"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15" name="Picture 14" descr="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15" name="Picture 14" descr="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4" name="Picture 13" descr="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5" name="Picture 14" descr="2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a:t>Click icon to add graph.</a:t>
            </a:r>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3"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a:t>Insert full page photo behind graphic element below.</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a:t>Client Presentation Title</a:t>
            </a:r>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shape using “picture fill.”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a:t>Corporate Presentation Title</a:t>
            </a:r>
          </a:p>
        </p:txBody>
      </p:sp>
      <p:sp>
        <p:nvSpPr>
          <p:cNvPr id="30" name="Text Placeholder 29"/>
          <p:cNvSpPr>
            <a:spLocks noGrp="1"/>
          </p:cNvSpPr>
          <p:nvPr>
            <p:ph type="body" sz="quarter" idx="10" hasCustomPrompt="1"/>
          </p:nvPr>
        </p:nvSpPr>
        <p:spPr>
          <a:xfrm>
            <a:off x="6131860" y="2191870"/>
            <a:ext cx="2792505" cy="457200"/>
          </a:xfrm>
          <a:prstGeom prst="rect">
            <a:avLst/>
          </a:prstGeom>
        </p:spPr>
        <p:txBody>
          <a:bodyPr/>
          <a:lstStyle>
            <a:lvl1pPr>
              <a:buNone/>
              <a:defRPr sz="1200" b="1" i="1" baseline="0">
                <a:solidFill>
                  <a:schemeClr val="bg1"/>
                </a:solidFill>
              </a:defRPr>
            </a:lvl1pPr>
          </a:lstStyle>
          <a:p>
            <a:pPr lvl="0"/>
            <a:r>
              <a:rPr lang="en-US" dirty="0"/>
              <a:t>Heritage Company.</a:t>
            </a:r>
          </a:p>
        </p:txBody>
      </p:sp>
      <p:sp>
        <p:nvSpPr>
          <p:cNvPr id="5" name="TextBox 4"/>
          <p:cNvSpPr txBox="1"/>
          <p:nvPr userDrawn="1"/>
        </p:nvSpPr>
        <p:spPr>
          <a:xfrm>
            <a:off x="4818250" y="2196831"/>
            <a:ext cx="3581400" cy="276999"/>
          </a:xfrm>
          <a:prstGeom prst="rect">
            <a:avLst/>
          </a:prstGeom>
          <a:noFill/>
        </p:spPr>
        <p:txBody>
          <a:bodyPr wrap="square" rtlCol="0">
            <a:spAutoFit/>
          </a:bodyPr>
          <a:lstStyle/>
          <a:p>
            <a:r>
              <a:rPr lang="en-US" sz="1200" i="1" dirty="0">
                <a:solidFill>
                  <a:schemeClr val="bg1"/>
                </a:solidFill>
                <a:latin typeface="Arial" pitchFamily="34" charset="0"/>
                <a:cs typeface="Arial" pitchFamily="34" charset="0"/>
              </a:rPr>
              <a:t>The new identity of </a:t>
            </a:r>
            <a:endParaRPr lang="en-US" sz="1200" b="1" i="1" dirty="0">
              <a:solidFill>
                <a:schemeClr val="bg1"/>
              </a:solidFill>
              <a:latin typeface="Arial" pitchFamily="34" charset="0"/>
              <a:cs typeface="Arial"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a:t>Client Presentation Title</a:t>
            </a:r>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shape using “picture fill.”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12" name="Picture 11" descr="GR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Then format the shape using “picture fill.”</a:t>
            </a:r>
          </a:p>
        </p:txBody>
      </p:sp>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a:t>
            </a:r>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a:t>Divider Title</a:t>
            </a:r>
          </a:p>
        </p:txBody>
      </p:sp>
      <p:pic>
        <p:nvPicPr>
          <p:cNvPr id="13" name="Picture 12"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15" name="Picture 14" descr="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a:t>Text Head, Text Head (20 pt.)</a:t>
            </a:r>
          </a:p>
        </p:txBody>
      </p:sp>
      <p:pic>
        <p:nvPicPr>
          <p:cNvPr id="17" name="Picture 16"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15" name="Picture 14" descr="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15" name="Picture 14" descr="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4" name="Picture 13" descr="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5" name="Picture 14" descr="2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a:t>Click icon to add graph.</a:t>
            </a:r>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3"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a:t>Insert full page photo behind graphic element below.</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a:t>Corporate Presentation Title</a:t>
            </a:r>
          </a:p>
        </p:txBody>
      </p:sp>
      <p:sp>
        <p:nvSpPr>
          <p:cNvPr id="30" name="Text Placeholder 29"/>
          <p:cNvSpPr>
            <a:spLocks noGrp="1"/>
          </p:cNvSpPr>
          <p:nvPr>
            <p:ph type="body" sz="quarter" idx="10" hasCustomPrompt="1"/>
          </p:nvPr>
        </p:nvSpPr>
        <p:spPr>
          <a:xfrm>
            <a:off x="6131860" y="2191870"/>
            <a:ext cx="2792505" cy="457200"/>
          </a:xfrm>
          <a:prstGeom prst="rect">
            <a:avLst/>
          </a:prstGeom>
        </p:spPr>
        <p:txBody>
          <a:bodyPr/>
          <a:lstStyle>
            <a:lvl1pPr>
              <a:buNone/>
              <a:defRPr sz="1200" b="1" i="1" baseline="0">
                <a:solidFill>
                  <a:schemeClr val="bg1"/>
                </a:solidFill>
              </a:defRPr>
            </a:lvl1pPr>
          </a:lstStyle>
          <a:p>
            <a:pPr lvl="0"/>
            <a:r>
              <a:rPr lang="en-US" dirty="0"/>
              <a:t>Heritage Company.</a:t>
            </a:r>
          </a:p>
        </p:txBody>
      </p:sp>
      <p:sp>
        <p:nvSpPr>
          <p:cNvPr id="5" name="TextBox 4"/>
          <p:cNvSpPr txBox="1"/>
          <p:nvPr userDrawn="1"/>
        </p:nvSpPr>
        <p:spPr>
          <a:xfrm>
            <a:off x="4818250" y="2196831"/>
            <a:ext cx="3581400" cy="276999"/>
          </a:xfrm>
          <a:prstGeom prst="rect">
            <a:avLst/>
          </a:prstGeom>
          <a:noFill/>
        </p:spPr>
        <p:txBody>
          <a:bodyPr wrap="square" rtlCol="0">
            <a:spAutoFit/>
          </a:bodyPr>
          <a:lstStyle/>
          <a:p>
            <a:r>
              <a:rPr lang="en-US" sz="1200" i="1" dirty="0">
                <a:solidFill>
                  <a:schemeClr val="bg1"/>
                </a:solidFill>
                <a:latin typeface="Arial" pitchFamily="34" charset="0"/>
                <a:cs typeface="Arial" pitchFamily="34" charset="0"/>
              </a:rPr>
              <a:t>The new identity of </a:t>
            </a:r>
            <a:endParaRPr lang="en-US" sz="1200" b="1" i="1" dirty="0">
              <a:solidFill>
                <a:schemeClr val="bg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39" name="Picture 38" descr="OR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Then format the shape using “picture fill.”</a:t>
            </a:r>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a:t>
            </a:r>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a:t>Divider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a:t>Client Presentation Title</a:t>
            </a:r>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shape using “picture fill.”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12" name="Picture 11" descr="RE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Then format the shape using “picture fill.”</a:t>
            </a:r>
          </a:p>
        </p:txBody>
      </p:sp>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a:t>
            </a:r>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a:t>Divider Title</a:t>
            </a:r>
          </a:p>
        </p:txBody>
      </p:sp>
      <p:pic>
        <p:nvPicPr>
          <p:cNvPr id="13" name="Picture 12"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15" name="Picture 14" descr="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a:t>Text Head, Text Head (20 pt.)</a:t>
            </a:r>
          </a:p>
        </p:txBody>
      </p:sp>
      <p:pic>
        <p:nvPicPr>
          <p:cNvPr id="17" name="Picture 16"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15" name="Picture 14" descr="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15" name="Picture 14" descr="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4" name="Picture 13" descr="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5" name="Picture 14" descr="2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a:t>Click icon to add graph.</a:t>
            </a:r>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3"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a:t>Insert full page photo behind graphic element below.</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a:t>Corporate Presentation Title</a:t>
            </a:r>
          </a:p>
        </p:txBody>
      </p:sp>
      <p:sp>
        <p:nvSpPr>
          <p:cNvPr id="30" name="Text Placeholder 29"/>
          <p:cNvSpPr>
            <a:spLocks noGrp="1"/>
          </p:cNvSpPr>
          <p:nvPr>
            <p:ph type="body" sz="quarter" idx="10" hasCustomPrompt="1"/>
          </p:nvPr>
        </p:nvSpPr>
        <p:spPr>
          <a:xfrm>
            <a:off x="6131860" y="2191870"/>
            <a:ext cx="2792505" cy="457200"/>
          </a:xfrm>
          <a:prstGeom prst="rect">
            <a:avLst/>
          </a:prstGeom>
        </p:spPr>
        <p:txBody>
          <a:bodyPr/>
          <a:lstStyle>
            <a:lvl1pPr>
              <a:buNone/>
              <a:defRPr sz="1200" b="1" i="1" baseline="0">
                <a:solidFill>
                  <a:schemeClr val="bg1"/>
                </a:solidFill>
              </a:defRPr>
            </a:lvl1pPr>
          </a:lstStyle>
          <a:p>
            <a:pPr lvl="0"/>
            <a:r>
              <a:rPr lang="en-US" dirty="0"/>
              <a:t>Heritage Company.</a:t>
            </a:r>
          </a:p>
        </p:txBody>
      </p:sp>
      <p:sp>
        <p:nvSpPr>
          <p:cNvPr id="5" name="TextBox 4"/>
          <p:cNvSpPr txBox="1"/>
          <p:nvPr userDrawn="1"/>
        </p:nvSpPr>
        <p:spPr>
          <a:xfrm>
            <a:off x="4818250" y="2196831"/>
            <a:ext cx="3581400" cy="276999"/>
          </a:xfrm>
          <a:prstGeom prst="rect">
            <a:avLst/>
          </a:prstGeom>
          <a:noFill/>
        </p:spPr>
        <p:txBody>
          <a:bodyPr wrap="square" rtlCol="0">
            <a:spAutoFit/>
          </a:bodyPr>
          <a:lstStyle/>
          <a:p>
            <a:r>
              <a:rPr lang="en-US" sz="1200" i="1" dirty="0">
                <a:solidFill>
                  <a:schemeClr val="bg1"/>
                </a:solidFill>
                <a:latin typeface="Arial" pitchFamily="34" charset="0"/>
                <a:cs typeface="Arial" pitchFamily="34" charset="0"/>
              </a:rPr>
              <a:t>The new identity of </a:t>
            </a:r>
            <a:endParaRPr lang="en-US" sz="1200" b="1" i="1" dirty="0">
              <a:solidFill>
                <a:schemeClr val="bg1"/>
              </a:solidFill>
              <a:latin typeface="Arial" pitchFamily="34" charset="0"/>
              <a:cs typeface="Arial"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a:t>Client Presentation Title</a:t>
            </a:r>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shape using “picture fill.”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38" name="Picture 37"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a:t>Text Head, Text Head (20 pt.)</a:t>
            </a:r>
          </a:p>
        </p:txBody>
      </p:sp>
      <p:pic>
        <p:nvPicPr>
          <p:cNvPr id="15" name="Picture 14"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12" name="Picture 11" descr="PowerPoint_Clea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Then format the shape using “picture fill.”</a:t>
            </a:r>
          </a:p>
        </p:txBody>
      </p:sp>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a:t>
            </a:r>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a:t>Divider Title</a:t>
            </a:r>
          </a:p>
        </p:txBody>
      </p:sp>
      <p:pic>
        <p:nvPicPr>
          <p:cNvPr id="13" name="Picture 12"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15" name="Picture 14" descr="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a:t>Text Head, Text Head (20 pt.)</a:t>
            </a:r>
          </a:p>
        </p:txBody>
      </p:sp>
      <p:pic>
        <p:nvPicPr>
          <p:cNvPr id="17" name="Picture 16"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15" name="Picture 14" descr="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15" name="Picture 14" descr="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4" name="Picture 13" descr="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5" name="Picture 14" descr="2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a:t>Click icon to add graph.</a:t>
            </a:r>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3"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a:t>Insert full page photo behind graphic element below.</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age - Corporate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94965" y="5894295"/>
            <a:ext cx="6400800" cy="671416"/>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294626" y="4455460"/>
            <a:ext cx="6400800" cy="1430548"/>
          </a:xfrm>
          <a:prstGeom prst="rect">
            <a:avLst/>
          </a:prstGeom>
        </p:spPr>
        <p:txBody>
          <a:bodyPr anchor="b" anchorCtr="0"/>
          <a:lstStyle>
            <a:lvl1pPr algn="r">
              <a:defRPr b="1" baseline="0"/>
            </a:lvl1pPr>
          </a:lstStyle>
          <a:p>
            <a:r>
              <a:rPr lang="en-US" dirty="0"/>
              <a:t>Corporate Presentation Title</a:t>
            </a:r>
          </a:p>
        </p:txBody>
      </p:sp>
      <p:sp>
        <p:nvSpPr>
          <p:cNvPr id="30" name="Text Placeholder 29"/>
          <p:cNvSpPr>
            <a:spLocks noGrp="1"/>
          </p:cNvSpPr>
          <p:nvPr>
            <p:ph type="body" sz="quarter" idx="10" hasCustomPrompt="1"/>
          </p:nvPr>
        </p:nvSpPr>
        <p:spPr>
          <a:xfrm>
            <a:off x="6131860" y="2191870"/>
            <a:ext cx="2792505" cy="457200"/>
          </a:xfrm>
          <a:prstGeom prst="rect">
            <a:avLst/>
          </a:prstGeom>
        </p:spPr>
        <p:txBody>
          <a:bodyPr/>
          <a:lstStyle>
            <a:lvl1pPr>
              <a:buNone/>
              <a:defRPr sz="1200" b="1" i="1" baseline="0">
                <a:solidFill>
                  <a:schemeClr val="bg1"/>
                </a:solidFill>
              </a:defRPr>
            </a:lvl1pPr>
          </a:lstStyle>
          <a:p>
            <a:pPr lvl="0"/>
            <a:r>
              <a:rPr lang="en-US" dirty="0"/>
              <a:t>Heritage Company.</a:t>
            </a:r>
          </a:p>
        </p:txBody>
      </p:sp>
      <p:sp>
        <p:nvSpPr>
          <p:cNvPr id="5" name="TextBox 4"/>
          <p:cNvSpPr txBox="1"/>
          <p:nvPr userDrawn="1"/>
        </p:nvSpPr>
        <p:spPr>
          <a:xfrm>
            <a:off x="4818250" y="2196831"/>
            <a:ext cx="3581400" cy="276999"/>
          </a:xfrm>
          <a:prstGeom prst="rect">
            <a:avLst/>
          </a:prstGeom>
          <a:noFill/>
        </p:spPr>
        <p:txBody>
          <a:bodyPr wrap="square" rtlCol="0">
            <a:spAutoFit/>
          </a:bodyPr>
          <a:lstStyle/>
          <a:p>
            <a:r>
              <a:rPr lang="en-US" sz="1200" i="1" dirty="0">
                <a:solidFill>
                  <a:schemeClr val="bg1"/>
                </a:solidFill>
                <a:latin typeface="Arial" pitchFamily="34" charset="0"/>
                <a:cs typeface="Arial" pitchFamily="34" charset="0"/>
              </a:rPr>
              <a:t>The new identity of </a:t>
            </a:r>
            <a:endParaRPr lang="en-US" sz="1200" b="1" i="1" dirty="0">
              <a:solidFill>
                <a:schemeClr val="bg1"/>
              </a:solidFill>
              <a:latin typeface="Arial" pitchFamily="34" charset="0"/>
              <a:cs typeface="Arial"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age - Client Presentatio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80469" y="5334000"/>
            <a:ext cx="6400800" cy="392534"/>
          </a:xfrm>
          <a:prstGeom prst="rect">
            <a:avLst/>
          </a:prstGeom>
        </p:spPr>
        <p:txBody>
          <a:bodyPr/>
          <a:lstStyle>
            <a:lvl1pPr marL="0" indent="0" algn="r">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and Date of Presentation</a:t>
            </a:r>
          </a:p>
        </p:txBody>
      </p:sp>
      <p:sp>
        <p:nvSpPr>
          <p:cNvPr id="8" name="Title 7"/>
          <p:cNvSpPr>
            <a:spLocks noGrp="1"/>
          </p:cNvSpPr>
          <p:nvPr>
            <p:ph type="title" hasCustomPrompt="1"/>
          </p:nvPr>
        </p:nvSpPr>
        <p:spPr>
          <a:xfrm>
            <a:off x="2389095" y="4343400"/>
            <a:ext cx="6400800" cy="990600"/>
          </a:xfrm>
          <a:prstGeom prst="rect">
            <a:avLst/>
          </a:prstGeom>
        </p:spPr>
        <p:txBody>
          <a:bodyPr anchor="b" anchorCtr="0"/>
          <a:lstStyle>
            <a:lvl1pPr algn="r">
              <a:defRPr b="1" baseline="0">
                <a:latin typeface="Arial" pitchFamily="34" charset="0"/>
                <a:cs typeface="Arial" pitchFamily="34" charset="0"/>
              </a:defRPr>
            </a:lvl1pPr>
          </a:lstStyle>
          <a:p>
            <a:r>
              <a:rPr lang="en-US" dirty="0"/>
              <a:t>Client Presentation Title</a:t>
            </a:r>
          </a:p>
        </p:txBody>
      </p:sp>
      <p:sp>
        <p:nvSpPr>
          <p:cNvPr id="10" name="Oval 9"/>
          <p:cNvSpPr/>
          <p:nvPr userDrawn="1"/>
        </p:nvSpPr>
        <p:spPr>
          <a:xfrm>
            <a:off x="945775" y="627530"/>
            <a:ext cx="3352800" cy="335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xp_Logo_rgb (2).jpg"/>
          <p:cNvPicPr>
            <a:picLocks noChangeAspect="1"/>
          </p:cNvPicPr>
          <p:nvPr userDrawn="1"/>
        </p:nvPicPr>
        <p:blipFill>
          <a:blip r:embed="rId2" cstate="print"/>
          <a:stretch>
            <a:fillRect/>
          </a:stretch>
        </p:blipFill>
        <p:spPr>
          <a:xfrm>
            <a:off x="7620000" y="5887208"/>
            <a:ext cx="1371600" cy="885627"/>
          </a:xfrm>
          <a:prstGeom prst="rect">
            <a:avLst/>
          </a:prstGeom>
        </p:spPr>
      </p:pic>
      <p:sp>
        <p:nvSpPr>
          <p:cNvPr id="13" name="Subtitle 2"/>
          <p:cNvSpPr txBox="1">
            <a:spLocks/>
          </p:cNvSpPr>
          <p:nvPr userDrawn="1"/>
        </p:nvSpPr>
        <p:spPr>
          <a:xfrm>
            <a:off x="1066800" y="1676400"/>
            <a:ext cx="3124200" cy="1447800"/>
          </a:xfrm>
          <a:prstGeom prst="rect">
            <a:avLst/>
          </a:prstGeom>
        </p:spPr>
        <p:txBody>
          <a:bodyPr/>
          <a:lstStyle>
            <a:lvl1pPr marL="0" indent="0" algn="r">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1"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Overlay Circular Project Picture or Client Logo Here</a:t>
            </a: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endPar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Insert circle shape. (Size = 3.75” in diameter.) Then format the </a:t>
            </a:r>
            <a:b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br>
            <a:r>
              <a:rPr kumimoji="0" lang="en-US" sz="1400" b="0" i="1"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rPr>
              <a:t>shape using “picture fill.”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Divider Page">
    <p:spTree>
      <p:nvGrpSpPr>
        <p:cNvPr id="1" name=""/>
        <p:cNvGrpSpPr/>
        <p:nvPr/>
      </p:nvGrpSpPr>
      <p:grpSpPr>
        <a:xfrm>
          <a:off x="0" y="0"/>
          <a:ext cx="0" cy="0"/>
          <a:chOff x="0" y="0"/>
          <a:chExt cx="0" cy="0"/>
        </a:xfrm>
      </p:grpSpPr>
      <p:pic>
        <p:nvPicPr>
          <p:cNvPr id="12" name="Picture 11" descr="BR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Oval 8"/>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1"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5" name="Text Placeholder 14"/>
          <p:cNvSpPr>
            <a:spLocks noGrp="1"/>
          </p:cNvSpPr>
          <p:nvPr>
            <p:ph type="body" sz="quarter" idx="18" hasCustomPrompt="1"/>
          </p:nvPr>
        </p:nvSpPr>
        <p:spPr>
          <a:xfrm>
            <a:off x="2819400" y="762000"/>
            <a:ext cx="6096000" cy="11430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sz="1600" baseline="0">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Option:  Overlay Circular Photo Here</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Insert circle shape (Size = 8” in diameter.)  </a:t>
            </a:r>
            <a:b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br>
            <a:r>
              <a:rPr kumimoji="0" lang="en-US" sz="1800" b="0" i="1" u="none" strike="noStrike" kern="1200" cap="none" spc="0" normalizeH="0" baseline="0" noProof="0" dirty="0">
                <a:ln>
                  <a:noFill/>
                </a:ln>
                <a:solidFill>
                  <a:schemeClr val="bg1"/>
                </a:solidFill>
                <a:effectLst/>
                <a:uLnTx/>
                <a:uFillTx/>
                <a:latin typeface="Arial" pitchFamily="34" charset="0"/>
                <a:ea typeface="+mn-ea"/>
                <a:cs typeface="Arial" pitchFamily="34" charset="0"/>
              </a:rPr>
              <a:t>Then format the shape using “picture fill.”</a:t>
            </a:r>
          </a:p>
        </p:txBody>
      </p:sp>
      <p:sp>
        <p:nvSpPr>
          <p:cNvPr id="40" name="Subtitle 2"/>
          <p:cNvSpPr>
            <a:spLocks noGrp="1"/>
          </p:cNvSpPr>
          <p:nvPr>
            <p:ph type="subTitle" idx="1" hasCustomPrompt="1"/>
          </p:nvPr>
        </p:nvSpPr>
        <p:spPr>
          <a:xfrm>
            <a:off x="2514600" y="3367184"/>
            <a:ext cx="6400800" cy="671416"/>
          </a:xfrm>
          <a:prstGeom prst="rect">
            <a:avLst/>
          </a:prstGeom>
        </p:spPr>
        <p:txBody>
          <a:bodyPr/>
          <a:lstStyle>
            <a:lvl1pPr marL="0" indent="0" algn="r">
              <a:buNone/>
              <a:defRPr sz="20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a:t>
            </a:r>
          </a:p>
        </p:txBody>
      </p:sp>
      <p:sp>
        <p:nvSpPr>
          <p:cNvPr id="41" name="Title 7"/>
          <p:cNvSpPr>
            <a:spLocks noGrp="1"/>
          </p:cNvSpPr>
          <p:nvPr>
            <p:ph type="title" hasCustomPrompt="1"/>
          </p:nvPr>
        </p:nvSpPr>
        <p:spPr>
          <a:xfrm>
            <a:off x="2514600" y="2514600"/>
            <a:ext cx="6400800" cy="853978"/>
          </a:xfrm>
          <a:prstGeom prst="rect">
            <a:avLst/>
          </a:prstGeom>
        </p:spPr>
        <p:txBody>
          <a:bodyPr anchor="b" anchorCtr="0"/>
          <a:lstStyle>
            <a:lvl1pPr algn="r">
              <a:defRPr b="1">
                <a:solidFill>
                  <a:schemeClr val="bg1"/>
                </a:solidFill>
              </a:defRPr>
            </a:lvl1pPr>
          </a:lstStyle>
          <a:p>
            <a:r>
              <a:rPr lang="en-US" dirty="0"/>
              <a:t>Divider Title</a:t>
            </a:r>
          </a:p>
        </p:txBody>
      </p:sp>
      <p:pic>
        <p:nvPicPr>
          <p:cNvPr id="13" name="Picture 12"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38" name="Picture 37"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18"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5" name="Picture 14"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Page - Copy Only">
    <p:spTree>
      <p:nvGrpSpPr>
        <p:cNvPr id="1" name=""/>
        <p:cNvGrpSpPr/>
        <p:nvPr/>
      </p:nvGrpSpPr>
      <p:grpSpPr>
        <a:xfrm>
          <a:off x="0" y="0"/>
          <a:ext cx="0" cy="0"/>
          <a:chOff x="0" y="0"/>
          <a:chExt cx="0" cy="0"/>
        </a:xfrm>
      </p:grpSpPr>
      <p:pic>
        <p:nvPicPr>
          <p:cNvPr id="15" name="Picture 14"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a:t>Text Head, Text Head (20 pt.)</a:t>
            </a:r>
          </a:p>
        </p:txBody>
      </p:sp>
      <p:pic>
        <p:nvPicPr>
          <p:cNvPr id="17" name="Picture 16"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Page - Horizontal Photo">
    <p:spTree>
      <p:nvGrpSpPr>
        <p:cNvPr id="1" name=""/>
        <p:cNvGrpSpPr/>
        <p:nvPr/>
      </p:nvGrpSpPr>
      <p:grpSpPr>
        <a:xfrm>
          <a:off x="0" y="0"/>
          <a:ext cx="0" cy="0"/>
          <a:chOff x="0" y="0"/>
          <a:chExt cx="0" cy="0"/>
        </a:xfrm>
      </p:grpSpPr>
      <p:pic>
        <p:nvPicPr>
          <p:cNvPr id="15" name="Picture 14"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21067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15" name="Picture 14"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4" name="Picture 13"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6" name="Picture 15"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5" name="Picture 14" descr="2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a:t>Click icon to add graph.</a:t>
            </a:r>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pic>
        <p:nvPicPr>
          <p:cNvPr id="19" name="Picture 18"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3"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a:t>Insert full page photo behind graphic element below.</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4CFDA36-3ABE-4FC0-9D8A-395BF84904E0}" type="datetimeFigureOut">
              <a:rPr lang="en-CA" smtClean="0"/>
              <a:t>2018-03-08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2239340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4CFDA36-3ABE-4FC0-9D8A-395BF84904E0}" type="datetimeFigureOut">
              <a:rPr lang="en-CA" smtClean="0"/>
              <a:t>2018-03-08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409003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CFDA36-3ABE-4FC0-9D8A-395BF84904E0}" type="datetimeFigureOut">
              <a:rPr lang="en-CA" smtClean="0"/>
              <a:t>2018-03-08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47435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4CFDA36-3ABE-4FC0-9D8A-395BF84904E0}" type="datetimeFigureOut">
              <a:rPr lang="en-CA" smtClean="0"/>
              <a:t>2018-03-08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10836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Page - Vertical Photo">
    <p:spTree>
      <p:nvGrpSpPr>
        <p:cNvPr id="1" name=""/>
        <p:cNvGrpSpPr/>
        <p:nvPr/>
      </p:nvGrpSpPr>
      <p:grpSpPr>
        <a:xfrm>
          <a:off x="0" y="0"/>
          <a:ext cx="0" cy="0"/>
          <a:chOff x="0" y="0"/>
          <a:chExt cx="0" cy="0"/>
        </a:xfrm>
      </p:grpSpPr>
      <p:pic>
        <p:nvPicPr>
          <p:cNvPr id="38" name="Picture 37"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Picture Placeholder 23"/>
          <p:cNvSpPr>
            <a:spLocks noGrp="1"/>
          </p:cNvSpPr>
          <p:nvPr>
            <p:ph type="pic" sz="quarter" idx="16"/>
          </p:nvPr>
        </p:nvSpPr>
        <p:spPr>
          <a:xfrm>
            <a:off x="744070" y="1779495"/>
            <a:ext cx="3133165" cy="4087905"/>
          </a:xfrm>
          <a:prstGeom prst="rect">
            <a:avLst/>
          </a:prstGeom>
        </p:spPr>
        <p:txBody>
          <a:bodyPr/>
          <a:lstStyle>
            <a:lvl1pPr algn="ctr">
              <a:buNone/>
              <a:defRPr/>
            </a:lvl1pPr>
          </a:lstStyle>
          <a:p>
            <a:r>
              <a:rPr lang="en-US" dirty="0"/>
              <a:t>Click icon to add picture</a:t>
            </a:r>
          </a:p>
        </p:txBody>
      </p:sp>
      <p:sp>
        <p:nvSpPr>
          <p:cNvPr id="24" name="Oval 23"/>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6"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7"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3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3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5" name="Picture 14"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4CFDA36-3ABE-4FC0-9D8A-395BF84904E0}" type="datetimeFigureOut">
              <a:rPr lang="en-CA" smtClean="0"/>
              <a:t>2018-03-08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22274053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4CFDA36-3ABE-4FC0-9D8A-395BF84904E0}" type="datetimeFigureOut">
              <a:rPr lang="en-CA" smtClean="0"/>
              <a:t>2018-03-08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1366986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FDA36-3ABE-4FC0-9D8A-395BF84904E0}" type="datetimeFigureOut">
              <a:rPr lang="en-CA" smtClean="0"/>
              <a:t>2018-03-08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23960119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FDA36-3ABE-4FC0-9D8A-395BF84904E0}" type="datetimeFigureOut">
              <a:rPr lang="en-CA" smtClean="0"/>
              <a:t>2018-03-08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1044435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CFDA36-3ABE-4FC0-9D8A-395BF84904E0}" type="datetimeFigureOut">
              <a:rPr lang="en-CA" smtClean="0"/>
              <a:t>2018-03-08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27687971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4CFDA36-3ABE-4FC0-9D8A-395BF84904E0}" type="datetimeFigureOut">
              <a:rPr lang="en-CA" smtClean="0"/>
              <a:t>2018-03-08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1290464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4CFDA36-3ABE-4FC0-9D8A-395BF84904E0}" type="datetimeFigureOut">
              <a:rPr lang="en-CA" smtClean="0"/>
              <a:t>2018-03-08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B55C42-AD07-45AC-84D8-392F1C709AAA}" type="slidenum">
              <a:rPr lang="en-CA" smtClean="0"/>
              <a:t>‹#›</a:t>
            </a:fld>
            <a:endParaRPr lang="en-CA"/>
          </a:p>
        </p:txBody>
      </p:sp>
    </p:spTree>
    <p:extLst>
      <p:ext uri="{BB962C8B-B14F-4D97-AF65-F5344CB8AC3E}">
        <p14:creationId xmlns:p14="http://schemas.microsoft.com/office/powerpoint/2010/main" val="4200018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Content Page - Copy Only">
    <p:spTree>
      <p:nvGrpSpPr>
        <p:cNvPr id="1" name=""/>
        <p:cNvGrpSpPr/>
        <p:nvPr/>
      </p:nvGrpSpPr>
      <p:grpSpPr>
        <a:xfrm>
          <a:off x="0" y="0"/>
          <a:ext cx="0" cy="0"/>
          <a:chOff x="0" y="0"/>
          <a:chExt cx="0" cy="0"/>
        </a:xfrm>
      </p:grpSpPr>
      <p:pic>
        <p:nvPicPr>
          <p:cNvPr id="38" name="Picture 37"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23"/>
          <p:cNvGrpSpPr/>
          <p:nvPr userDrawn="1"/>
        </p:nvGrpSpPr>
        <p:grpSpPr>
          <a:xfrm>
            <a:off x="-228600" y="371764"/>
            <a:ext cx="990600" cy="640080"/>
            <a:chOff x="-228600" y="371764"/>
            <a:chExt cx="990600" cy="640080"/>
          </a:xfrm>
        </p:grpSpPr>
        <p:cxnSp>
          <p:nvCxnSpPr>
            <p:cNvPr id="27" name="Straight Connector 26"/>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16"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sp>
        <p:nvSpPr>
          <p:cNvPr id="19" name="Subtitle 2"/>
          <p:cNvSpPr>
            <a:spLocks noGrp="1"/>
          </p:cNvSpPr>
          <p:nvPr>
            <p:ph type="subTitle" idx="1" hasCustomPrompt="1"/>
          </p:nvPr>
        </p:nvSpPr>
        <p:spPr>
          <a:xfrm>
            <a:off x="727157" y="101749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0"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2" name="Text Placeholder 21"/>
          <p:cNvSpPr>
            <a:spLocks noGrp="1"/>
          </p:cNvSpPr>
          <p:nvPr>
            <p:ph type="body" sz="quarter" idx="17" hasCustomPrompt="1"/>
          </p:nvPr>
        </p:nvSpPr>
        <p:spPr>
          <a:xfrm>
            <a:off x="727156" y="1972234"/>
            <a:ext cx="7502443"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4" name="Text Placeholder 23"/>
          <p:cNvSpPr>
            <a:spLocks noGrp="1"/>
          </p:cNvSpPr>
          <p:nvPr>
            <p:ph type="body" sz="quarter" idx="18" hasCustomPrompt="1"/>
          </p:nvPr>
        </p:nvSpPr>
        <p:spPr>
          <a:xfrm>
            <a:off x="727157" y="1667435"/>
            <a:ext cx="5029200" cy="304800"/>
          </a:xfrm>
          <a:prstGeom prst="rect">
            <a:avLst/>
          </a:prstGeom>
        </p:spPr>
        <p:txBody>
          <a:bodyPr/>
          <a:lstStyle>
            <a:lvl1pPr>
              <a:buNone/>
              <a:defRPr sz="2000" b="1" baseline="0"/>
            </a:lvl1pPr>
          </a:lstStyle>
          <a:p>
            <a:pPr lvl="0"/>
            <a:r>
              <a:rPr lang="en-US" dirty="0"/>
              <a:t>Text Head, Text Head (20 pt.)</a:t>
            </a:r>
          </a:p>
        </p:txBody>
      </p:sp>
      <p:pic>
        <p:nvPicPr>
          <p:cNvPr id="15" name="Picture 14"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extLst>
      <p:ext uri="{BB962C8B-B14F-4D97-AF65-F5344CB8AC3E}">
        <p14:creationId xmlns:p14="http://schemas.microsoft.com/office/powerpoint/2010/main" val="95836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Page - Graphic 1">
    <p:spTree>
      <p:nvGrpSpPr>
        <p:cNvPr id="1" name=""/>
        <p:cNvGrpSpPr/>
        <p:nvPr/>
      </p:nvGrpSpPr>
      <p:grpSpPr>
        <a:xfrm>
          <a:off x="0" y="0"/>
          <a:ext cx="0" cy="0"/>
          <a:chOff x="0" y="0"/>
          <a:chExt cx="0" cy="0"/>
        </a:xfrm>
      </p:grpSpPr>
      <p:pic>
        <p:nvPicPr>
          <p:cNvPr id="18" name="Picture 17" descr="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37" name="Oval 36"/>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39" name="Text Placeholder 21"/>
          <p:cNvSpPr>
            <a:spLocks noGrp="1"/>
          </p:cNvSpPr>
          <p:nvPr>
            <p:ph type="body" sz="quarter" idx="17"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19" name="Group 23"/>
          <p:cNvGrpSpPr/>
          <p:nvPr userDrawn="1"/>
        </p:nvGrpSpPr>
        <p:grpSpPr>
          <a:xfrm>
            <a:off x="-228600" y="371764"/>
            <a:ext cx="990600" cy="640080"/>
            <a:chOff x="-228600" y="371764"/>
            <a:chExt cx="990600" cy="640080"/>
          </a:xfrm>
        </p:grpSpPr>
        <p:cxnSp>
          <p:nvCxnSpPr>
            <p:cNvPr id="20" name="Straight Connector 19"/>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3"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sp>
        <p:nvSpPr>
          <p:cNvPr id="24" name="Text Placeholder 21"/>
          <p:cNvSpPr>
            <a:spLocks noGrp="1"/>
          </p:cNvSpPr>
          <p:nvPr>
            <p:ph type="body" sz="quarter" idx="18" hasCustomPrompt="1"/>
          </p:nvPr>
        </p:nvSpPr>
        <p:spPr>
          <a:xfrm>
            <a:off x="4114800" y="1972234"/>
            <a:ext cx="4114800" cy="3895165"/>
          </a:xfrm>
          <a:prstGeom prst="rect">
            <a:avLst/>
          </a:prstGeom>
        </p:spPr>
        <p:txBody>
          <a:bodyPr/>
          <a:lstStyle>
            <a:lvl1pPr marL="406400" indent="-173038">
              <a:defRPr sz="2000" baseline="0"/>
            </a:lvl1pPr>
            <a:lvl2pPr marL="630238" indent="-173038">
              <a:defRPr sz="1800" baseline="0"/>
            </a:lvl2pPr>
          </a:lstStyle>
          <a:p>
            <a:pPr lvl="0"/>
            <a:r>
              <a:rPr lang="en-US" dirty="0"/>
              <a:t>Bullet (20 pt.)</a:t>
            </a:r>
          </a:p>
          <a:p>
            <a:pPr lvl="1"/>
            <a:r>
              <a:rPr lang="en-US" dirty="0"/>
              <a:t>Sub-Bullet (18 pt. – Never less than.)</a:t>
            </a:r>
          </a:p>
        </p:txBody>
      </p:sp>
      <p:sp>
        <p:nvSpPr>
          <p:cNvPr id="25" name="Text Placeholder 23"/>
          <p:cNvSpPr>
            <a:spLocks noGrp="1"/>
          </p:cNvSpPr>
          <p:nvPr>
            <p:ph type="body" sz="quarter" idx="19" hasCustomPrompt="1"/>
          </p:nvPr>
        </p:nvSpPr>
        <p:spPr>
          <a:xfrm>
            <a:off x="4114800" y="1667435"/>
            <a:ext cx="4114799" cy="304800"/>
          </a:xfrm>
          <a:prstGeom prst="rect">
            <a:avLst/>
          </a:prstGeom>
        </p:spPr>
        <p:txBody>
          <a:bodyPr/>
          <a:lstStyle>
            <a:lvl1pPr>
              <a:buNone/>
              <a:defRPr sz="2000" b="1" baseline="0"/>
            </a:lvl1pPr>
          </a:lstStyle>
          <a:p>
            <a:pPr lvl="0"/>
            <a:r>
              <a:rPr lang="en-US" dirty="0"/>
              <a:t>Text Head, Text Head (20 pt.)</a:t>
            </a:r>
          </a:p>
        </p:txBody>
      </p:sp>
      <p:pic>
        <p:nvPicPr>
          <p:cNvPr id="14" name="Picture 13" descr="exp_Logo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111462"/>
            <a:ext cx="1097280" cy="67033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 Chart">
    <p:spTree>
      <p:nvGrpSpPr>
        <p:cNvPr id="1" name=""/>
        <p:cNvGrpSpPr/>
        <p:nvPr/>
      </p:nvGrpSpPr>
      <p:grpSpPr>
        <a:xfrm>
          <a:off x="0" y="0"/>
          <a:ext cx="0" cy="0"/>
          <a:chOff x="0" y="0"/>
          <a:chExt cx="0" cy="0"/>
        </a:xfrm>
      </p:grpSpPr>
      <p:pic>
        <p:nvPicPr>
          <p:cNvPr id="11" name="Picture 10" descr="1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0"/>
            <a:ext cx="9144000" cy="6858000"/>
          </a:xfrm>
          <a:prstGeom prst="rect">
            <a:avLst/>
          </a:prstGeom>
        </p:spPr>
      </p:pic>
      <p:sp>
        <p:nvSpPr>
          <p:cNvPr id="24" name="Picture Placeholder 23"/>
          <p:cNvSpPr>
            <a:spLocks noGrp="1"/>
          </p:cNvSpPr>
          <p:nvPr>
            <p:ph type="pic" sz="quarter" idx="12" hasCustomPrompt="1"/>
          </p:nvPr>
        </p:nvSpPr>
        <p:spPr>
          <a:xfrm>
            <a:off x="762001" y="1524000"/>
            <a:ext cx="5943600" cy="4419600"/>
          </a:xfrm>
          <a:prstGeom prst="rect">
            <a:avLst/>
          </a:prstGeom>
        </p:spPr>
        <p:txBody>
          <a:bodyPr/>
          <a:lstStyle>
            <a:lvl1pPr algn="ctr">
              <a:buNone/>
              <a:defRPr/>
            </a:lvl1pPr>
          </a:lstStyle>
          <a:p>
            <a:r>
              <a:rPr lang="en-US" dirty="0"/>
              <a:t>Click icon to add graph.</a:t>
            </a:r>
          </a:p>
        </p:txBody>
      </p:sp>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23" name="Oval 22"/>
          <p:cNvSpPr/>
          <p:nvPr userDrawn="1"/>
        </p:nvSpPr>
        <p:spPr>
          <a:xfrm>
            <a:off x="8732520" y="6141720"/>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1"/>
          <p:cNvSpPr>
            <a:spLocks noGrp="1"/>
          </p:cNvSpPr>
          <p:nvPr>
            <p:ph type="body" sz="quarter" idx="15" hasCustomPrompt="1"/>
          </p:nvPr>
        </p:nvSpPr>
        <p:spPr>
          <a:xfrm>
            <a:off x="8760755" y="6321015"/>
            <a:ext cx="533400" cy="304800"/>
          </a:xfrm>
          <a:prstGeom prst="rect">
            <a:avLst/>
          </a:prstGeom>
        </p:spPr>
        <p:txBody>
          <a:bodyPr/>
          <a:lstStyle>
            <a:lvl1pPr>
              <a:buNone/>
              <a:defRPr sz="1200" b="1">
                <a:solidFill>
                  <a:schemeClr val="bg1"/>
                </a:solidFill>
              </a:defRPr>
            </a:lvl1pPr>
          </a:lstStyle>
          <a:p>
            <a:pPr lvl="0"/>
            <a:r>
              <a:rPr lang="en-US" dirty="0"/>
              <a:t>XX</a:t>
            </a:r>
          </a:p>
        </p:txBody>
      </p:sp>
      <p:sp>
        <p:nvSpPr>
          <p:cNvPr id="28" name="Text Placeholder 21"/>
          <p:cNvSpPr>
            <a:spLocks noGrp="1"/>
          </p:cNvSpPr>
          <p:nvPr>
            <p:ph type="body" sz="quarter" idx="16" hasCustomPrompt="1"/>
          </p:nvPr>
        </p:nvSpPr>
        <p:spPr>
          <a:xfrm>
            <a:off x="5486400" y="6321015"/>
            <a:ext cx="3209365" cy="313765"/>
          </a:xfrm>
          <a:prstGeom prst="rect">
            <a:avLst/>
          </a:prstGeom>
        </p:spPr>
        <p:txBody>
          <a:bodyPr/>
          <a:lstStyle>
            <a:lvl1pPr algn="r">
              <a:buNone/>
              <a:defRPr sz="1200" b="1" i="0" baseline="0"/>
            </a:lvl1pPr>
          </a:lstStyle>
          <a:p>
            <a:pPr lvl="0"/>
            <a:r>
              <a:rPr lang="en-US" dirty="0"/>
              <a:t>DRAFT - CONFIDENTIAL</a:t>
            </a:r>
          </a:p>
        </p:txBody>
      </p:sp>
      <p:grpSp>
        <p:nvGrpSpPr>
          <p:cNvPr id="20" name="Group 23"/>
          <p:cNvGrpSpPr/>
          <p:nvPr userDrawn="1"/>
        </p:nvGrpSpPr>
        <p:grpSpPr>
          <a:xfrm>
            <a:off x="-228600" y="371764"/>
            <a:ext cx="990600" cy="640080"/>
            <a:chOff x="-228600" y="371764"/>
            <a:chExt cx="990600" cy="640080"/>
          </a:xfrm>
        </p:grpSpPr>
        <p:cxnSp>
          <p:nvCxnSpPr>
            <p:cNvPr id="21" name="Straight Connector 20"/>
            <p:cNvCxnSpPr/>
            <p:nvPr/>
          </p:nvCxnSpPr>
          <p:spPr>
            <a:xfrm>
              <a:off x="457200" y="685800"/>
              <a:ext cx="304800"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8600" y="371764"/>
              <a:ext cx="640080"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Subtitle 2"/>
          <p:cNvSpPr>
            <a:spLocks noGrp="1"/>
          </p:cNvSpPr>
          <p:nvPr>
            <p:ph type="subTitle" idx="1" hasCustomPrompt="1"/>
          </p:nvPr>
        </p:nvSpPr>
        <p:spPr>
          <a:xfrm>
            <a:off x="727157" y="1021975"/>
            <a:ext cx="7273843" cy="381000"/>
          </a:xfrm>
          <a:prstGeom prst="rect">
            <a:avLst/>
          </a:prstGeom>
        </p:spPr>
        <p:txBody>
          <a:bodyPr/>
          <a:lstStyle>
            <a:lvl1pPr marL="0" indent="0" algn="l">
              <a:buNone/>
              <a:defRPr sz="2000"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Subhead, Subhead, Subhead (20 pt.)</a:t>
            </a:r>
          </a:p>
        </p:txBody>
      </p:sp>
      <p:sp>
        <p:nvSpPr>
          <p:cNvPr id="29" name="Title 7"/>
          <p:cNvSpPr>
            <a:spLocks noGrp="1"/>
          </p:cNvSpPr>
          <p:nvPr>
            <p:ph type="title" hasCustomPrompt="1"/>
          </p:nvPr>
        </p:nvSpPr>
        <p:spPr>
          <a:xfrm>
            <a:off x="727157" y="163033"/>
            <a:ext cx="6816644" cy="853978"/>
          </a:xfrm>
          <a:prstGeom prst="rect">
            <a:avLst/>
          </a:prstGeom>
        </p:spPr>
        <p:txBody>
          <a:bodyPr anchor="b" anchorCtr="0"/>
          <a:lstStyle>
            <a:lvl1pPr algn="l">
              <a:defRPr b="1" baseline="0"/>
            </a:lvl1pPr>
          </a:lstStyle>
          <a:p>
            <a:r>
              <a:rPr lang="en-US" dirty="0"/>
              <a:t>Headline, Headline (36 pt.)</a:t>
            </a:r>
          </a:p>
        </p:txBody>
      </p:sp>
      <p:pic>
        <p:nvPicPr>
          <p:cNvPr id="15" name="Picture 14" descr="exp_Logo_rgb (2).jpg"/>
          <p:cNvPicPr>
            <a:picLocks noChangeAspect="1"/>
          </p:cNvPicPr>
          <p:nvPr userDrawn="1"/>
        </p:nvPicPr>
        <p:blipFill>
          <a:blip r:embed="rId3" cstate="print"/>
          <a:stretch>
            <a:fillRect/>
          </a:stretch>
        </p:blipFill>
        <p:spPr>
          <a:xfrm>
            <a:off x="76200" y="6073299"/>
            <a:ext cx="1097280" cy="70850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Page - Full Page Picture">
    <p:spTree>
      <p:nvGrpSpPr>
        <p:cNvPr id="1" name=""/>
        <p:cNvGrpSpPr/>
        <p:nvPr/>
      </p:nvGrpSpPr>
      <p:grpSpPr>
        <a:xfrm>
          <a:off x="0" y="0"/>
          <a:ext cx="0" cy="0"/>
          <a:chOff x="0" y="0"/>
          <a:chExt cx="0" cy="0"/>
        </a:xfrm>
      </p:grpSpPr>
      <p:sp>
        <p:nvSpPr>
          <p:cNvPr id="14" name="Subtitle 2"/>
          <p:cNvSpPr txBox="1">
            <a:spLocks/>
          </p:cNvSpPr>
          <p:nvPr userDrawn="1"/>
        </p:nvSpPr>
        <p:spPr>
          <a:xfrm>
            <a:off x="2743200" y="5943600"/>
            <a:ext cx="2971800" cy="671416"/>
          </a:xfrm>
          <a:prstGeom prst="rect">
            <a:avLst/>
          </a:prstGeom>
        </p:spPr>
        <p:txBody>
          <a:bodyPr/>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A6291C"/>
              </a:buClr>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a:t>
            </a:r>
          </a:p>
        </p:txBody>
      </p:sp>
      <p:sp>
        <p:nvSpPr>
          <p:cNvPr id="8" name="Text Placeholder 7"/>
          <p:cNvSpPr>
            <a:spLocks noGrp="1"/>
          </p:cNvSpPr>
          <p:nvPr>
            <p:ph type="body" sz="quarter" idx="10" hasCustomPrompt="1"/>
          </p:nvPr>
        </p:nvSpPr>
        <p:spPr>
          <a:xfrm>
            <a:off x="1066800" y="685800"/>
            <a:ext cx="7010400" cy="1981200"/>
          </a:xfrm>
          <a:prstGeom prst="rect">
            <a:avLst/>
          </a:prstGeom>
        </p:spPr>
        <p:txBody>
          <a:bodyPr/>
          <a:lstStyle>
            <a:lvl1pPr algn="ctr">
              <a:buNone/>
              <a:defRPr baseline="0"/>
            </a:lvl1pPr>
          </a:lstStyle>
          <a:p>
            <a:pPr lvl="0"/>
            <a:r>
              <a:rPr lang="en-US" dirty="0"/>
              <a:t>Insert full page photo behind graphic element below.</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1.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5.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9.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23.jpe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8" name="Picture 7" descr="cov.jpg"/>
          <p:cNvPicPr>
            <a:picLocks noChangeAspect="1"/>
          </p:cNvPicPr>
          <p:nvPr/>
        </p:nvPicPr>
        <p:blipFill>
          <a:blip r:embed="rId12"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 id="2147483666" r:id="rId7"/>
    <p:sldLayoutId id="2147483667" r:id="rId8"/>
    <p:sldLayoutId id="2147483668" r:id="rId9"/>
    <p:sldLayoutId id="2147483720" r:id="rId10"/>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7" name="Picture 6" descr="25.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7" name="Picture 6" descr="23.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7" name="Picture 6" descr="22.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7" name="Picture 6" descr="26.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E6032-6C9E-4EE8-B2F7-CAAFF7536118}" type="slidenum">
              <a:rPr lang="en-US" smtClean="0"/>
              <a:pPr/>
              <a:t>‹#›</a:t>
            </a:fld>
            <a:endParaRPr lang="en-US"/>
          </a:p>
        </p:txBody>
      </p:sp>
      <p:pic>
        <p:nvPicPr>
          <p:cNvPr id="7" name="Picture 6" descr="27.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rgbClr val="A6291C"/>
        </a:buClr>
        <a:buFont typeface="Arial" pitchFamily="34" charset="0"/>
        <a:buChar char="•"/>
        <a:defRPr sz="1800" kern="1200">
          <a:solidFill>
            <a:schemeClr val="tx1"/>
          </a:solidFill>
          <a:latin typeface="Arial" pitchFamily="34" charset="0"/>
          <a:ea typeface="+mn-ea"/>
          <a:cs typeface="Arial" pitchFamily="34" charset="0"/>
        </a:defRPr>
      </a:lvl1pPr>
      <a:lvl2pPr marL="630238" indent="-173038"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2pPr>
      <a:lvl3pPr marL="1087438" indent="-173038" algn="l" defTabSz="914400" rtl="0" eaLnBrk="1" latinLnBrk="0" hangingPunct="1">
        <a:spcBef>
          <a:spcPct val="20000"/>
        </a:spcBef>
        <a:buClr>
          <a:srgbClr val="A6291C"/>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A6291C"/>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FDA36-3ABE-4FC0-9D8A-395BF84904E0}" type="datetimeFigureOut">
              <a:rPr lang="en-CA" smtClean="0"/>
              <a:t>2018-03-08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55C42-AD07-45AC-84D8-392F1C709AAA}" type="slidenum">
              <a:rPr lang="en-CA" smtClean="0"/>
              <a:t>‹#›</a:t>
            </a:fld>
            <a:endParaRPr lang="en-CA"/>
          </a:p>
        </p:txBody>
      </p:sp>
    </p:spTree>
    <p:extLst>
      <p:ext uri="{BB962C8B-B14F-4D97-AF65-F5344CB8AC3E}">
        <p14:creationId xmlns:p14="http://schemas.microsoft.com/office/powerpoint/2010/main" val="13356763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4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2.gi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2F5152-CA15-4CCE-AB01-B71628CC8CE8}"/>
              </a:ext>
            </a:extLst>
          </p:cNvPr>
          <p:cNvPicPr>
            <a:picLocks noChangeAspect="1"/>
          </p:cNvPicPr>
          <p:nvPr/>
        </p:nvPicPr>
        <p:blipFill>
          <a:blip r:embed="rId2"/>
          <a:stretch>
            <a:fillRect/>
          </a:stretch>
        </p:blipFill>
        <p:spPr>
          <a:xfrm>
            <a:off x="57370" y="0"/>
            <a:ext cx="9029259" cy="6858000"/>
          </a:xfrm>
          <a:prstGeom prst="rect">
            <a:avLst/>
          </a:prstGeom>
        </p:spPr>
      </p:pic>
    </p:spTree>
    <p:extLst>
      <p:ext uri="{BB962C8B-B14F-4D97-AF65-F5344CB8AC3E}">
        <p14:creationId xmlns:p14="http://schemas.microsoft.com/office/powerpoint/2010/main" val="2765877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5515"/>
            <a:ext cx="9144000" cy="4932485"/>
          </a:xfrm>
          <a:prstGeom prst="rect">
            <a:avLst/>
          </a:prstGeom>
        </p:spPr>
      </p:pic>
      <p:sp>
        <p:nvSpPr>
          <p:cNvPr id="4" name="TextBox 3"/>
          <p:cNvSpPr txBox="1"/>
          <p:nvPr/>
        </p:nvSpPr>
        <p:spPr>
          <a:xfrm>
            <a:off x="3560550" y="5326418"/>
            <a:ext cx="5354850" cy="369332"/>
          </a:xfrm>
          <a:prstGeom prst="rect">
            <a:avLst/>
          </a:prstGeom>
          <a:noFill/>
        </p:spPr>
        <p:txBody>
          <a:bodyPr wrap="square" rtlCol="0">
            <a:spAutoFit/>
          </a:bodyPr>
          <a:lstStyle/>
          <a:p>
            <a:r>
              <a:rPr lang="en-US" i="1" dirty="0">
                <a:solidFill>
                  <a:schemeClr val="bg1"/>
                </a:solidFill>
                <a:latin typeface="Arial" pitchFamily="34" charset="0"/>
                <a:cs typeface="Arial" pitchFamily="34" charset="0"/>
              </a:rPr>
              <a:t>Pangnirtung WWTP, Nunavut</a:t>
            </a:r>
          </a:p>
        </p:txBody>
      </p:sp>
      <p:sp>
        <p:nvSpPr>
          <p:cNvPr id="5" name="Rectangle 4"/>
          <p:cNvSpPr/>
          <p:nvPr/>
        </p:nvSpPr>
        <p:spPr>
          <a:xfrm>
            <a:off x="944376" y="630115"/>
            <a:ext cx="2140227" cy="25908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1"/>
          <p:cNvSpPr txBox="1">
            <a:spLocks/>
          </p:cNvSpPr>
          <p:nvPr/>
        </p:nvSpPr>
        <p:spPr>
          <a:xfrm>
            <a:off x="990600" y="838200"/>
            <a:ext cx="6816644" cy="85397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pitchFamily="34" charset="0"/>
                <a:ea typeface="+mj-ea"/>
                <a:cs typeface="Arial" pitchFamily="34" charset="0"/>
              </a:rPr>
              <a:t>                    Questions?</a:t>
            </a:r>
          </a:p>
        </p:txBody>
      </p:sp>
      <p:pic>
        <p:nvPicPr>
          <p:cNvPr id="9" name="Picture 8" descr="Exp-logo.png"/>
          <p:cNvPicPr>
            <a:picLocks noChangeAspect="1"/>
          </p:cNvPicPr>
          <p:nvPr/>
        </p:nvPicPr>
        <p:blipFill>
          <a:blip r:embed="rId4" cstate="print"/>
          <a:stretch>
            <a:fillRect/>
          </a:stretch>
        </p:blipFill>
        <p:spPr>
          <a:xfrm>
            <a:off x="4876800" y="2362200"/>
            <a:ext cx="1552381" cy="2000000"/>
          </a:xfrm>
          <a:prstGeom prst="rect">
            <a:avLst/>
          </a:prstGeom>
        </p:spPr>
      </p:pic>
      <p:pic>
        <p:nvPicPr>
          <p:cNvPr id="2050" name="Picture 2" descr="O:\ADI-LTD\PROJECT\OTT-00204430-A0 - Pangnirtung\2.0 DESIGN &amp; PLANNING SERVICES\2.6 Reports\Pre-Design Presentation\pang_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1449" y="3920339"/>
            <a:ext cx="1406079" cy="1406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93FB7A-AC7A-4463-8910-43ACC90D543A}"/>
              </a:ext>
            </a:extLst>
          </p:cNvPr>
          <p:cNvPicPr>
            <a:picLocks noChangeAspect="1"/>
          </p:cNvPicPr>
          <p:nvPr/>
        </p:nvPicPr>
        <p:blipFill>
          <a:blip r:embed="rId2"/>
          <a:stretch>
            <a:fillRect/>
          </a:stretch>
        </p:blipFill>
        <p:spPr>
          <a:xfrm>
            <a:off x="605789" y="501046"/>
            <a:ext cx="7776211" cy="5975954"/>
          </a:xfrm>
          <a:prstGeom prst="rect">
            <a:avLst/>
          </a:prstGeom>
        </p:spPr>
      </p:pic>
    </p:spTree>
    <p:extLst>
      <p:ext uri="{BB962C8B-B14F-4D97-AF65-F5344CB8AC3E}">
        <p14:creationId xmlns:p14="http://schemas.microsoft.com/office/powerpoint/2010/main" val="195273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5756" y="778446"/>
            <a:ext cx="2016224" cy="3456012"/>
          </a:xfrm>
          <a:prstGeom prst="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Domestic wastes</a:t>
            </a:r>
          </a:p>
        </p:txBody>
      </p:sp>
      <p:sp>
        <p:nvSpPr>
          <p:cNvPr id="5" name="Rectangle 4"/>
          <p:cNvSpPr/>
          <p:nvPr/>
        </p:nvSpPr>
        <p:spPr>
          <a:xfrm>
            <a:off x="5564088" y="404664"/>
            <a:ext cx="2176264" cy="2808312"/>
          </a:xfrm>
          <a:prstGeom prst="rect">
            <a:avLst/>
          </a:prstGeom>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Metal Wastes</a:t>
            </a:r>
          </a:p>
        </p:txBody>
      </p:sp>
      <p:cxnSp>
        <p:nvCxnSpPr>
          <p:cNvPr id="9" name="Straight Connector 8"/>
          <p:cNvCxnSpPr/>
          <p:nvPr/>
        </p:nvCxnSpPr>
        <p:spPr>
          <a:xfrm>
            <a:off x="4810311" y="144066"/>
            <a:ext cx="0" cy="65252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76056" y="144066"/>
            <a:ext cx="72008" cy="65917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69693" y="2672916"/>
            <a:ext cx="4406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69693" y="2514067"/>
            <a:ext cx="4406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12060" y="1844824"/>
            <a:ext cx="4520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12060" y="2011710"/>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587874" y="778447"/>
            <a:ext cx="124861" cy="5890913"/>
          </a:xfrm>
          <a:custGeom>
            <a:avLst/>
            <a:gdLst>
              <a:gd name="connsiteX0" fmla="*/ 2676 w 250326"/>
              <a:gd name="connsiteY0" fmla="*/ 0 h 4829175"/>
              <a:gd name="connsiteX1" fmla="*/ 21726 w 250326"/>
              <a:gd name="connsiteY1" fmla="*/ 742950 h 4829175"/>
              <a:gd name="connsiteX2" fmla="*/ 31251 w 250326"/>
              <a:gd name="connsiteY2" fmla="*/ 847725 h 4829175"/>
              <a:gd name="connsiteX3" fmla="*/ 40776 w 250326"/>
              <a:gd name="connsiteY3" fmla="*/ 971550 h 4829175"/>
              <a:gd name="connsiteX4" fmla="*/ 50301 w 250326"/>
              <a:gd name="connsiteY4" fmla="*/ 1162050 h 4829175"/>
              <a:gd name="connsiteX5" fmla="*/ 59826 w 250326"/>
              <a:gd name="connsiteY5" fmla="*/ 1238250 h 4829175"/>
              <a:gd name="connsiteX6" fmla="*/ 69351 w 250326"/>
              <a:gd name="connsiteY6" fmla="*/ 1381125 h 4829175"/>
              <a:gd name="connsiteX7" fmla="*/ 88401 w 250326"/>
              <a:gd name="connsiteY7" fmla="*/ 1485900 h 4829175"/>
              <a:gd name="connsiteX8" fmla="*/ 97926 w 250326"/>
              <a:gd name="connsiteY8" fmla="*/ 1666875 h 4829175"/>
              <a:gd name="connsiteX9" fmla="*/ 107451 w 250326"/>
              <a:gd name="connsiteY9" fmla="*/ 1724025 h 4829175"/>
              <a:gd name="connsiteX10" fmla="*/ 145551 w 250326"/>
              <a:gd name="connsiteY10" fmla="*/ 1781175 h 4829175"/>
              <a:gd name="connsiteX11" fmla="*/ 164601 w 250326"/>
              <a:gd name="connsiteY11" fmla="*/ 1819275 h 4829175"/>
              <a:gd name="connsiteX12" fmla="*/ 116976 w 250326"/>
              <a:gd name="connsiteY12" fmla="*/ 1952625 h 4829175"/>
              <a:gd name="connsiteX13" fmla="*/ 50301 w 250326"/>
              <a:gd name="connsiteY13" fmla="*/ 2305050 h 4829175"/>
              <a:gd name="connsiteX14" fmla="*/ 31251 w 250326"/>
              <a:gd name="connsiteY14" fmla="*/ 2371725 h 4829175"/>
              <a:gd name="connsiteX15" fmla="*/ 12201 w 250326"/>
              <a:gd name="connsiteY15" fmla="*/ 2914650 h 4829175"/>
              <a:gd name="connsiteX16" fmla="*/ 21726 w 250326"/>
              <a:gd name="connsiteY16" fmla="*/ 3000375 h 4829175"/>
              <a:gd name="connsiteX17" fmla="*/ 50301 w 250326"/>
              <a:gd name="connsiteY17" fmla="*/ 3124200 h 4829175"/>
              <a:gd name="connsiteX18" fmla="*/ 88401 w 250326"/>
              <a:gd name="connsiteY18" fmla="*/ 3200400 h 4829175"/>
              <a:gd name="connsiteX19" fmla="*/ 69351 w 250326"/>
              <a:gd name="connsiteY19" fmla="*/ 3295650 h 4829175"/>
              <a:gd name="connsiteX20" fmla="*/ 97926 w 250326"/>
              <a:gd name="connsiteY20" fmla="*/ 3905250 h 4829175"/>
              <a:gd name="connsiteX21" fmla="*/ 145551 w 250326"/>
              <a:gd name="connsiteY21" fmla="*/ 4048125 h 4829175"/>
              <a:gd name="connsiteX22" fmla="*/ 193176 w 250326"/>
              <a:gd name="connsiteY22" fmla="*/ 4171950 h 4829175"/>
              <a:gd name="connsiteX23" fmla="*/ 212226 w 250326"/>
              <a:gd name="connsiteY23" fmla="*/ 4229100 h 4829175"/>
              <a:gd name="connsiteX24" fmla="*/ 231276 w 250326"/>
              <a:gd name="connsiteY24" fmla="*/ 4257675 h 4829175"/>
              <a:gd name="connsiteX25" fmla="*/ 250326 w 250326"/>
              <a:gd name="connsiteY25" fmla="*/ 4295775 h 4829175"/>
              <a:gd name="connsiteX26" fmla="*/ 231276 w 250326"/>
              <a:gd name="connsiteY26" fmla="*/ 4457700 h 4829175"/>
              <a:gd name="connsiteX27" fmla="*/ 221751 w 250326"/>
              <a:gd name="connsiteY27" fmla="*/ 4657725 h 4829175"/>
              <a:gd name="connsiteX28" fmla="*/ 212226 w 250326"/>
              <a:gd name="connsiteY28" fmla="*/ 4695825 h 4829175"/>
              <a:gd name="connsiteX29" fmla="*/ 193176 w 250326"/>
              <a:gd name="connsiteY29" fmla="*/ 4762500 h 4829175"/>
              <a:gd name="connsiteX30" fmla="*/ 193176 w 250326"/>
              <a:gd name="connsiteY30" fmla="*/ 4829175 h 48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0326" h="4829175">
                <a:moveTo>
                  <a:pt x="2676" y="0"/>
                </a:moveTo>
                <a:cubicBezTo>
                  <a:pt x="6941" y="230300"/>
                  <a:pt x="8030" y="503265"/>
                  <a:pt x="21726" y="742950"/>
                </a:cubicBezTo>
                <a:cubicBezTo>
                  <a:pt x="23727" y="777962"/>
                  <a:pt x="28339" y="812777"/>
                  <a:pt x="31251" y="847725"/>
                </a:cubicBezTo>
                <a:cubicBezTo>
                  <a:pt x="34689" y="888979"/>
                  <a:pt x="38272" y="930229"/>
                  <a:pt x="40776" y="971550"/>
                </a:cubicBezTo>
                <a:cubicBezTo>
                  <a:pt x="44622" y="1035013"/>
                  <a:pt x="45771" y="1098632"/>
                  <a:pt x="50301" y="1162050"/>
                </a:cubicBezTo>
                <a:cubicBezTo>
                  <a:pt x="52125" y="1187583"/>
                  <a:pt x="57608" y="1212749"/>
                  <a:pt x="59826" y="1238250"/>
                </a:cubicBezTo>
                <a:cubicBezTo>
                  <a:pt x="63961" y="1285801"/>
                  <a:pt x="65030" y="1333590"/>
                  <a:pt x="69351" y="1381125"/>
                </a:cubicBezTo>
                <a:cubicBezTo>
                  <a:pt x="74227" y="1434756"/>
                  <a:pt x="77221" y="1441182"/>
                  <a:pt x="88401" y="1485900"/>
                </a:cubicBezTo>
                <a:cubicBezTo>
                  <a:pt x="91576" y="1546225"/>
                  <a:pt x="93109" y="1606659"/>
                  <a:pt x="97926" y="1666875"/>
                </a:cubicBezTo>
                <a:cubicBezTo>
                  <a:pt x="99466" y="1686126"/>
                  <a:pt x="100023" y="1706198"/>
                  <a:pt x="107451" y="1724025"/>
                </a:cubicBezTo>
                <a:cubicBezTo>
                  <a:pt x="116257" y="1745159"/>
                  <a:pt x="135312" y="1760697"/>
                  <a:pt x="145551" y="1781175"/>
                </a:cubicBezTo>
                <a:lnTo>
                  <a:pt x="164601" y="1819275"/>
                </a:lnTo>
                <a:cubicBezTo>
                  <a:pt x="107387" y="1905096"/>
                  <a:pt x="134836" y="1845463"/>
                  <a:pt x="116976" y="1952625"/>
                </a:cubicBezTo>
                <a:cubicBezTo>
                  <a:pt x="104561" y="2027113"/>
                  <a:pt x="75860" y="2202814"/>
                  <a:pt x="50301" y="2305050"/>
                </a:cubicBezTo>
                <a:cubicBezTo>
                  <a:pt x="44695" y="2327474"/>
                  <a:pt x="37601" y="2349500"/>
                  <a:pt x="31251" y="2371725"/>
                </a:cubicBezTo>
                <a:cubicBezTo>
                  <a:pt x="-9102" y="2667646"/>
                  <a:pt x="-4451" y="2548307"/>
                  <a:pt x="12201" y="2914650"/>
                </a:cubicBezTo>
                <a:cubicBezTo>
                  <a:pt x="13507" y="2943371"/>
                  <a:pt x="18160" y="2971846"/>
                  <a:pt x="21726" y="3000375"/>
                </a:cubicBezTo>
                <a:cubicBezTo>
                  <a:pt x="28469" y="3054321"/>
                  <a:pt x="29180" y="3074917"/>
                  <a:pt x="50301" y="3124200"/>
                </a:cubicBezTo>
                <a:cubicBezTo>
                  <a:pt x="61488" y="3150302"/>
                  <a:pt x="88401" y="3200400"/>
                  <a:pt x="88401" y="3200400"/>
                </a:cubicBezTo>
                <a:cubicBezTo>
                  <a:pt x="82051" y="3232150"/>
                  <a:pt x="68913" y="3263274"/>
                  <a:pt x="69351" y="3295650"/>
                </a:cubicBezTo>
                <a:cubicBezTo>
                  <a:pt x="72100" y="3499055"/>
                  <a:pt x="83636" y="3702329"/>
                  <a:pt x="97926" y="3905250"/>
                </a:cubicBezTo>
                <a:cubicBezTo>
                  <a:pt x="100040" y="3935263"/>
                  <a:pt x="137483" y="4023921"/>
                  <a:pt x="145551" y="4048125"/>
                </a:cubicBezTo>
                <a:cubicBezTo>
                  <a:pt x="219356" y="4269540"/>
                  <a:pt x="109202" y="3970412"/>
                  <a:pt x="193176" y="4171950"/>
                </a:cubicBezTo>
                <a:cubicBezTo>
                  <a:pt x="200899" y="4190486"/>
                  <a:pt x="204071" y="4210750"/>
                  <a:pt x="212226" y="4229100"/>
                </a:cubicBezTo>
                <a:cubicBezTo>
                  <a:pt x="216875" y="4239561"/>
                  <a:pt x="225596" y="4247736"/>
                  <a:pt x="231276" y="4257675"/>
                </a:cubicBezTo>
                <a:cubicBezTo>
                  <a:pt x="238321" y="4270003"/>
                  <a:pt x="243976" y="4283075"/>
                  <a:pt x="250326" y="4295775"/>
                </a:cubicBezTo>
                <a:cubicBezTo>
                  <a:pt x="241642" y="4356563"/>
                  <a:pt x="235426" y="4393372"/>
                  <a:pt x="231276" y="4457700"/>
                </a:cubicBezTo>
                <a:cubicBezTo>
                  <a:pt x="226978" y="4524312"/>
                  <a:pt x="227074" y="4591187"/>
                  <a:pt x="221751" y="4657725"/>
                </a:cubicBezTo>
                <a:cubicBezTo>
                  <a:pt x="220707" y="4670774"/>
                  <a:pt x="215822" y="4683238"/>
                  <a:pt x="212226" y="4695825"/>
                </a:cubicBezTo>
                <a:cubicBezTo>
                  <a:pt x="206212" y="4716875"/>
                  <a:pt x="195161" y="4740664"/>
                  <a:pt x="193176" y="4762500"/>
                </a:cubicBezTo>
                <a:cubicBezTo>
                  <a:pt x="191164" y="4784634"/>
                  <a:pt x="193176" y="4806950"/>
                  <a:pt x="193176" y="48291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p:cNvSpPr/>
          <p:nvPr/>
        </p:nvSpPr>
        <p:spPr>
          <a:xfrm>
            <a:off x="1379805" y="3573016"/>
            <a:ext cx="300608" cy="1800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p:nvPr/>
        </p:nvCxnSpPr>
        <p:spPr>
          <a:xfrm>
            <a:off x="2367186" y="1916832"/>
            <a:ext cx="202479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987824" y="5799747"/>
            <a:ext cx="1728192" cy="86961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38100">
                  <a:solidFill>
                    <a:prstClr val="black"/>
                  </a:solidFill>
                </a:ln>
                <a:solidFill>
                  <a:prstClr val="white"/>
                </a:solidFill>
                <a:effectLst/>
                <a:uLnTx/>
                <a:uFillTx/>
                <a:latin typeface="Arial" pitchFamily="34" charset="0"/>
                <a:ea typeface="+mn-ea"/>
                <a:cs typeface="Arial" pitchFamily="34" charset="0"/>
              </a:rPr>
              <a:t>WWTP</a:t>
            </a:r>
          </a:p>
        </p:txBody>
      </p:sp>
      <p:sp>
        <p:nvSpPr>
          <p:cNvPr id="38" name="TextBox 37"/>
          <p:cNvSpPr txBox="1"/>
          <p:nvPr/>
        </p:nvSpPr>
        <p:spPr>
          <a:xfrm>
            <a:off x="2636953" y="1400175"/>
            <a:ext cx="15023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Sludge wastes</a:t>
            </a:r>
          </a:p>
        </p:txBody>
      </p:sp>
      <p:sp>
        <p:nvSpPr>
          <p:cNvPr id="50" name="Oval 49"/>
          <p:cNvSpPr/>
          <p:nvPr/>
        </p:nvSpPr>
        <p:spPr>
          <a:xfrm>
            <a:off x="1432534" y="980728"/>
            <a:ext cx="300608" cy="1800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5796136" y="2672916"/>
            <a:ext cx="216024" cy="2520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miley Face 6"/>
          <p:cNvSpPr/>
          <p:nvPr/>
        </p:nvSpPr>
        <p:spPr>
          <a:xfrm>
            <a:off x="2370262" y="6195791"/>
            <a:ext cx="228600" cy="14401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Straight Arrow Connector 19"/>
          <p:cNvCxnSpPr>
            <a:stCxn id="7" idx="2"/>
          </p:cNvCxnSpPr>
          <p:nvPr/>
        </p:nvCxnSpPr>
        <p:spPr>
          <a:xfrm flipH="1">
            <a:off x="654529" y="6267799"/>
            <a:ext cx="1715733" cy="132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80678" y="5918792"/>
            <a:ext cx="5749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PAN-3</a:t>
            </a:r>
          </a:p>
        </p:txBody>
      </p:sp>
      <p:sp>
        <p:nvSpPr>
          <p:cNvPr id="11" name="TextBox 10"/>
          <p:cNvSpPr txBox="1"/>
          <p:nvPr/>
        </p:nvSpPr>
        <p:spPr>
          <a:xfrm>
            <a:off x="1208822" y="1400174"/>
            <a:ext cx="5693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PAN-4</a:t>
            </a:r>
          </a:p>
        </p:txBody>
      </p:sp>
      <p:sp>
        <p:nvSpPr>
          <p:cNvPr id="13" name="TextBox 12"/>
          <p:cNvSpPr txBox="1"/>
          <p:nvPr/>
        </p:nvSpPr>
        <p:spPr>
          <a:xfrm>
            <a:off x="1071312" y="3865126"/>
            <a:ext cx="8363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PAN-5</a:t>
            </a:r>
          </a:p>
        </p:txBody>
      </p:sp>
      <p:sp>
        <p:nvSpPr>
          <p:cNvPr id="15" name="Freeform 14"/>
          <p:cNvSpPr/>
          <p:nvPr/>
        </p:nvSpPr>
        <p:spPr>
          <a:xfrm>
            <a:off x="657597" y="4281660"/>
            <a:ext cx="4181475" cy="295275"/>
          </a:xfrm>
          <a:custGeom>
            <a:avLst/>
            <a:gdLst>
              <a:gd name="connsiteX0" fmla="*/ 4181475 w 4181475"/>
              <a:gd name="connsiteY0" fmla="*/ 190500 h 295275"/>
              <a:gd name="connsiteX1" fmla="*/ 4038600 w 4181475"/>
              <a:gd name="connsiteY1" fmla="*/ 209550 h 295275"/>
              <a:gd name="connsiteX2" fmla="*/ 3867150 w 4181475"/>
              <a:gd name="connsiteY2" fmla="*/ 228600 h 295275"/>
              <a:gd name="connsiteX3" fmla="*/ 3543300 w 4181475"/>
              <a:gd name="connsiteY3" fmla="*/ 238125 h 295275"/>
              <a:gd name="connsiteX4" fmla="*/ 3514725 w 4181475"/>
              <a:gd name="connsiteY4" fmla="*/ 247650 h 295275"/>
              <a:gd name="connsiteX5" fmla="*/ 3162300 w 4181475"/>
              <a:gd name="connsiteY5" fmla="*/ 247650 h 295275"/>
              <a:gd name="connsiteX6" fmla="*/ 2857500 w 4181475"/>
              <a:gd name="connsiteY6" fmla="*/ 247650 h 295275"/>
              <a:gd name="connsiteX7" fmla="*/ 2781300 w 4181475"/>
              <a:gd name="connsiteY7" fmla="*/ 276225 h 295275"/>
              <a:gd name="connsiteX8" fmla="*/ 2724150 w 4181475"/>
              <a:gd name="connsiteY8" fmla="*/ 285750 h 295275"/>
              <a:gd name="connsiteX9" fmla="*/ 2695575 w 4181475"/>
              <a:gd name="connsiteY9" fmla="*/ 295275 h 295275"/>
              <a:gd name="connsiteX10" fmla="*/ 2495550 w 4181475"/>
              <a:gd name="connsiteY10" fmla="*/ 285750 h 295275"/>
              <a:gd name="connsiteX11" fmla="*/ 2400300 w 4181475"/>
              <a:gd name="connsiteY11" fmla="*/ 247650 h 295275"/>
              <a:gd name="connsiteX12" fmla="*/ 2295525 w 4181475"/>
              <a:gd name="connsiteY12" fmla="*/ 238125 h 295275"/>
              <a:gd name="connsiteX13" fmla="*/ 2105025 w 4181475"/>
              <a:gd name="connsiteY13" fmla="*/ 247650 h 295275"/>
              <a:gd name="connsiteX14" fmla="*/ 2066925 w 4181475"/>
              <a:gd name="connsiteY14" fmla="*/ 257175 h 295275"/>
              <a:gd name="connsiteX15" fmla="*/ 1962150 w 4181475"/>
              <a:gd name="connsiteY15" fmla="*/ 266700 h 295275"/>
              <a:gd name="connsiteX16" fmla="*/ 1781175 w 4181475"/>
              <a:gd name="connsiteY16" fmla="*/ 257175 h 295275"/>
              <a:gd name="connsiteX17" fmla="*/ 1695450 w 4181475"/>
              <a:gd name="connsiteY17" fmla="*/ 219075 h 295275"/>
              <a:gd name="connsiteX18" fmla="*/ 1524000 w 4181475"/>
              <a:gd name="connsiteY18" fmla="*/ 161925 h 295275"/>
              <a:gd name="connsiteX19" fmla="*/ 1447800 w 4181475"/>
              <a:gd name="connsiteY19" fmla="*/ 142875 h 295275"/>
              <a:gd name="connsiteX20" fmla="*/ 1390650 w 4181475"/>
              <a:gd name="connsiteY20" fmla="*/ 123825 h 295275"/>
              <a:gd name="connsiteX21" fmla="*/ 1352550 w 4181475"/>
              <a:gd name="connsiteY21" fmla="*/ 114300 h 295275"/>
              <a:gd name="connsiteX22" fmla="*/ 1323975 w 4181475"/>
              <a:gd name="connsiteY22" fmla="*/ 104775 h 295275"/>
              <a:gd name="connsiteX23" fmla="*/ 1095375 w 4181475"/>
              <a:gd name="connsiteY23" fmla="*/ 95250 h 295275"/>
              <a:gd name="connsiteX24" fmla="*/ 981075 w 4181475"/>
              <a:gd name="connsiteY24" fmla="*/ 66675 h 295275"/>
              <a:gd name="connsiteX25" fmla="*/ 942975 w 4181475"/>
              <a:gd name="connsiteY25" fmla="*/ 57150 h 295275"/>
              <a:gd name="connsiteX26" fmla="*/ 685800 w 4181475"/>
              <a:gd name="connsiteY26" fmla="*/ 38100 h 295275"/>
              <a:gd name="connsiteX27" fmla="*/ 638175 w 4181475"/>
              <a:gd name="connsiteY27" fmla="*/ 28575 h 295275"/>
              <a:gd name="connsiteX28" fmla="*/ 514350 w 4181475"/>
              <a:gd name="connsiteY28" fmla="*/ 47625 h 295275"/>
              <a:gd name="connsiteX29" fmla="*/ 485775 w 4181475"/>
              <a:gd name="connsiteY29" fmla="*/ 57150 h 295275"/>
              <a:gd name="connsiteX30" fmla="*/ 428625 w 4181475"/>
              <a:gd name="connsiteY30" fmla="*/ 66675 h 295275"/>
              <a:gd name="connsiteX31" fmla="*/ 342900 w 4181475"/>
              <a:gd name="connsiteY31" fmla="*/ 57150 h 295275"/>
              <a:gd name="connsiteX32" fmla="*/ 323850 w 4181475"/>
              <a:gd name="connsiteY32" fmla="*/ 28575 h 295275"/>
              <a:gd name="connsiteX33" fmla="*/ 228600 w 4181475"/>
              <a:gd name="connsiteY33" fmla="*/ 0 h 295275"/>
              <a:gd name="connsiteX34" fmla="*/ 104775 w 4181475"/>
              <a:gd name="connsiteY34" fmla="*/ 9525 h 295275"/>
              <a:gd name="connsiteX35" fmla="*/ 0 w 4181475"/>
              <a:gd name="connsiteY35" fmla="*/ 1905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81475" h="295275">
                <a:moveTo>
                  <a:pt x="4181475" y="190500"/>
                </a:moveTo>
                <a:cubicBezTo>
                  <a:pt x="4072473" y="208667"/>
                  <a:pt x="4178493" y="192063"/>
                  <a:pt x="4038600" y="209550"/>
                </a:cubicBezTo>
                <a:cubicBezTo>
                  <a:pt x="3961678" y="219165"/>
                  <a:pt x="3956061" y="224648"/>
                  <a:pt x="3867150" y="228600"/>
                </a:cubicBezTo>
                <a:cubicBezTo>
                  <a:pt x="3759260" y="233395"/>
                  <a:pt x="3651250" y="234950"/>
                  <a:pt x="3543300" y="238125"/>
                </a:cubicBezTo>
                <a:cubicBezTo>
                  <a:pt x="3533775" y="241300"/>
                  <a:pt x="3524465" y="245215"/>
                  <a:pt x="3514725" y="247650"/>
                </a:cubicBezTo>
                <a:cubicBezTo>
                  <a:pt x="3393611" y="277928"/>
                  <a:pt x="3318860" y="252543"/>
                  <a:pt x="3162300" y="247650"/>
                </a:cubicBezTo>
                <a:cubicBezTo>
                  <a:pt x="3012143" y="235137"/>
                  <a:pt x="3040447" y="232404"/>
                  <a:pt x="2857500" y="247650"/>
                </a:cubicBezTo>
                <a:cubicBezTo>
                  <a:pt x="2803140" y="252180"/>
                  <a:pt x="2833804" y="260474"/>
                  <a:pt x="2781300" y="276225"/>
                </a:cubicBezTo>
                <a:cubicBezTo>
                  <a:pt x="2762802" y="281774"/>
                  <a:pt x="2743003" y="281560"/>
                  <a:pt x="2724150" y="285750"/>
                </a:cubicBezTo>
                <a:cubicBezTo>
                  <a:pt x="2714349" y="287928"/>
                  <a:pt x="2705100" y="292100"/>
                  <a:pt x="2695575" y="295275"/>
                </a:cubicBezTo>
                <a:cubicBezTo>
                  <a:pt x="2628900" y="292100"/>
                  <a:pt x="2561449" y="296379"/>
                  <a:pt x="2495550" y="285750"/>
                </a:cubicBezTo>
                <a:cubicBezTo>
                  <a:pt x="2461791" y="280305"/>
                  <a:pt x="2434355" y="250746"/>
                  <a:pt x="2400300" y="247650"/>
                </a:cubicBezTo>
                <a:lnTo>
                  <a:pt x="2295525" y="238125"/>
                </a:lnTo>
                <a:cubicBezTo>
                  <a:pt x="2232025" y="241300"/>
                  <a:pt x="2168385" y="242370"/>
                  <a:pt x="2105025" y="247650"/>
                </a:cubicBezTo>
                <a:cubicBezTo>
                  <a:pt x="2091979" y="248737"/>
                  <a:pt x="2079901" y="255445"/>
                  <a:pt x="2066925" y="257175"/>
                </a:cubicBezTo>
                <a:cubicBezTo>
                  <a:pt x="2032164" y="261810"/>
                  <a:pt x="1997075" y="263525"/>
                  <a:pt x="1962150" y="266700"/>
                </a:cubicBezTo>
                <a:cubicBezTo>
                  <a:pt x="1901825" y="263525"/>
                  <a:pt x="1840643" y="267794"/>
                  <a:pt x="1781175" y="257175"/>
                </a:cubicBezTo>
                <a:cubicBezTo>
                  <a:pt x="1750392" y="251678"/>
                  <a:pt x="1724365" y="230981"/>
                  <a:pt x="1695450" y="219075"/>
                </a:cubicBezTo>
                <a:cubicBezTo>
                  <a:pt x="1634092" y="193810"/>
                  <a:pt x="1589171" y="180028"/>
                  <a:pt x="1524000" y="161925"/>
                </a:cubicBezTo>
                <a:cubicBezTo>
                  <a:pt x="1498773" y="154918"/>
                  <a:pt x="1472974" y="150068"/>
                  <a:pt x="1447800" y="142875"/>
                </a:cubicBezTo>
                <a:cubicBezTo>
                  <a:pt x="1428492" y="137358"/>
                  <a:pt x="1409884" y="129595"/>
                  <a:pt x="1390650" y="123825"/>
                </a:cubicBezTo>
                <a:cubicBezTo>
                  <a:pt x="1378111" y="120063"/>
                  <a:pt x="1365137" y="117896"/>
                  <a:pt x="1352550" y="114300"/>
                </a:cubicBezTo>
                <a:cubicBezTo>
                  <a:pt x="1342896" y="111542"/>
                  <a:pt x="1333988" y="105517"/>
                  <a:pt x="1323975" y="104775"/>
                </a:cubicBezTo>
                <a:cubicBezTo>
                  <a:pt x="1247917" y="99141"/>
                  <a:pt x="1171575" y="98425"/>
                  <a:pt x="1095375" y="95250"/>
                </a:cubicBezTo>
                <a:cubicBezTo>
                  <a:pt x="1015536" y="63314"/>
                  <a:pt x="1079605" y="84590"/>
                  <a:pt x="981075" y="66675"/>
                </a:cubicBezTo>
                <a:cubicBezTo>
                  <a:pt x="968195" y="64333"/>
                  <a:pt x="956005" y="58411"/>
                  <a:pt x="942975" y="57150"/>
                </a:cubicBezTo>
                <a:cubicBezTo>
                  <a:pt x="857415" y="48870"/>
                  <a:pt x="771525" y="44450"/>
                  <a:pt x="685800" y="38100"/>
                </a:cubicBezTo>
                <a:cubicBezTo>
                  <a:pt x="669925" y="34925"/>
                  <a:pt x="654364" y="28575"/>
                  <a:pt x="638175" y="28575"/>
                </a:cubicBezTo>
                <a:cubicBezTo>
                  <a:pt x="595953" y="28575"/>
                  <a:pt x="554610" y="36122"/>
                  <a:pt x="514350" y="47625"/>
                </a:cubicBezTo>
                <a:cubicBezTo>
                  <a:pt x="504696" y="50383"/>
                  <a:pt x="495576" y="54972"/>
                  <a:pt x="485775" y="57150"/>
                </a:cubicBezTo>
                <a:cubicBezTo>
                  <a:pt x="466922" y="61340"/>
                  <a:pt x="447675" y="63500"/>
                  <a:pt x="428625" y="66675"/>
                </a:cubicBezTo>
                <a:cubicBezTo>
                  <a:pt x="400050" y="63500"/>
                  <a:pt x="369920" y="66975"/>
                  <a:pt x="342900" y="57150"/>
                </a:cubicBezTo>
                <a:cubicBezTo>
                  <a:pt x="332142" y="53238"/>
                  <a:pt x="333558" y="34642"/>
                  <a:pt x="323850" y="28575"/>
                </a:cubicBezTo>
                <a:cubicBezTo>
                  <a:pt x="308390" y="18913"/>
                  <a:pt x="250906" y="5576"/>
                  <a:pt x="228600" y="0"/>
                </a:cubicBezTo>
                <a:cubicBezTo>
                  <a:pt x="187325" y="3175"/>
                  <a:pt x="145919" y="4953"/>
                  <a:pt x="104775" y="9525"/>
                </a:cubicBezTo>
                <a:cubicBezTo>
                  <a:pt x="-14574" y="22786"/>
                  <a:pt x="135756" y="19050"/>
                  <a:pt x="0" y="1905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1168106" y="4524609"/>
            <a:ext cx="12202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Surface drainage</a:t>
            </a:r>
          </a:p>
        </p:txBody>
      </p:sp>
      <p:cxnSp>
        <p:nvCxnSpPr>
          <p:cNvPr id="23" name="Straight Arrow Connector 22"/>
          <p:cNvCxnSpPr>
            <a:stCxn id="15" idx="33"/>
          </p:cNvCxnSpPr>
          <p:nvPr/>
        </p:nvCxnSpPr>
        <p:spPr>
          <a:xfrm flipH="1">
            <a:off x="587874" y="4281660"/>
            <a:ext cx="298323"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379583" y="5012886"/>
            <a:ext cx="1246423"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Old incinerator</a:t>
            </a:r>
          </a:p>
        </p:txBody>
      </p:sp>
      <p:sp>
        <p:nvSpPr>
          <p:cNvPr id="46" name="TextBox 45"/>
          <p:cNvSpPr txBox="1"/>
          <p:nvPr/>
        </p:nvSpPr>
        <p:spPr>
          <a:xfrm>
            <a:off x="5148064" y="3944421"/>
            <a:ext cx="95891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Quarry Road</a:t>
            </a:r>
          </a:p>
        </p:txBody>
      </p:sp>
      <p:sp>
        <p:nvSpPr>
          <p:cNvPr id="47" name="TextBox 46"/>
          <p:cNvSpPr txBox="1"/>
          <p:nvPr/>
        </p:nvSpPr>
        <p:spPr>
          <a:xfrm>
            <a:off x="6067272" y="2797510"/>
            <a:ext cx="5693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PAN-6</a:t>
            </a:r>
          </a:p>
        </p:txBody>
      </p:sp>
      <p:cxnSp>
        <p:nvCxnSpPr>
          <p:cNvPr id="49" name="Straight Connector 48"/>
          <p:cNvCxnSpPr/>
          <p:nvPr/>
        </p:nvCxnSpPr>
        <p:spPr>
          <a:xfrm>
            <a:off x="54124" y="144066"/>
            <a:ext cx="878926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124" y="144066"/>
            <a:ext cx="0" cy="65917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4124" y="673585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411" y="6735851"/>
            <a:ext cx="47339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148064" y="6735851"/>
            <a:ext cx="3695321"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843385" y="144066"/>
            <a:ext cx="0" cy="65917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7" idx="6"/>
          </p:cNvCxnSpPr>
          <p:nvPr/>
        </p:nvCxnSpPr>
        <p:spPr>
          <a:xfrm>
            <a:off x="2598862" y="6267799"/>
            <a:ext cx="388962" cy="663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179512" y="3212976"/>
            <a:ext cx="6656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Fjord</a:t>
            </a:r>
          </a:p>
        </p:txBody>
      </p:sp>
      <p:sp>
        <p:nvSpPr>
          <p:cNvPr id="94" name="TextBox 93"/>
          <p:cNvSpPr txBox="1"/>
          <p:nvPr/>
        </p:nvSpPr>
        <p:spPr>
          <a:xfrm>
            <a:off x="8172400" y="1277064"/>
            <a:ext cx="5774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Hills</a:t>
            </a:r>
          </a:p>
        </p:txBody>
      </p:sp>
      <p:sp>
        <p:nvSpPr>
          <p:cNvPr id="25" name="TextBox 24"/>
          <p:cNvSpPr txBox="1"/>
          <p:nvPr/>
        </p:nvSpPr>
        <p:spPr>
          <a:xfrm>
            <a:off x="5284740" y="5932933"/>
            <a:ext cx="33576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Pangnirtung Wastewater Treatment Plant (WWTP), Land fill site (Domestic and sludge ), Metal waste site, old Incinerator building</a:t>
            </a:r>
          </a:p>
        </p:txBody>
      </p:sp>
      <p:sp>
        <p:nvSpPr>
          <p:cNvPr id="3" name="TextBox 2"/>
          <p:cNvSpPr txBox="1"/>
          <p:nvPr/>
        </p:nvSpPr>
        <p:spPr>
          <a:xfrm>
            <a:off x="3933238" y="5577431"/>
            <a:ext cx="49244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PAN-2</a:t>
            </a:r>
          </a:p>
        </p:txBody>
      </p:sp>
      <p:cxnSp>
        <p:nvCxnSpPr>
          <p:cNvPr id="10" name="Straight Arrow Connector 9"/>
          <p:cNvCxnSpPr>
            <a:endCxn id="36" idx="0"/>
          </p:cNvCxnSpPr>
          <p:nvPr/>
        </p:nvCxnSpPr>
        <p:spPr>
          <a:xfrm>
            <a:off x="3851920" y="5577431"/>
            <a:ext cx="0" cy="2223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42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5"/>
          </p:nvPr>
        </p:nvSpPr>
        <p:spPr/>
        <p:txBody>
          <a:bodyPr/>
          <a:lstStyle/>
          <a:p>
            <a:r>
              <a:rPr lang="en-US" dirty="0"/>
              <a:t>3</a:t>
            </a:r>
          </a:p>
        </p:txBody>
      </p:sp>
      <p:sp>
        <p:nvSpPr>
          <p:cNvPr id="13" name="Subtitle 12"/>
          <p:cNvSpPr>
            <a:spLocks noGrp="1"/>
          </p:cNvSpPr>
          <p:nvPr>
            <p:ph type="subTitle" idx="1"/>
          </p:nvPr>
        </p:nvSpPr>
        <p:spPr>
          <a:xfrm>
            <a:off x="752557" y="1017011"/>
            <a:ext cx="7273843" cy="381000"/>
          </a:xfrm>
        </p:spPr>
        <p:txBody>
          <a:bodyPr>
            <a:normAutofit lnSpcReduction="10000"/>
          </a:bodyPr>
          <a:lstStyle/>
          <a:p>
            <a:r>
              <a:rPr lang="en-US" dirty="0">
                <a:solidFill>
                  <a:schemeClr val="tx1">
                    <a:lumMod val="65000"/>
                    <a:lumOff val="35000"/>
                  </a:schemeClr>
                </a:solidFill>
              </a:rPr>
              <a:t>Environment and Climate Change Canada (ECCC)</a:t>
            </a:r>
          </a:p>
        </p:txBody>
      </p:sp>
      <p:sp>
        <p:nvSpPr>
          <p:cNvPr id="12" name="Title 11"/>
          <p:cNvSpPr>
            <a:spLocks noGrp="1"/>
          </p:cNvSpPr>
          <p:nvPr>
            <p:ph type="title"/>
          </p:nvPr>
        </p:nvSpPr>
        <p:spPr/>
        <p:txBody>
          <a:bodyPr/>
          <a:lstStyle/>
          <a:p>
            <a:endParaRPr lang="en-US" dirty="0"/>
          </a:p>
        </p:txBody>
      </p:sp>
      <p:graphicFrame>
        <p:nvGraphicFramePr>
          <p:cNvPr id="9" name="Table 8"/>
          <p:cNvGraphicFramePr>
            <a:graphicFrameLocks noGrp="1"/>
          </p:cNvGraphicFramePr>
          <p:nvPr>
            <p:extLst/>
          </p:nvPr>
        </p:nvGraphicFramePr>
        <p:xfrm>
          <a:off x="752557" y="1524000"/>
          <a:ext cx="6934201" cy="4495799"/>
        </p:xfrm>
        <a:graphic>
          <a:graphicData uri="http://schemas.openxmlformats.org/drawingml/2006/table">
            <a:tbl>
              <a:tblPr/>
              <a:tblGrid>
                <a:gridCol w="6934201">
                  <a:extLst>
                    <a:ext uri="{9D8B030D-6E8A-4147-A177-3AD203B41FA5}">
                      <a16:colId xmlns:a16="http://schemas.microsoft.com/office/drawing/2014/main" val="20000"/>
                    </a:ext>
                  </a:extLst>
                </a:gridCol>
              </a:tblGrid>
              <a:tr h="4495799">
                <a:tc>
                  <a:txBody>
                    <a:bodyPr/>
                    <a:lstStyle/>
                    <a:p>
                      <a:pPr lvl="1"/>
                      <a:r>
                        <a:rPr lang="en-CA" sz="1100" b="1" kern="1200" dirty="0">
                          <a:solidFill>
                            <a:schemeClr val="tx1"/>
                          </a:solidFill>
                          <a:effectLst/>
                          <a:latin typeface="+mn-lt"/>
                          <a:ea typeface="+mn-ea"/>
                          <a:cs typeface="+mn-cs"/>
                        </a:rPr>
                        <a:t>ECCC#1 – Quality Assurance and Quality Control Plan</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ECCC recommends that the Proponent:</a:t>
                      </a:r>
                    </a:p>
                    <a:p>
                      <a:pPr lvl="0"/>
                      <a:r>
                        <a:rPr lang="en-CA" sz="1100" kern="1200" dirty="0">
                          <a:solidFill>
                            <a:schemeClr val="tx1"/>
                          </a:solidFill>
                          <a:effectLst/>
                          <a:latin typeface="+mn-lt"/>
                          <a:ea typeface="+mn-ea"/>
                          <a:cs typeface="+mn-cs"/>
                        </a:rPr>
                        <a:t> - Include field blanks rather than trip blanks in its QA/QC program. </a:t>
                      </a:r>
                    </a:p>
                    <a:p>
                      <a:pPr lvl="0"/>
                      <a:r>
                        <a:rPr lang="en-CA" sz="1100" kern="1200" dirty="0">
                          <a:solidFill>
                            <a:schemeClr val="tx1"/>
                          </a:solidFill>
                          <a:effectLst/>
                          <a:latin typeface="+mn-lt"/>
                          <a:ea typeface="+mn-ea"/>
                          <a:cs typeface="+mn-cs"/>
                        </a:rPr>
                        <a:t> - Use replicate or split samples for QA/QC on sample analyses.  </a:t>
                      </a:r>
                    </a:p>
                    <a:p>
                      <a:pPr lvl="0"/>
                      <a:r>
                        <a:rPr lang="en-CA" sz="1100" kern="1200" dirty="0">
                          <a:solidFill>
                            <a:schemeClr val="tx1"/>
                          </a:solidFill>
                          <a:effectLst/>
                          <a:latin typeface="+mn-lt"/>
                          <a:ea typeface="+mn-ea"/>
                          <a:cs typeface="+mn-cs"/>
                        </a:rPr>
                        <a:t> - Append lab sheets that document the lab’s internal QA/QC program. </a:t>
                      </a:r>
                    </a:p>
                    <a:p>
                      <a:pPr lvl="0"/>
                      <a:r>
                        <a:rPr lang="en-CA" sz="1100" kern="1200" dirty="0">
                          <a:solidFill>
                            <a:schemeClr val="tx1"/>
                          </a:solidFill>
                          <a:effectLst/>
                          <a:latin typeface="+mn-lt"/>
                          <a:ea typeface="+mn-ea"/>
                          <a:cs typeface="+mn-cs"/>
                        </a:rPr>
                        <a:t> - Include a data reporting protocol.</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These comments will be incorporated into the QA/QC Plan, INAC had similar comments.</a:t>
                      </a:r>
                      <a:endParaRPr lang="en-US" sz="1100" kern="1200" dirty="0">
                        <a:solidFill>
                          <a:srgbClr val="00B050"/>
                        </a:solidFill>
                        <a:effectLst/>
                        <a:latin typeface="+mn-lt"/>
                        <a:ea typeface="+mn-ea"/>
                        <a:cs typeface="+mn-cs"/>
                      </a:endParaRPr>
                    </a:p>
                    <a:p>
                      <a:r>
                        <a:rPr lang="en-CA"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CA" sz="1100" b="1" kern="1200" dirty="0">
                          <a:solidFill>
                            <a:schemeClr val="tx1"/>
                          </a:solidFill>
                          <a:effectLst/>
                          <a:latin typeface="+mn-lt"/>
                          <a:ea typeface="+mn-ea"/>
                          <a:cs typeface="+mn-cs"/>
                        </a:rPr>
                        <a:t>ECCC#2 – Toxicity Testing</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ECCC recommends that:  </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 - The Proponent considers limiting the bioassay testing to Rainbow Trout.</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 - The NWB consider including the requirement that effluent be non-acutely toxic in \</a:t>
                      </a:r>
                    </a:p>
                    <a:p>
                      <a:pPr lvl="0"/>
                      <a:r>
                        <a:rPr lang="en-CA" sz="1100" kern="1200" dirty="0">
                          <a:solidFill>
                            <a:schemeClr val="tx1"/>
                          </a:solidFill>
                          <a:effectLst/>
                          <a:latin typeface="+mn-lt"/>
                          <a:ea typeface="+mn-ea"/>
                          <a:cs typeface="+mn-cs"/>
                        </a:rPr>
                        <a:t>    Part H: Conditions Applying to the Monitoring Program of the new licence.</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The bioassay testing will be limited to using Rainbow Trout.</a:t>
                      </a:r>
                      <a:endParaRPr lang="en-US" sz="1100" kern="1200" dirty="0">
                        <a:solidFill>
                          <a:srgbClr val="00B050"/>
                        </a:solidFill>
                        <a:effectLst/>
                        <a:latin typeface="+mn-lt"/>
                        <a:ea typeface="+mn-ea"/>
                        <a:cs typeface="+mn-cs"/>
                      </a:endParaRPr>
                    </a:p>
                    <a:p>
                      <a:r>
                        <a:rPr lang="en-CA"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           </a:t>
                      </a:r>
                      <a:r>
                        <a:rPr lang="en-CA" sz="1100" b="1" kern="1200" dirty="0">
                          <a:solidFill>
                            <a:schemeClr val="tx1"/>
                          </a:solidFill>
                          <a:effectLst/>
                          <a:latin typeface="+mn-lt"/>
                          <a:ea typeface="+mn-ea"/>
                          <a:cs typeface="+mn-cs"/>
                        </a:rPr>
                        <a:t>ECCC#3 – Solid Waste Facilities – Open Burning</a:t>
                      </a:r>
                    </a:p>
                    <a:p>
                      <a:pPr lvl="0"/>
                      <a:r>
                        <a:rPr lang="en-CA" sz="1100" kern="1200" dirty="0">
                          <a:solidFill>
                            <a:schemeClr val="tx1"/>
                          </a:solidFill>
                          <a:effectLst/>
                          <a:latin typeface="+mn-lt"/>
                          <a:ea typeface="+mn-ea"/>
                          <a:cs typeface="+mn-cs"/>
                        </a:rPr>
                        <a:t>ECCC has no recommendations at this time, but encourages the Hamlet to minimize, to whatever extent possible, the non-segregated waste volumes that are open burned until the new facility is available.</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The Hamlet will attempt to minimize the burning of non-segregated wastes.</a:t>
                      </a:r>
                      <a:endParaRPr lang="en-US" sz="1100" kern="1200" dirty="0">
                        <a:solidFill>
                          <a:srgbClr val="00B050"/>
                        </a:solidFill>
                        <a:effectLst/>
                        <a:latin typeface="+mn-lt"/>
                        <a:ea typeface="+mn-ea"/>
                        <a:cs typeface="+mn-cs"/>
                      </a:endParaRPr>
                    </a:p>
                    <a:p>
                      <a:r>
                        <a:rPr lang="en-CA"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           </a:t>
                      </a:r>
                      <a:r>
                        <a:rPr lang="en-CA" sz="1100" b="1" kern="1200" dirty="0">
                          <a:solidFill>
                            <a:schemeClr val="tx1"/>
                          </a:solidFill>
                          <a:effectLst/>
                          <a:latin typeface="+mn-lt"/>
                          <a:ea typeface="+mn-ea"/>
                          <a:cs typeface="+mn-cs"/>
                        </a:rPr>
                        <a:t>ECCC#4 – Solid Waste Facilities – Spill Contingency Plan – Off-site Resources</a:t>
                      </a:r>
                    </a:p>
                    <a:p>
                      <a:pPr lvl="0"/>
                      <a:r>
                        <a:rPr lang="en-CA" sz="1100" kern="1200" dirty="0">
                          <a:solidFill>
                            <a:schemeClr val="tx1"/>
                          </a:solidFill>
                          <a:effectLst/>
                          <a:latin typeface="+mn-lt"/>
                          <a:ea typeface="+mn-ea"/>
                          <a:cs typeface="+mn-cs"/>
                        </a:rPr>
                        <a:t>ECCC recommends that ECCC’s “emergency” number be removed from the Offsite Resources list.</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This emergency number will be removed from the Spill Contingency Plan.</a:t>
                      </a:r>
                      <a:endParaRPr lang="en-US" sz="1100" dirty="0">
                        <a:solidFill>
                          <a:srgbClr val="00B050"/>
                        </a:solidFill>
                        <a:latin typeface="Arial"/>
                        <a:ea typeface="Calibri"/>
                        <a:cs typeface="Times New Roman"/>
                      </a:endParaRPr>
                    </a:p>
                  </a:txBody>
                  <a:tcPr marL="42041" marR="42041"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762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5"/>
          </p:nvPr>
        </p:nvSpPr>
        <p:spPr/>
        <p:txBody>
          <a:bodyPr/>
          <a:lstStyle/>
          <a:p>
            <a:r>
              <a:rPr lang="en-US" dirty="0"/>
              <a:t>3</a:t>
            </a:r>
          </a:p>
        </p:txBody>
      </p:sp>
      <p:sp>
        <p:nvSpPr>
          <p:cNvPr id="13" name="Subtitle 12"/>
          <p:cNvSpPr>
            <a:spLocks noGrp="1"/>
          </p:cNvSpPr>
          <p:nvPr>
            <p:ph type="subTitle" idx="1"/>
          </p:nvPr>
        </p:nvSpPr>
        <p:spPr/>
        <p:txBody>
          <a:bodyPr>
            <a:normAutofit lnSpcReduction="10000"/>
          </a:bodyPr>
          <a:lstStyle/>
          <a:p>
            <a:r>
              <a:rPr lang="en-US" dirty="0">
                <a:solidFill>
                  <a:schemeClr val="tx1">
                    <a:lumMod val="65000"/>
                    <a:lumOff val="35000"/>
                  </a:schemeClr>
                </a:solidFill>
              </a:rPr>
              <a:t>Department of Fisheries and Oceans (DFO)</a:t>
            </a:r>
          </a:p>
        </p:txBody>
      </p:sp>
      <p:sp>
        <p:nvSpPr>
          <p:cNvPr id="12" name="Title 11"/>
          <p:cNvSpPr>
            <a:spLocks noGrp="1"/>
          </p:cNvSpPr>
          <p:nvPr>
            <p:ph type="title"/>
          </p:nvPr>
        </p:nvSpPr>
        <p:spPr/>
        <p:txBody>
          <a:bodyPr/>
          <a:lstStyle/>
          <a:p>
            <a:endParaRPr lang="en-US" dirty="0"/>
          </a:p>
        </p:txBody>
      </p:sp>
      <p:graphicFrame>
        <p:nvGraphicFramePr>
          <p:cNvPr id="9" name="Table 8"/>
          <p:cNvGraphicFramePr>
            <a:graphicFrameLocks noGrp="1"/>
          </p:cNvGraphicFramePr>
          <p:nvPr>
            <p:extLst/>
          </p:nvPr>
        </p:nvGraphicFramePr>
        <p:xfrm>
          <a:off x="533400" y="1524000"/>
          <a:ext cx="7620000" cy="4495799"/>
        </p:xfrm>
        <a:graphic>
          <a:graphicData uri="http://schemas.openxmlformats.org/drawingml/2006/table">
            <a:tbl>
              <a:tblPr/>
              <a:tblGrid>
                <a:gridCol w="7620000">
                  <a:extLst>
                    <a:ext uri="{9D8B030D-6E8A-4147-A177-3AD203B41FA5}">
                      <a16:colId xmlns:a16="http://schemas.microsoft.com/office/drawing/2014/main" val="20000"/>
                    </a:ext>
                  </a:extLst>
                </a:gridCol>
              </a:tblGrid>
              <a:tr h="4495799">
                <a:tc>
                  <a:txBody>
                    <a:bodyPr/>
                    <a:lstStyle/>
                    <a:p>
                      <a:pPr lvl="0"/>
                      <a:r>
                        <a:rPr lang="en-US" sz="1100" kern="1200" dirty="0">
                          <a:solidFill>
                            <a:schemeClr val="tx1"/>
                          </a:solidFill>
                          <a:effectLst/>
                          <a:latin typeface="+mn-lt"/>
                          <a:ea typeface="+mn-ea"/>
                          <a:cs typeface="+mn-cs"/>
                        </a:rPr>
                        <a:t>The DFO comments dealt with the Duval River hydrogeological assessment, water removal (pumping) rate and intake screen size.</a:t>
                      </a:r>
                    </a:p>
                    <a:p>
                      <a:pPr lvl="0"/>
                      <a:endParaRPr lang="en-US" sz="1100" kern="1200" dirty="0">
                        <a:solidFill>
                          <a:schemeClr val="tx1"/>
                        </a:solidFill>
                        <a:effectLst/>
                        <a:latin typeface="+mn-lt"/>
                        <a:ea typeface="+mn-ea"/>
                        <a:cs typeface="+mn-cs"/>
                      </a:endParaRPr>
                    </a:p>
                    <a:p>
                      <a:r>
                        <a:rPr lang="en-US" sz="1100" kern="1200" dirty="0">
                          <a:solidFill>
                            <a:srgbClr val="00B050"/>
                          </a:solidFill>
                          <a:effectLst/>
                          <a:latin typeface="+mn-lt"/>
                          <a:ea typeface="+mn-ea"/>
                          <a:cs typeface="+mn-cs"/>
                        </a:rPr>
                        <a:t>The Hamlet is using a Diesel pump to extract water from Duval River and they are still looking for a suitable meter to measure the extraction volume of water. Also, they are planning to attach a screen at the end of the intake pipe (following DFO' s guidelines) during withdrawal operations.</a:t>
                      </a:r>
                    </a:p>
                    <a:p>
                      <a:pPr lvl="0"/>
                      <a:r>
                        <a:rPr lang="en-CA" sz="1600" kern="1200" dirty="0">
                          <a:solidFill>
                            <a:srgbClr val="00B050"/>
                          </a:solidFill>
                          <a:effectLst/>
                          <a:latin typeface="+mn-lt"/>
                          <a:ea typeface="+mn-ea"/>
                          <a:cs typeface="+mn-cs"/>
                        </a:rPr>
                        <a:t> </a:t>
                      </a:r>
                      <a:endParaRPr lang="en-US" sz="1600" dirty="0">
                        <a:solidFill>
                          <a:srgbClr val="000000"/>
                        </a:solidFill>
                        <a:latin typeface="Arial"/>
                        <a:ea typeface="Calibri"/>
                        <a:cs typeface="Times New Roman"/>
                      </a:endParaRPr>
                    </a:p>
                  </a:txBody>
                  <a:tcPr marL="42041" marR="42041"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3461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5"/>
          </p:nvPr>
        </p:nvSpPr>
        <p:spPr/>
        <p:txBody>
          <a:bodyPr/>
          <a:lstStyle/>
          <a:p>
            <a:r>
              <a:rPr lang="en-US" dirty="0"/>
              <a:t>3</a:t>
            </a:r>
          </a:p>
        </p:txBody>
      </p:sp>
      <p:sp>
        <p:nvSpPr>
          <p:cNvPr id="13" name="Subtitle 12"/>
          <p:cNvSpPr>
            <a:spLocks noGrp="1"/>
          </p:cNvSpPr>
          <p:nvPr>
            <p:ph type="subTitle" idx="1"/>
          </p:nvPr>
        </p:nvSpPr>
        <p:spPr/>
        <p:txBody>
          <a:bodyPr>
            <a:normAutofit lnSpcReduction="10000"/>
          </a:bodyPr>
          <a:lstStyle/>
          <a:p>
            <a:r>
              <a:rPr lang="en-US" dirty="0">
                <a:solidFill>
                  <a:schemeClr val="tx1">
                    <a:lumMod val="65000"/>
                    <a:lumOff val="35000"/>
                  </a:schemeClr>
                </a:solidFill>
              </a:rPr>
              <a:t>Indigenous and Northern Affairs Canada (INAC)</a:t>
            </a:r>
          </a:p>
        </p:txBody>
      </p:sp>
      <p:sp>
        <p:nvSpPr>
          <p:cNvPr id="12" name="Title 11"/>
          <p:cNvSpPr>
            <a:spLocks noGrp="1"/>
          </p:cNvSpPr>
          <p:nvPr>
            <p:ph type="title"/>
          </p:nvPr>
        </p:nvSpPr>
        <p:spPr/>
        <p:txBody>
          <a:bodyPr/>
          <a:lstStyle/>
          <a:p>
            <a:endParaRPr lang="en-US" dirty="0"/>
          </a:p>
        </p:txBody>
      </p:sp>
      <p:graphicFrame>
        <p:nvGraphicFramePr>
          <p:cNvPr id="9" name="Table 8"/>
          <p:cNvGraphicFramePr>
            <a:graphicFrameLocks noGrp="1"/>
          </p:cNvGraphicFramePr>
          <p:nvPr>
            <p:extLst/>
          </p:nvPr>
        </p:nvGraphicFramePr>
        <p:xfrm>
          <a:off x="457200" y="1524000"/>
          <a:ext cx="7696200" cy="4495799"/>
        </p:xfrm>
        <a:graphic>
          <a:graphicData uri="http://schemas.openxmlformats.org/drawingml/2006/table">
            <a:tbl>
              <a:tblPr/>
              <a:tblGrid>
                <a:gridCol w="7696200">
                  <a:extLst>
                    <a:ext uri="{9D8B030D-6E8A-4147-A177-3AD203B41FA5}">
                      <a16:colId xmlns:a16="http://schemas.microsoft.com/office/drawing/2014/main" val="20000"/>
                    </a:ext>
                  </a:extLst>
                </a:gridCol>
              </a:tblGrid>
              <a:tr h="4495799">
                <a:tc>
                  <a:txBody>
                    <a:bodyPr/>
                    <a:lstStyle/>
                    <a:p>
                      <a:pPr lvl="1"/>
                      <a:r>
                        <a:rPr lang="en-CA" sz="1100" b="1" kern="1200" dirty="0">
                          <a:solidFill>
                            <a:schemeClr val="tx1"/>
                          </a:solidFill>
                          <a:effectLst/>
                          <a:latin typeface="+mn-lt"/>
                          <a:ea typeface="+mn-ea"/>
                          <a:cs typeface="+mn-cs"/>
                        </a:rPr>
                        <a:t>1.3 - Duval River as water source:</a:t>
                      </a:r>
                    </a:p>
                    <a:p>
                      <a:pPr lvl="0" algn="l"/>
                      <a:r>
                        <a:rPr lang="en-CA" sz="1100" kern="1200" dirty="0">
                          <a:solidFill>
                            <a:schemeClr val="tx1"/>
                          </a:solidFill>
                          <a:effectLst/>
                          <a:latin typeface="+mn-lt"/>
                          <a:ea typeface="+mn-ea"/>
                          <a:cs typeface="+mn-cs"/>
                        </a:rPr>
                        <a:t>INAC recommends that a renewed licence keep the requirement to report daily volume extracted from the Duval River and encourages the Licensee to obtain appropriate equipment.</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The Hamlet will consider obtaining and using the appropriate flow measuring equipment during water withdrawal.</a:t>
                      </a:r>
                      <a:endParaRPr lang="en-US" sz="1100" kern="1200" dirty="0">
                        <a:solidFill>
                          <a:srgbClr val="00B050"/>
                        </a:solidFill>
                        <a:effectLst/>
                        <a:latin typeface="+mn-lt"/>
                        <a:ea typeface="+mn-ea"/>
                        <a:cs typeface="+mn-cs"/>
                      </a:endParaRPr>
                    </a:p>
                    <a:p>
                      <a:r>
                        <a:rPr lang="en-CA"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CA" sz="1100" b="1" kern="1200" dirty="0">
                          <a:solidFill>
                            <a:schemeClr val="tx1"/>
                          </a:solidFill>
                          <a:effectLst/>
                          <a:latin typeface="+mn-lt"/>
                          <a:ea typeface="+mn-ea"/>
                          <a:cs typeface="+mn-cs"/>
                        </a:rPr>
                        <a:t>1.4 - Surface water management around reservoir:</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A depression in the berm surrounding the reservoir was noted near the northeast corner during the 2016 inspection. INAC wanted to ensure the problem had been repaired and adequate measures are in place to maintain the designed integrity of the structure. INAC considers that this issue requires follow-up and recommends that the applicant be requested to state whether Kudlik completed the work on the secondary cut-off ditch, and propose a timeline for completion if it has not been done yet. </a:t>
                      </a:r>
                    </a:p>
                    <a:p>
                      <a:pPr lvl="0"/>
                      <a:r>
                        <a:rPr lang="en-CA" sz="1100" kern="1200" dirty="0">
                          <a:solidFill>
                            <a:srgbClr val="00B050"/>
                          </a:solidFill>
                          <a:effectLst/>
                          <a:latin typeface="+mn-lt"/>
                          <a:ea typeface="+mn-ea"/>
                          <a:cs typeface="+mn-cs"/>
                        </a:rPr>
                        <a:t>The work was completed by Kudlik as shown in the photo below.</a:t>
                      </a:r>
                    </a:p>
                    <a:p>
                      <a:pPr lvl="0"/>
                      <a:endParaRPr lang="en-CA" sz="1100" kern="1200" dirty="0">
                        <a:solidFill>
                          <a:srgbClr val="00B050"/>
                        </a:solidFill>
                        <a:effectLst/>
                        <a:latin typeface="+mn-lt"/>
                        <a:ea typeface="+mn-ea"/>
                        <a:cs typeface="+mn-cs"/>
                      </a:endParaRPr>
                    </a:p>
                    <a:p>
                      <a:pPr lvl="0"/>
                      <a:endParaRPr lang="en-US" sz="1100" dirty="0">
                        <a:solidFill>
                          <a:srgbClr val="00B050"/>
                        </a:solidFill>
                        <a:latin typeface="Arial"/>
                        <a:ea typeface="Calibri"/>
                        <a:cs typeface="Times New Roman"/>
                      </a:endParaRPr>
                    </a:p>
                  </a:txBody>
                  <a:tcPr marL="0" marR="42041"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6" name="Picture 5" descr="C:\Users\blisss\AppData\Local\Microsoft\Windows\Temporary Internet Files\Content.Word\20August2016 - Turn Around Ditch Completed New Truck Fill Station Pangnirtung.jpg">
            <a:extLst>
              <a:ext uri="{FF2B5EF4-FFF2-40B4-BE49-F238E27FC236}">
                <a16:creationId xmlns:a16="http://schemas.microsoft.com/office/drawing/2014/main" id="{23AA93D1-0D93-4D72-8BF8-672A03FB63D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657600"/>
            <a:ext cx="4599386" cy="2663415"/>
          </a:xfrm>
          <a:prstGeom prst="rect">
            <a:avLst/>
          </a:prstGeom>
          <a:noFill/>
          <a:ln>
            <a:noFill/>
          </a:ln>
        </p:spPr>
      </p:pic>
    </p:spTree>
    <p:extLst>
      <p:ext uri="{BB962C8B-B14F-4D97-AF65-F5344CB8AC3E}">
        <p14:creationId xmlns:p14="http://schemas.microsoft.com/office/powerpoint/2010/main" val="110394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5"/>
          </p:nvPr>
        </p:nvSpPr>
        <p:spPr/>
        <p:txBody>
          <a:bodyPr/>
          <a:lstStyle/>
          <a:p>
            <a:r>
              <a:rPr lang="en-US" dirty="0"/>
              <a:t>3</a:t>
            </a:r>
          </a:p>
        </p:txBody>
      </p:sp>
      <p:sp>
        <p:nvSpPr>
          <p:cNvPr id="13" name="Subtitle 12"/>
          <p:cNvSpPr>
            <a:spLocks noGrp="1"/>
          </p:cNvSpPr>
          <p:nvPr>
            <p:ph type="subTitle" idx="1"/>
          </p:nvPr>
        </p:nvSpPr>
        <p:spPr/>
        <p:txBody>
          <a:bodyPr>
            <a:normAutofit lnSpcReduction="10000"/>
          </a:bodyPr>
          <a:lstStyle/>
          <a:p>
            <a:r>
              <a:rPr lang="en-US" dirty="0">
                <a:solidFill>
                  <a:schemeClr val="tx1">
                    <a:lumMod val="65000"/>
                    <a:lumOff val="35000"/>
                  </a:schemeClr>
                </a:solidFill>
              </a:rPr>
              <a:t>Indigenous and Northern Affairs Canada (INAC)</a:t>
            </a:r>
          </a:p>
        </p:txBody>
      </p:sp>
      <p:sp>
        <p:nvSpPr>
          <p:cNvPr id="12" name="Title 11"/>
          <p:cNvSpPr>
            <a:spLocks noGrp="1"/>
          </p:cNvSpPr>
          <p:nvPr>
            <p:ph type="title"/>
          </p:nvPr>
        </p:nvSpPr>
        <p:spPr/>
        <p:txBody>
          <a:bodyPr/>
          <a:lstStyle/>
          <a:p>
            <a:endParaRPr lang="en-US" dirty="0"/>
          </a:p>
        </p:txBody>
      </p:sp>
      <p:graphicFrame>
        <p:nvGraphicFramePr>
          <p:cNvPr id="9" name="Table 8"/>
          <p:cNvGraphicFramePr>
            <a:graphicFrameLocks noGrp="1"/>
          </p:cNvGraphicFramePr>
          <p:nvPr>
            <p:extLst/>
          </p:nvPr>
        </p:nvGraphicFramePr>
        <p:xfrm>
          <a:off x="457200" y="1524000"/>
          <a:ext cx="7696200" cy="4495799"/>
        </p:xfrm>
        <a:graphic>
          <a:graphicData uri="http://schemas.openxmlformats.org/drawingml/2006/table">
            <a:tbl>
              <a:tblPr/>
              <a:tblGrid>
                <a:gridCol w="7696200">
                  <a:extLst>
                    <a:ext uri="{9D8B030D-6E8A-4147-A177-3AD203B41FA5}">
                      <a16:colId xmlns:a16="http://schemas.microsoft.com/office/drawing/2014/main" val="20000"/>
                    </a:ext>
                  </a:extLst>
                </a:gridCol>
              </a:tblGrid>
              <a:tr h="4495799">
                <a:tc>
                  <a:txBody>
                    <a:bodyPr/>
                    <a:lstStyle/>
                    <a:p>
                      <a:pPr lvl="1"/>
                      <a:r>
                        <a:rPr lang="en-CA" sz="1100" b="1" kern="1200" dirty="0">
                          <a:solidFill>
                            <a:schemeClr val="tx1"/>
                          </a:solidFill>
                          <a:effectLst/>
                          <a:latin typeface="+mn-lt"/>
                          <a:ea typeface="+mn-ea"/>
                          <a:cs typeface="+mn-cs"/>
                        </a:rPr>
                        <a:t>1.5 - Reclamation of old truck fill station:</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Since completion of the new truck fill station, the old one is no longer in use. Its decommissioning is planned for 2019. INAC recommends that the old truck fill station remain in a renewed licence and that a condition for its decommissioning be included.</a:t>
                      </a:r>
                    </a:p>
                    <a:p>
                      <a:pPr lvl="0"/>
                      <a:r>
                        <a:rPr lang="en-CA" sz="1100" kern="1200" dirty="0">
                          <a:solidFill>
                            <a:srgbClr val="00B050"/>
                          </a:solidFill>
                          <a:effectLst/>
                          <a:latin typeface="+mn-lt"/>
                          <a:ea typeface="+mn-ea"/>
                          <a:cs typeface="+mn-cs"/>
                        </a:rPr>
                        <a:t>Agreed</a:t>
                      </a:r>
                      <a:endParaRPr lang="en-US" sz="1100" kern="1200" dirty="0">
                        <a:solidFill>
                          <a:srgbClr val="00B050"/>
                        </a:solidFill>
                        <a:effectLst/>
                        <a:latin typeface="+mn-lt"/>
                        <a:ea typeface="+mn-ea"/>
                        <a:cs typeface="+mn-cs"/>
                      </a:endParaRPr>
                    </a:p>
                    <a:p>
                      <a:endParaRPr lang="en-CA" sz="1100" kern="1200" dirty="0">
                        <a:solidFill>
                          <a:schemeClr val="tx1"/>
                        </a:solidFill>
                        <a:effectLst/>
                        <a:latin typeface="+mn-lt"/>
                        <a:ea typeface="+mn-ea"/>
                        <a:cs typeface="+mn-cs"/>
                      </a:endParaRPr>
                    </a:p>
                    <a:p>
                      <a:pPr lvl="1"/>
                      <a:r>
                        <a:rPr lang="en-CA" sz="1100" b="1" kern="1200" dirty="0">
                          <a:solidFill>
                            <a:schemeClr val="tx1"/>
                          </a:solidFill>
                          <a:effectLst/>
                          <a:latin typeface="+mn-lt"/>
                          <a:ea typeface="+mn-ea"/>
                          <a:cs typeface="+mn-cs"/>
                        </a:rPr>
                        <a:t>1.6 - Operation and Maintenance manuals for water supply:</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The O&amp;M manual submitted fulfilled a commitment but requires further work:</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INAC recommends that the Licensee be required to provide an updated water reservoir O&amp;M manual with its first annual report following licence renewal and address several issues:</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 - a comment on annual inspections, </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 - correction of an acronym,</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 - determination of requirements for a fish screen on the intake pipe, and</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 - incorporation of any relevant conditions.</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The O&amp;M Manual will be revised accordingly and submitted along with 2018 Annual Report in 2019.</a:t>
                      </a:r>
                      <a:endParaRPr lang="en-US" sz="1100" kern="1200" dirty="0">
                        <a:solidFill>
                          <a:srgbClr val="00B050"/>
                        </a:solidFill>
                        <a:effectLst/>
                        <a:latin typeface="+mn-lt"/>
                        <a:ea typeface="+mn-ea"/>
                        <a:cs typeface="+mn-cs"/>
                      </a:endParaRPr>
                    </a:p>
                    <a:p>
                      <a:r>
                        <a:rPr lang="en-CA"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CA" sz="1100" b="1" kern="1200" dirty="0">
                          <a:solidFill>
                            <a:schemeClr val="tx1"/>
                          </a:solidFill>
                          <a:effectLst/>
                          <a:latin typeface="+mn-lt"/>
                          <a:ea typeface="+mn-ea"/>
                          <a:cs typeface="+mn-cs"/>
                        </a:rPr>
                        <a:t>2.1 - Wastewater treatment plant bypass contingency plan:</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INAC was not included in Table 4-2 of agencies having a vested interest in the event of a bypass. INAC considers that this further correction can wait until the next plan revision.</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Agreed, this change will be made in the next plan revision and submitted along with the 2018 Annual report in 2019.</a:t>
                      </a:r>
                      <a:endParaRPr lang="en-US" sz="1100" kern="1200" dirty="0">
                        <a:solidFill>
                          <a:srgbClr val="00B050"/>
                        </a:solidFill>
                        <a:effectLst/>
                        <a:latin typeface="+mn-lt"/>
                        <a:ea typeface="+mn-ea"/>
                        <a:cs typeface="+mn-cs"/>
                      </a:endParaRPr>
                    </a:p>
                    <a:p>
                      <a:r>
                        <a:rPr lang="en-CA"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CA" sz="1100" b="1" kern="1200" dirty="0">
                          <a:solidFill>
                            <a:schemeClr val="tx1"/>
                          </a:solidFill>
                          <a:effectLst/>
                          <a:latin typeface="+mn-lt"/>
                          <a:ea typeface="+mn-ea"/>
                          <a:cs typeface="+mn-cs"/>
                        </a:rPr>
                        <a:t>2.2 - Sewage lagoon:</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INAC recommends the sewage lagoon remain under a renewed licence until such time as it is decommissioned.</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Agreed.</a:t>
                      </a:r>
                      <a:endParaRPr lang="en-US" sz="1100" dirty="0">
                        <a:solidFill>
                          <a:srgbClr val="00B050"/>
                        </a:solidFill>
                        <a:latin typeface="Arial"/>
                        <a:ea typeface="Calibri"/>
                        <a:cs typeface="Times New Roman"/>
                      </a:endParaRPr>
                    </a:p>
                  </a:txBody>
                  <a:tcPr marL="42041" marR="42041"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4871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5"/>
          </p:nvPr>
        </p:nvSpPr>
        <p:spPr/>
        <p:txBody>
          <a:bodyPr/>
          <a:lstStyle/>
          <a:p>
            <a:r>
              <a:rPr lang="en-US" dirty="0"/>
              <a:t>3</a:t>
            </a:r>
          </a:p>
        </p:txBody>
      </p:sp>
      <p:sp>
        <p:nvSpPr>
          <p:cNvPr id="13" name="Subtitle 12"/>
          <p:cNvSpPr>
            <a:spLocks noGrp="1"/>
          </p:cNvSpPr>
          <p:nvPr>
            <p:ph type="subTitle" idx="1"/>
          </p:nvPr>
        </p:nvSpPr>
        <p:spPr/>
        <p:txBody>
          <a:bodyPr>
            <a:normAutofit lnSpcReduction="10000"/>
          </a:bodyPr>
          <a:lstStyle/>
          <a:p>
            <a:r>
              <a:rPr lang="en-US" dirty="0">
                <a:solidFill>
                  <a:schemeClr val="tx1">
                    <a:lumMod val="65000"/>
                    <a:lumOff val="35000"/>
                  </a:schemeClr>
                </a:solidFill>
              </a:rPr>
              <a:t>Indigenous and Northern Affairs Canada (INAC)</a:t>
            </a:r>
          </a:p>
        </p:txBody>
      </p:sp>
      <p:sp>
        <p:nvSpPr>
          <p:cNvPr id="12" name="Title 11"/>
          <p:cNvSpPr>
            <a:spLocks noGrp="1"/>
          </p:cNvSpPr>
          <p:nvPr>
            <p:ph type="title"/>
          </p:nvPr>
        </p:nvSpPr>
        <p:spPr/>
        <p:txBody>
          <a:bodyPr/>
          <a:lstStyle/>
          <a:p>
            <a:endParaRPr lang="en-US" dirty="0"/>
          </a:p>
        </p:txBody>
      </p:sp>
      <p:graphicFrame>
        <p:nvGraphicFramePr>
          <p:cNvPr id="9" name="Table 8"/>
          <p:cNvGraphicFramePr>
            <a:graphicFrameLocks noGrp="1"/>
          </p:cNvGraphicFramePr>
          <p:nvPr>
            <p:extLst/>
          </p:nvPr>
        </p:nvGraphicFramePr>
        <p:xfrm>
          <a:off x="381000" y="1447800"/>
          <a:ext cx="7696200" cy="4495799"/>
        </p:xfrm>
        <a:graphic>
          <a:graphicData uri="http://schemas.openxmlformats.org/drawingml/2006/table">
            <a:tbl>
              <a:tblPr/>
              <a:tblGrid>
                <a:gridCol w="7696200">
                  <a:extLst>
                    <a:ext uri="{9D8B030D-6E8A-4147-A177-3AD203B41FA5}">
                      <a16:colId xmlns:a16="http://schemas.microsoft.com/office/drawing/2014/main" val="20000"/>
                    </a:ext>
                  </a:extLst>
                </a:gridCol>
              </a:tblGrid>
              <a:tr h="4495799">
                <a:tc>
                  <a:txBody>
                    <a:bodyPr/>
                    <a:lstStyle/>
                    <a:p>
                      <a:pPr lvl="1"/>
                      <a:r>
                        <a:rPr lang="en-CA" sz="1100" b="1" kern="1200" dirty="0">
                          <a:solidFill>
                            <a:schemeClr val="tx1"/>
                          </a:solidFill>
                          <a:effectLst/>
                          <a:latin typeface="+mn-lt"/>
                          <a:ea typeface="+mn-ea"/>
                          <a:cs typeface="+mn-cs"/>
                        </a:rPr>
                        <a:t>3.2 - Surface water management at metal dump:</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INAC recommends the Licensee be required to state whether the drainage plan implementation was complete before the 2017 inspection. If it was, measures appear inadequate and further measures should be proposed. If it had not, a timeline for completion should be provided.</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 It is expected to be complete in 2020.</a:t>
                      </a:r>
                      <a:endParaRPr lang="en-US" sz="1100" kern="1200" dirty="0">
                        <a:solidFill>
                          <a:srgbClr val="00B050"/>
                        </a:solidFill>
                        <a:effectLst/>
                        <a:latin typeface="+mn-lt"/>
                        <a:ea typeface="+mn-ea"/>
                        <a:cs typeface="+mn-cs"/>
                      </a:endParaRPr>
                    </a:p>
                    <a:p>
                      <a:r>
                        <a:rPr lang="en-CA"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CA" sz="1100" b="1" kern="1200" dirty="0">
                          <a:solidFill>
                            <a:schemeClr val="tx1"/>
                          </a:solidFill>
                          <a:effectLst/>
                          <a:latin typeface="+mn-lt"/>
                          <a:ea typeface="+mn-ea"/>
                          <a:cs typeface="+mn-cs"/>
                        </a:rPr>
                        <a:t>3.3 - Runoff/leachate from landfill and metal waste sites:</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INAC recommends that a renewed licence require the Licensee to collect runoff for characterization before discharge and set effluent criteria for its discharge.</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A collection site will be identified, samples collected for characterization and effluent criteria determined.</a:t>
                      </a:r>
                    </a:p>
                    <a:p>
                      <a:pPr lvl="1"/>
                      <a:endParaRPr lang="en-CA" sz="1100" b="1" kern="1200" dirty="0">
                        <a:solidFill>
                          <a:schemeClr val="tx1"/>
                        </a:solidFill>
                        <a:effectLst/>
                        <a:latin typeface="+mn-lt"/>
                        <a:ea typeface="+mn-ea"/>
                        <a:cs typeface="+mn-cs"/>
                      </a:endParaRPr>
                    </a:p>
                    <a:p>
                      <a:pPr lvl="1"/>
                      <a:r>
                        <a:rPr lang="en-CA" sz="1100" b="1" kern="1200" dirty="0">
                          <a:solidFill>
                            <a:schemeClr val="tx1"/>
                          </a:solidFill>
                          <a:effectLst/>
                          <a:latin typeface="+mn-lt"/>
                          <a:ea typeface="+mn-ea"/>
                          <a:cs typeface="+mn-cs"/>
                        </a:rPr>
                        <a:t>3.4 - Hazardous waste storage area:</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INAC recommends a renewed licence include the work required to provide adequate fencing as well as contain or control drainage/seepage from the hazardous storage area and its subsequent report as a condition of a renewed licence. INAC would also like to see pictures of both the fencing and drainage/containment arrangements used to isolate the area.</a:t>
                      </a:r>
                    </a:p>
                    <a:p>
                      <a:pPr lvl="0"/>
                      <a:r>
                        <a:rPr lang="en-CA" sz="1100" kern="1200" dirty="0">
                          <a:solidFill>
                            <a:srgbClr val="00B050"/>
                          </a:solidFill>
                          <a:effectLst/>
                          <a:latin typeface="+mn-lt"/>
                          <a:ea typeface="+mn-ea"/>
                          <a:cs typeface="+mn-cs"/>
                        </a:rPr>
                        <a:t>It is expected to be completed in 2019.</a:t>
                      </a:r>
                      <a:endParaRPr lang="en-US" sz="6600" dirty="0">
                        <a:solidFill>
                          <a:srgbClr val="00B050"/>
                        </a:solidFill>
                        <a:latin typeface="Arial"/>
                        <a:ea typeface="Calibri"/>
                        <a:cs typeface="Times New Roman"/>
                      </a:endParaRPr>
                    </a:p>
                  </a:txBody>
                  <a:tcPr marL="42041" marR="42041"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3352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5"/>
          </p:nvPr>
        </p:nvSpPr>
        <p:spPr/>
        <p:txBody>
          <a:bodyPr/>
          <a:lstStyle/>
          <a:p>
            <a:r>
              <a:rPr lang="en-US" dirty="0"/>
              <a:t>3</a:t>
            </a:r>
          </a:p>
        </p:txBody>
      </p:sp>
      <p:sp>
        <p:nvSpPr>
          <p:cNvPr id="13" name="Subtitle 12"/>
          <p:cNvSpPr>
            <a:spLocks noGrp="1"/>
          </p:cNvSpPr>
          <p:nvPr>
            <p:ph type="subTitle" idx="1"/>
          </p:nvPr>
        </p:nvSpPr>
        <p:spPr/>
        <p:txBody>
          <a:bodyPr>
            <a:normAutofit lnSpcReduction="10000"/>
          </a:bodyPr>
          <a:lstStyle/>
          <a:p>
            <a:r>
              <a:rPr lang="en-US" dirty="0">
                <a:solidFill>
                  <a:schemeClr val="tx1">
                    <a:lumMod val="65000"/>
                    <a:lumOff val="35000"/>
                  </a:schemeClr>
                </a:solidFill>
              </a:rPr>
              <a:t>Indigenous and Northern Affairs Canada (INAC)</a:t>
            </a:r>
          </a:p>
        </p:txBody>
      </p:sp>
      <p:sp>
        <p:nvSpPr>
          <p:cNvPr id="12" name="Title 11"/>
          <p:cNvSpPr>
            <a:spLocks noGrp="1"/>
          </p:cNvSpPr>
          <p:nvPr>
            <p:ph type="title"/>
          </p:nvPr>
        </p:nvSpPr>
        <p:spPr/>
        <p:txBody>
          <a:bodyPr/>
          <a:lstStyle/>
          <a:p>
            <a:endParaRPr lang="en-US" dirty="0"/>
          </a:p>
        </p:txBody>
      </p:sp>
      <p:graphicFrame>
        <p:nvGraphicFramePr>
          <p:cNvPr id="9" name="Table 8"/>
          <p:cNvGraphicFramePr>
            <a:graphicFrameLocks noGrp="1"/>
          </p:cNvGraphicFramePr>
          <p:nvPr>
            <p:extLst/>
          </p:nvPr>
        </p:nvGraphicFramePr>
        <p:xfrm>
          <a:off x="457200" y="1524000"/>
          <a:ext cx="7696200" cy="4495799"/>
        </p:xfrm>
        <a:graphic>
          <a:graphicData uri="http://schemas.openxmlformats.org/drawingml/2006/table">
            <a:tbl>
              <a:tblPr/>
              <a:tblGrid>
                <a:gridCol w="7696200">
                  <a:extLst>
                    <a:ext uri="{9D8B030D-6E8A-4147-A177-3AD203B41FA5}">
                      <a16:colId xmlns:a16="http://schemas.microsoft.com/office/drawing/2014/main" val="20000"/>
                    </a:ext>
                  </a:extLst>
                </a:gridCol>
              </a:tblGrid>
              <a:tr h="4495799">
                <a:tc>
                  <a:txBody>
                    <a:bodyPr/>
                    <a:lstStyle/>
                    <a:p>
                      <a:pPr lvl="1"/>
                      <a:r>
                        <a:rPr lang="en-CA" sz="1100" b="1" kern="1200" dirty="0">
                          <a:solidFill>
                            <a:schemeClr val="tx1"/>
                          </a:solidFill>
                          <a:effectLst/>
                          <a:latin typeface="+mn-lt"/>
                          <a:ea typeface="+mn-ea"/>
                          <a:cs typeface="+mn-cs"/>
                        </a:rPr>
                        <a:t>4.1 - Station PAN-01 – raw water supply intake:</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INAC recommends that a renewed licence keep the requirement to report daily volume extracted from the Duval River and encourages the Licensee to obtain appropriate equipment to measure the flow in the Duval River during water extraction.</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The appropriate equipment will be sourced and obtained for use during extraction; the daily extracted volumes will be recorded. It is expected in 2019.</a:t>
                      </a:r>
                      <a:endParaRPr lang="en-US" sz="1100" kern="1200" dirty="0">
                        <a:solidFill>
                          <a:srgbClr val="00B050"/>
                        </a:solidFill>
                        <a:effectLst/>
                        <a:latin typeface="+mn-lt"/>
                        <a:ea typeface="+mn-ea"/>
                        <a:cs typeface="+mn-cs"/>
                      </a:endParaRPr>
                    </a:p>
                    <a:p>
                      <a:r>
                        <a:rPr lang="en-CA"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CA" sz="1100" b="1" kern="1200" dirty="0">
                          <a:solidFill>
                            <a:schemeClr val="tx1"/>
                          </a:solidFill>
                          <a:effectLst/>
                          <a:latin typeface="+mn-lt"/>
                          <a:ea typeface="+mn-ea"/>
                          <a:cs typeface="+mn-cs"/>
                        </a:rPr>
                        <a:t>4.5 - Spill contingency plan:</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INAC recommends the Licensee be required to submit a revised version of the Spill Contingency Plan that includes a topographical map with the next annual report. As well, make corrections to the contact information for the facility supervisor and clarifications on the Spill Kit locations to be consistent with section 11.9 of the O&amp;M Plan for the solid waste facilities.</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The SCP will be revised and submitted with the next 2018 annual report in 2019 and will include a topographical map plus corrected information as requested.</a:t>
                      </a:r>
                      <a:endParaRPr lang="en-US" sz="1100" kern="1200" dirty="0">
                        <a:solidFill>
                          <a:srgbClr val="00B050"/>
                        </a:solidFill>
                        <a:effectLst/>
                        <a:latin typeface="+mn-lt"/>
                        <a:ea typeface="+mn-ea"/>
                        <a:cs typeface="+mn-cs"/>
                      </a:endParaRPr>
                    </a:p>
                    <a:p>
                      <a:r>
                        <a:rPr lang="en-CA"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CA" sz="1100" b="1" kern="1200" dirty="0">
                          <a:solidFill>
                            <a:schemeClr val="tx1"/>
                          </a:solidFill>
                          <a:effectLst/>
                          <a:latin typeface="+mn-lt"/>
                          <a:ea typeface="+mn-ea"/>
                          <a:cs typeface="+mn-cs"/>
                        </a:rPr>
                        <a:t>QA/QC Plan:</a:t>
                      </a:r>
                      <a:endParaRPr lang="en-US" sz="1100" b="1"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INAC recommends the Licensee be required to submit a revised QA/QC plan addressing two concerns with its next annual report:</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 - The use of intermediate sampling containers should be avoided if possible or ensure proper procedures if their use is        required,</a:t>
                      </a:r>
                      <a:endParaRPr lang="en-US" sz="1100" kern="1200" dirty="0">
                        <a:solidFill>
                          <a:schemeClr val="tx1"/>
                        </a:solidFill>
                        <a:effectLst/>
                        <a:latin typeface="+mn-lt"/>
                        <a:ea typeface="+mn-ea"/>
                        <a:cs typeface="+mn-cs"/>
                      </a:endParaRPr>
                    </a:p>
                    <a:p>
                      <a:pPr lvl="0"/>
                      <a:r>
                        <a:rPr lang="en-CA" sz="1100" kern="1200" dirty="0">
                          <a:solidFill>
                            <a:schemeClr val="tx1"/>
                          </a:solidFill>
                          <a:effectLst/>
                          <a:latin typeface="+mn-lt"/>
                          <a:ea typeface="+mn-ea"/>
                          <a:cs typeface="+mn-cs"/>
                        </a:rPr>
                        <a:t> - Quality control samples: the use of Trip Blanks as well as the inclusion of sample duplicates.</a:t>
                      </a:r>
                      <a:endParaRPr lang="en-US" sz="1100" kern="1200" dirty="0">
                        <a:solidFill>
                          <a:schemeClr val="tx1"/>
                        </a:solidFill>
                        <a:effectLst/>
                        <a:latin typeface="+mn-lt"/>
                        <a:ea typeface="+mn-ea"/>
                        <a:cs typeface="+mn-cs"/>
                      </a:endParaRPr>
                    </a:p>
                    <a:p>
                      <a:r>
                        <a:rPr lang="en-CA" sz="1100" kern="1200" dirty="0">
                          <a:solidFill>
                            <a:srgbClr val="00B050"/>
                          </a:solidFill>
                          <a:effectLst/>
                          <a:latin typeface="+mn-lt"/>
                          <a:ea typeface="+mn-ea"/>
                          <a:cs typeface="+mn-cs"/>
                        </a:rPr>
                        <a:t>The QA/QC Plan will be revised and submitted with the next 2018 annual report in 2019 and will address the above concerns.</a:t>
                      </a:r>
                      <a:endParaRPr lang="en-US" sz="3600" dirty="0">
                        <a:solidFill>
                          <a:srgbClr val="00B050"/>
                        </a:solidFill>
                        <a:latin typeface="Arial"/>
                        <a:ea typeface="Calibri"/>
                        <a:cs typeface="Times New Roman"/>
                      </a:endParaRPr>
                    </a:p>
                  </a:txBody>
                  <a:tcPr marL="42041" marR="42041"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9098138"/>
      </p:ext>
    </p:extLst>
  </p:cSld>
  <p:clrMapOvr>
    <a:masterClrMapping/>
  </p:clrMapOvr>
</p:sld>
</file>

<file path=ppt/theme/theme1.xml><?xml version="1.0" encoding="utf-8"?>
<a:theme xmlns:a="http://schemas.openxmlformats.org/drawingml/2006/main" name="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range Color Field">
  <a:themeElements>
    <a:clrScheme name="EXP">
      <a:dk1>
        <a:sysClr val="windowText" lastClr="000000"/>
      </a:dk1>
      <a:lt1>
        <a:srgbClr val="FFFFFF"/>
      </a:lt1>
      <a:dk2>
        <a:srgbClr val="000000"/>
      </a:dk2>
      <a:lt2>
        <a:srgbClr val="FFFFFF"/>
      </a:lt2>
      <a:accent1>
        <a:srgbClr val="9A2025"/>
      </a:accent1>
      <a:accent2>
        <a:srgbClr val="D38B2D"/>
      </a:accent2>
      <a:accent3>
        <a:srgbClr val="75959D"/>
      </a:accent3>
      <a:accent4>
        <a:srgbClr val="7E7B56"/>
      </a:accent4>
      <a:accent5>
        <a:srgbClr val="BBB674"/>
      </a:accent5>
      <a:accent6>
        <a:srgbClr val="ABC02A"/>
      </a:accent6>
      <a:hlink>
        <a:srgbClr val="FFFFFE"/>
      </a:hlink>
      <a:folHlink>
        <a:srgbClr val="FFFFFF"/>
      </a:folHlink>
    </a:clrScheme>
    <a:fontScheme name="ex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EC5C182FFD61419F6389FDA6133100" ma:contentTypeVersion="1" ma:contentTypeDescription="Create a new document." ma:contentTypeScope="" ma:versionID="ce55afc593c77dbf83d2b144f6afd97b">
  <xsd:schema xmlns:xsd="http://www.w3.org/2001/XMLSchema" xmlns:p="http://schemas.microsoft.com/office/2006/metadata/properties" xmlns:ns2="e5ba8333-8158-4ccc-bea1-85cd86ded029" targetNamespace="http://schemas.microsoft.com/office/2006/metadata/properties" ma:root="true" ma:fieldsID="7199952ae0d1e388a0994e6b925ba7d6" ns2:_="">
    <xsd:import namespace="e5ba8333-8158-4ccc-bea1-85cd86ded029"/>
    <xsd:element name="properties">
      <xsd:complexType>
        <xsd:sequence>
          <xsd:element name="documentManagement">
            <xsd:complexType>
              <xsd:all>
                <xsd:element ref="ns2:Section" minOccurs="0"/>
              </xsd:all>
            </xsd:complexType>
          </xsd:element>
        </xsd:sequence>
      </xsd:complexType>
    </xsd:element>
  </xsd:schema>
  <xsd:schema xmlns:xsd="http://www.w3.org/2001/XMLSchema" xmlns:dms="http://schemas.microsoft.com/office/2006/documentManagement/types" targetNamespace="e5ba8333-8158-4ccc-bea1-85cd86ded029" elementFormDefault="qualified">
    <xsd:import namespace="http://schemas.microsoft.com/office/2006/documentManagement/types"/>
    <xsd:element name="Section" ma:index="8" nillable="true" ma:displayName="Section" ma:description="Section of the Site where content is used." ma:internalName="Section">
      <xsd:simpleType>
        <xsd:restriction base="dms:Text">
          <xsd:maxLength value="10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ction xmlns="e5ba8333-8158-4ccc-bea1-85cd86ded029">PowerPoint Templates</Section>
  </documentManagement>
</p:properties>
</file>

<file path=customXml/itemProps1.xml><?xml version="1.0" encoding="utf-8"?>
<ds:datastoreItem xmlns:ds="http://schemas.openxmlformats.org/officeDocument/2006/customXml" ds:itemID="{47226F99-CA52-405D-980F-DC2C55998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ba8333-8158-4ccc-bea1-85cd86ded02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9CBB7D8-CA27-4CB3-9430-44A805A37960}">
  <ds:schemaRefs>
    <ds:schemaRef ds:uri="http://schemas.microsoft.com/sharepoint/v3/contenttype/forms"/>
  </ds:schemaRefs>
</ds:datastoreItem>
</file>

<file path=customXml/itemProps3.xml><?xml version="1.0" encoding="utf-8"?>
<ds:datastoreItem xmlns:ds="http://schemas.openxmlformats.org/officeDocument/2006/customXml" ds:itemID="{83519F7D-C5D9-4CC3-A1E0-18A974772826}">
  <ds:schemaRefs>
    <ds:schemaRef ds:uri="e5ba8333-8158-4ccc-bea1-85cd86ded029"/>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7209</TotalTime>
  <Words>561</Words>
  <Application>Microsoft Office PowerPoint</Application>
  <PresentationFormat>On-screen Show (4:3)</PresentationFormat>
  <Paragraphs>106</Paragraphs>
  <Slides>10</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10</vt:i4>
      </vt:variant>
    </vt:vector>
  </HeadingPairs>
  <TitlesOfParts>
    <vt:vector size="20" baseType="lpstr">
      <vt:lpstr>Arial</vt:lpstr>
      <vt:lpstr>Calibri</vt:lpstr>
      <vt:lpstr>Times New Roman</vt:lpstr>
      <vt:lpstr>Orange Color Field</vt:lpstr>
      <vt:lpstr>1_Orange Color Field</vt:lpstr>
      <vt:lpstr>3_Orange Color Field</vt:lpstr>
      <vt:lpstr>4_Orange Color Field</vt:lpstr>
      <vt:lpstr>5_Orange Color Field</vt:lpstr>
      <vt:lpstr>2_Orange Color Field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X-nth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fcarter</dc:creator>
  <cp:lastModifiedBy>Richard Dwyer.</cp:lastModifiedBy>
  <cp:revision>690</cp:revision>
  <cp:lastPrinted>2018-03-08T17:28:48Z</cp:lastPrinted>
  <dcterms:created xsi:type="dcterms:W3CDTF">2011-03-31T22:23:05Z</dcterms:created>
  <dcterms:modified xsi:type="dcterms:W3CDTF">2018-03-08T17:28:58Z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0x010100ECEC5C182FFD61419F6389FDA6133100</vt:lpwstr>
  </property>
  <property fmtid="{D5CDD505-2E9C-101B-9397-08002B2CF9AE}" pid="4" name="Order">
    <vt:r8>2100</vt:r8>
  </property>
</Properties>
</file>