
<file path=[Content_Types].xml><?xml version="1.0" encoding="utf-8"?>
<Types xmlns="http://schemas.openxmlformats.org/package/2006/content-types">
  <Default Extension="bin" ContentType="application/vnd.openxmlformats-officedocument.oleObject"/>
  <Default Extension="jpe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72" r:id="rId4"/>
    <p:sldId id="269" r:id="rId5"/>
    <p:sldId id="271" r:id="rId6"/>
    <p:sldId id="257" r:id="rId7"/>
    <p:sldId id="258" r:id="rId8"/>
    <p:sldId id="259" r:id="rId9"/>
    <p:sldId id="260" r:id="rId10"/>
    <p:sldId id="273" r:id="rId11"/>
    <p:sldId id="265" r:id="rId12"/>
    <p:sldId id="268" r:id="rId13"/>
    <p:sldId id="277" r:id="rId14"/>
    <p:sldId id="262" r:id="rId15"/>
    <p:sldId id="263" r:id="rId16"/>
    <p:sldId id="264" r:id="rId17"/>
    <p:sldId id="276" r:id="rId18"/>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180"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5178C-F4D1-4F85-B46F-2B78590544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0A4A1B3F-C716-405F-9A8B-9D6E7001606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D9D4F878-A8BD-4144-96E5-7A8AD065BA5D}"/>
              </a:ext>
            </a:extLst>
          </p:cNvPr>
          <p:cNvSpPr>
            <a:spLocks noGrp="1"/>
          </p:cNvSpPr>
          <p:nvPr>
            <p:ph type="dt" sz="half" idx="10"/>
          </p:nvPr>
        </p:nvSpPr>
        <p:spPr/>
        <p:txBody>
          <a:bodyPr/>
          <a:lstStyle/>
          <a:p>
            <a:fld id="{7D2A7A31-A2E1-427B-B66F-A29C3E43FB97}" type="datetimeFigureOut">
              <a:rPr lang="en-CA" smtClean="0"/>
              <a:t>2020-07-07</a:t>
            </a:fld>
            <a:endParaRPr lang="en-CA" dirty="0"/>
          </a:p>
        </p:txBody>
      </p:sp>
      <p:sp>
        <p:nvSpPr>
          <p:cNvPr id="5" name="Footer Placeholder 4">
            <a:extLst>
              <a:ext uri="{FF2B5EF4-FFF2-40B4-BE49-F238E27FC236}">
                <a16:creationId xmlns:a16="http://schemas.microsoft.com/office/drawing/2014/main" id="{E7F71E69-C7F8-4A4A-8127-9AB0356C39D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C4EEBAD7-2939-45A6-AD01-4417A2737480}"/>
              </a:ext>
            </a:extLst>
          </p:cNvPr>
          <p:cNvSpPr>
            <a:spLocks noGrp="1"/>
          </p:cNvSpPr>
          <p:nvPr>
            <p:ph type="sldNum" sz="quarter" idx="12"/>
          </p:nvPr>
        </p:nvSpPr>
        <p:spPr/>
        <p:txBody>
          <a:bodyPr/>
          <a:lstStyle/>
          <a:p>
            <a:fld id="{E3267D4F-3FAF-4D8A-A2F6-2C8673CE7CAA}" type="slidenum">
              <a:rPr lang="en-CA" smtClean="0"/>
              <a:t>‹#›</a:t>
            </a:fld>
            <a:endParaRPr lang="en-CA" dirty="0"/>
          </a:p>
        </p:txBody>
      </p:sp>
    </p:spTree>
    <p:extLst>
      <p:ext uri="{BB962C8B-B14F-4D97-AF65-F5344CB8AC3E}">
        <p14:creationId xmlns:p14="http://schemas.microsoft.com/office/powerpoint/2010/main" val="1171137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1EDDA7-6DAB-4D62-880F-29D6AC41A604}"/>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7CA03713-7448-445E-BF19-96C897E33F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7C3075C-7734-4760-A527-3E7877CC4E20}"/>
              </a:ext>
            </a:extLst>
          </p:cNvPr>
          <p:cNvSpPr>
            <a:spLocks noGrp="1"/>
          </p:cNvSpPr>
          <p:nvPr>
            <p:ph type="dt" sz="half" idx="10"/>
          </p:nvPr>
        </p:nvSpPr>
        <p:spPr/>
        <p:txBody>
          <a:bodyPr/>
          <a:lstStyle/>
          <a:p>
            <a:fld id="{7D2A7A31-A2E1-427B-B66F-A29C3E43FB97}" type="datetimeFigureOut">
              <a:rPr lang="en-CA" smtClean="0"/>
              <a:t>2020-07-07</a:t>
            </a:fld>
            <a:endParaRPr lang="en-CA" dirty="0"/>
          </a:p>
        </p:txBody>
      </p:sp>
      <p:sp>
        <p:nvSpPr>
          <p:cNvPr id="5" name="Footer Placeholder 4">
            <a:extLst>
              <a:ext uri="{FF2B5EF4-FFF2-40B4-BE49-F238E27FC236}">
                <a16:creationId xmlns:a16="http://schemas.microsoft.com/office/drawing/2014/main" id="{016FC14D-6CD2-4A11-9DCE-17C544D233E8}"/>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BC5FAD7E-A4DF-4E9E-B625-68F2E7E22023}"/>
              </a:ext>
            </a:extLst>
          </p:cNvPr>
          <p:cNvSpPr>
            <a:spLocks noGrp="1"/>
          </p:cNvSpPr>
          <p:nvPr>
            <p:ph type="sldNum" sz="quarter" idx="12"/>
          </p:nvPr>
        </p:nvSpPr>
        <p:spPr/>
        <p:txBody>
          <a:bodyPr/>
          <a:lstStyle/>
          <a:p>
            <a:fld id="{E3267D4F-3FAF-4D8A-A2F6-2C8673CE7CAA}" type="slidenum">
              <a:rPr lang="en-CA" smtClean="0"/>
              <a:t>‹#›</a:t>
            </a:fld>
            <a:endParaRPr lang="en-CA" dirty="0"/>
          </a:p>
        </p:txBody>
      </p:sp>
    </p:spTree>
    <p:extLst>
      <p:ext uri="{BB962C8B-B14F-4D97-AF65-F5344CB8AC3E}">
        <p14:creationId xmlns:p14="http://schemas.microsoft.com/office/powerpoint/2010/main" val="3066829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5A2830-2548-4CDE-AC8C-ADEF299A64D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BAF120A5-538D-43C8-9709-1E3C4456C45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3EA1B6F2-73CA-4AED-9274-F5FEE6B8607D}"/>
              </a:ext>
            </a:extLst>
          </p:cNvPr>
          <p:cNvSpPr>
            <a:spLocks noGrp="1"/>
          </p:cNvSpPr>
          <p:nvPr>
            <p:ph type="dt" sz="half" idx="10"/>
          </p:nvPr>
        </p:nvSpPr>
        <p:spPr/>
        <p:txBody>
          <a:bodyPr/>
          <a:lstStyle/>
          <a:p>
            <a:fld id="{7D2A7A31-A2E1-427B-B66F-A29C3E43FB97}" type="datetimeFigureOut">
              <a:rPr lang="en-CA" smtClean="0"/>
              <a:t>2020-07-07</a:t>
            </a:fld>
            <a:endParaRPr lang="en-CA" dirty="0"/>
          </a:p>
        </p:txBody>
      </p:sp>
      <p:sp>
        <p:nvSpPr>
          <p:cNvPr id="5" name="Footer Placeholder 4">
            <a:extLst>
              <a:ext uri="{FF2B5EF4-FFF2-40B4-BE49-F238E27FC236}">
                <a16:creationId xmlns:a16="http://schemas.microsoft.com/office/drawing/2014/main" id="{EE774B4E-A86E-40F0-B517-667C958124B0}"/>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95A8C62-E96B-4A28-BBA1-90213B3AB604}"/>
              </a:ext>
            </a:extLst>
          </p:cNvPr>
          <p:cNvSpPr>
            <a:spLocks noGrp="1"/>
          </p:cNvSpPr>
          <p:nvPr>
            <p:ph type="sldNum" sz="quarter" idx="12"/>
          </p:nvPr>
        </p:nvSpPr>
        <p:spPr/>
        <p:txBody>
          <a:bodyPr/>
          <a:lstStyle/>
          <a:p>
            <a:fld id="{E3267D4F-3FAF-4D8A-A2F6-2C8673CE7CAA}" type="slidenum">
              <a:rPr lang="en-CA" smtClean="0"/>
              <a:t>‹#›</a:t>
            </a:fld>
            <a:endParaRPr lang="en-CA" dirty="0"/>
          </a:p>
        </p:txBody>
      </p:sp>
    </p:spTree>
    <p:extLst>
      <p:ext uri="{BB962C8B-B14F-4D97-AF65-F5344CB8AC3E}">
        <p14:creationId xmlns:p14="http://schemas.microsoft.com/office/powerpoint/2010/main" val="37104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AEE18-A9B6-49BF-81D7-660D4965288F}"/>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DF54C6C-668D-4A92-ADA4-2C540CE716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D80367C-6B51-40A5-8A8A-7FB341C91B4F}"/>
              </a:ext>
            </a:extLst>
          </p:cNvPr>
          <p:cNvSpPr>
            <a:spLocks noGrp="1"/>
          </p:cNvSpPr>
          <p:nvPr>
            <p:ph type="dt" sz="half" idx="10"/>
          </p:nvPr>
        </p:nvSpPr>
        <p:spPr/>
        <p:txBody>
          <a:bodyPr/>
          <a:lstStyle/>
          <a:p>
            <a:fld id="{7D2A7A31-A2E1-427B-B66F-A29C3E43FB97}" type="datetimeFigureOut">
              <a:rPr lang="en-CA" smtClean="0"/>
              <a:t>2020-07-07</a:t>
            </a:fld>
            <a:endParaRPr lang="en-CA" dirty="0"/>
          </a:p>
        </p:txBody>
      </p:sp>
      <p:sp>
        <p:nvSpPr>
          <p:cNvPr id="5" name="Footer Placeholder 4">
            <a:extLst>
              <a:ext uri="{FF2B5EF4-FFF2-40B4-BE49-F238E27FC236}">
                <a16:creationId xmlns:a16="http://schemas.microsoft.com/office/drawing/2014/main" id="{259E3AFF-76AF-4D42-A56F-A94584669989}"/>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DE58B162-B245-4FC1-A2A9-4532DAF76C9D}"/>
              </a:ext>
            </a:extLst>
          </p:cNvPr>
          <p:cNvSpPr>
            <a:spLocks noGrp="1"/>
          </p:cNvSpPr>
          <p:nvPr>
            <p:ph type="sldNum" sz="quarter" idx="12"/>
          </p:nvPr>
        </p:nvSpPr>
        <p:spPr/>
        <p:txBody>
          <a:bodyPr/>
          <a:lstStyle/>
          <a:p>
            <a:fld id="{E3267D4F-3FAF-4D8A-A2F6-2C8673CE7CAA}" type="slidenum">
              <a:rPr lang="en-CA" smtClean="0"/>
              <a:t>‹#›</a:t>
            </a:fld>
            <a:endParaRPr lang="en-CA" dirty="0"/>
          </a:p>
        </p:txBody>
      </p:sp>
    </p:spTree>
    <p:extLst>
      <p:ext uri="{BB962C8B-B14F-4D97-AF65-F5344CB8AC3E}">
        <p14:creationId xmlns:p14="http://schemas.microsoft.com/office/powerpoint/2010/main" val="304928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21863-A6DF-44BD-BB13-5B654F688A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C9B4E104-34A5-40B9-A0EE-9BEBF809DC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5087169-4D1B-4D1D-B064-4131BFC537E6}"/>
              </a:ext>
            </a:extLst>
          </p:cNvPr>
          <p:cNvSpPr>
            <a:spLocks noGrp="1"/>
          </p:cNvSpPr>
          <p:nvPr>
            <p:ph type="dt" sz="half" idx="10"/>
          </p:nvPr>
        </p:nvSpPr>
        <p:spPr/>
        <p:txBody>
          <a:bodyPr/>
          <a:lstStyle/>
          <a:p>
            <a:fld id="{7D2A7A31-A2E1-427B-B66F-A29C3E43FB97}" type="datetimeFigureOut">
              <a:rPr lang="en-CA" smtClean="0"/>
              <a:t>2020-07-07</a:t>
            </a:fld>
            <a:endParaRPr lang="en-CA" dirty="0"/>
          </a:p>
        </p:txBody>
      </p:sp>
      <p:sp>
        <p:nvSpPr>
          <p:cNvPr id="5" name="Footer Placeholder 4">
            <a:extLst>
              <a:ext uri="{FF2B5EF4-FFF2-40B4-BE49-F238E27FC236}">
                <a16:creationId xmlns:a16="http://schemas.microsoft.com/office/drawing/2014/main" id="{79B0EB3B-78E5-43B9-98B7-14727518C726}"/>
              </a:ext>
            </a:extLst>
          </p:cNvPr>
          <p:cNvSpPr>
            <a:spLocks noGrp="1"/>
          </p:cNvSpPr>
          <p:nvPr>
            <p:ph type="ftr" sz="quarter" idx="11"/>
          </p:nvPr>
        </p:nvSpPr>
        <p:spPr/>
        <p:txBody>
          <a:bodyPr/>
          <a:lstStyle/>
          <a:p>
            <a:endParaRPr lang="en-CA" dirty="0"/>
          </a:p>
        </p:txBody>
      </p:sp>
      <p:sp>
        <p:nvSpPr>
          <p:cNvPr id="6" name="Slide Number Placeholder 5">
            <a:extLst>
              <a:ext uri="{FF2B5EF4-FFF2-40B4-BE49-F238E27FC236}">
                <a16:creationId xmlns:a16="http://schemas.microsoft.com/office/drawing/2014/main" id="{2B75D793-9912-4A3C-AC43-2B91FB4432B7}"/>
              </a:ext>
            </a:extLst>
          </p:cNvPr>
          <p:cNvSpPr>
            <a:spLocks noGrp="1"/>
          </p:cNvSpPr>
          <p:nvPr>
            <p:ph type="sldNum" sz="quarter" idx="12"/>
          </p:nvPr>
        </p:nvSpPr>
        <p:spPr/>
        <p:txBody>
          <a:bodyPr/>
          <a:lstStyle/>
          <a:p>
            <a:fld id="{E3267D4F-3FAF-4D8A-A2F6-2C8673CE7CAA}" type="slidenum">
              <a:rPr lang="en-CA" smtClean="0"/>
              <a:t>‹#›</a:t>
            </a:fld>
            <a:endParaRPr lang="en-CA" dirty="0"/>
          </a:p>
        </p:txBody>
      </p:sp>
    </p:spTree>
    <p:extLst>
      <p:ext uri="{BB962C8B-B14F-4D97-AF65-F5344CB8AC3E}">
        <p14:creationId xmlns:p14="http://schemas.microsoft.com/office/powerpoint/2010/main" val="373228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31C32-F602-49DE-BC77-FDA14AB924A1}"/>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017D63DB-4001-4567-BDE1-62ECB265DC9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C401E899-E466-4DB8-B816-B9DD5D3BB30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006B00B1-7DAF-4395-B2AE-925207A9219D}"/>
              </a:ext>
            </a:extLst>
          </p:cNvPr>
          <p:cNvSpPr>
            <a:spLocks noGrp="1"/>
          </p:cNvSpPr>
          <p:nvPr>
            <p:ph type="dt" sz="half" idx="10"/>
          </p:nvPr>
        </p:nvSpPr>
        <p:spPr/>
        <p:txBody>
          <a:bodyPr/>
          <a:lstStyle/>
          <a:p>
            <a:fld id="{7D2A7A31-A2E1-427B-B66F-A29C3E43FB97}" type="datetimeFigureOut">
              <a:rPr lang="en-CA" smtClean="0"/>
              <a:t>2020-07-07</a:t>
            </a:fld>
            <a:endParaRPr lang="en-CA" dirty="0"/>
          </a:p>
        </p:txBody>
      </p:sp>
      <p:sp>
        <p:nvSpPr>
          <p:cNvPr id="6" name="Footer Placeholder 5">
            <a:extLst>
              <a:ext uri="{FF2B5EF4-FFF2-40B4-BE49-F238E27FC236}">
                <a16:creationId xmlns:a16="http://schemas.microsoft.com/office/drawing/2014/main" id="{176154FA-00C2-4E15-85CA-1446002E8798}"/>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15403CA2-CDC5-4E53-A698-4BE70D206B92}"/>
              </a:ext>
            </a:extLst>
          </p:cNvPr>
          <p:cNvSpPr>
            <a:spLocks noGrp="1"/>
          </p:cNvSpPr>
          <p:nvPr>
            <p:ph type="sldNum" sz="quarter" idx="12"/>
          </p:nvPr>
        </p:nvSpPr>
        <p:spPr/>
        <p:txBody>
          <a:bodyPr/>
          <a:lstStyle/>
          <a:p>
            <a:fld id="{E3267D4F-3FAF-4D8A-A2F6-2C8673CE7CAA}" type="slidenum">
              <a:rPr lang="en-CA" smtClean="0"/>
              <a:t>‹#›</a:t>
            </a:fld>
            <a:endParaRPr lang="en-CA" dirty="0"/>
          </a:p>
        </p:txBody>
      </p:sp>
    </p:spTree>
    <p:extLst>
      <p:ext uri="{BB962C8B-B14F-4D97-AF65-F5344CB8AC3E}">
        <p14:creationId xmlns:p14="http://schemas.microsoft.com/office/powerpoint/2010/main" val="2040274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938F-9CD7-4EC3-9A8B-A365F4008466}"/>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765FE822-E51F-442B-A06E-552EA1A7CF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8DC89D9-E181-4A4D-9C0E-D34DAA7D296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233D1CF4-C612-4028-BEC7-8DE6771EB8B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18C740-F3B4-4C00-8EED-AF9CB47070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A0D1E8B6-3A93-427A-9980-01091428263B}"/>
              </a:ext>
            </a:extLst>
          </p:cNvPr>
          <p:cNvSpPr>
            <a:spLocks noGrp="1"/>
          </p:cNvSpPr>
          <p:nvPr>
            <p:ph type="dt" sz="half" idx="10"/>
          </p:nvPr>
        </p:nvSpPr>
        <p:spPr/>
        <p:txBody>
          <a:bodyPr/>
          <a:lstStyle/>
          <a:p>
            <a:fld id="{7D2A7A31-A2E1-427B-B66F-A29C3E43FB97}" type="datetimeFigureOut">
              <a:rPr lang="en-CA" smtClean="0"/>
              <a:t>2020-07-07</a:t>
            </a:fld>
            <a:endParaRPr lang="en-CA" dirty="0"/>
          </a:p>
        </p:txBody>
      </p:sp>
      <p:sp>
        <p:nvSpPr>
          <p:cNvPr id="8" name="Footer Placeholder 7">
            <a:extLst>
              <a:ext uri="{FF2B5EF4-FFF2-40B4-BE49-F238E27FC236}">
                <a16:creationId xmlns:a16="http://schemas.microsoft.com/office/drawing/2014/main" id="{7C47A57A-1D1F-4400-BB2E-EC2DD2B85046}"/>
              </a:ext>
            </a:extLst>
          </p:cNvPr>
          <p:cNvSpPr>
            <a:spLocks noGrp="1"/>
          </p:cNvSpPr>
          <p:nvPr>
            <p:ph type="ftr" sz="quarter" idx="11"/>
          </p:nvPr>
        </p:nvSpPr>
        <p:spPr/>
        <p:txBody>
          <a:bodyPr/>
          <a:lstStyle/>
          <a:p>
            <a:endParaRPr lang="en-CA" dirty="0"/>
          </a:p>
        </p:txBody>
      </p:sp>
      <p:sp>
        <p:nvSpPr>
          <p:cNvPr id="9" name="Slide Number Placeholder 8">
            <a:extLst>
              <a:ext uri="{FF2B5EF4-FFF2-40B4-BE49-F238E27FC236}">
                <a16:creationId xmlns:a16="http://schemas.microsoft.com/office/drawing/2014/main" id="{5E90D9D1-81EB-4A1B-9639-F92778CB450B}"/>
              </a:ext>
            </a:extLst>
          </p:cNvPr>
          <p:cNvSpPr>
            <a:spLocks noGrp="1"/>
          </p:cNvSpPr>
          <p:nvPr>
            <p:ph type="sldNum" sz="quarter" idx="12"/>
          </p:nvPr>
        </p:nvSpPr>
        <p:spPr/>
        <p:txBody>
          <a:bodyPr/>
          <a:lstStyle/>
          <a:p>
            <a:fld id="{E3267D4F-3FAF-4D8A-A2F6-2C8673CE7CAA}" type="slidenum">
              <a:rPr lang="en-CA" smtClean="0"/>
              <a:t>‹#›</a:t>
            </a:fld>
            <a:endParaRPr lang="en-CA" dirty="0"/>
          </a:p>
        </p:txBody>
      </p:sp>
    </p:spTree>
    <p:extLst>
      <p:ext uri="{BB962C8B-B14F-4D97-AF65-F5344CB8AC3E}">
        <p14:creationId xmlns:p14="http://schemas.microsoft.com/office/powerpoint/2010/main" val="2771407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5AB84-B76F-4782-A688-EE281226B53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27FD67A2-A7E5-4567-BFCF-383662750362}"/>
              </a:ext>
            </a:extLst>
          </p:cNvPr>
          <p:cNvSpPr>
            <a:spLocks noGrp="1"/>
          </p:cNvSpPr>
          <p:nvPr>
            <p:ph type="dt" sz="half" idx="10"/>
          </p:nvPr>
        </p:nvSpPr>
        <p:spPr/>
        <p:txBody>
          <a:bodyPr/>
          <a:lstStyle/>
          <a:p>
            <a:fld id="{7D2A7A31-A2E1-427B-B66F-A29C3E43FB97}" type="datetimeFigureOut">
              <a:rPr lang="en-CA" smtClean="0"/>
              <a:t>2020-07-07</a:t>
            </a:fld>
            <a:endParaRPr lang="en-CA" dirty="0"/>
          </a:p>
        </p:txBody>
      </p:sp>
      <p:sp>
        <p:nvSpPr>
          <p:cNvPr id="4" name="Footer Placeholder 3">
            <a:extLst>
              <a:ext uri="{FF2B5EF4-FFF2-40B4-BE49-F238E27FC236}">
                <a16:creationId xmlns:a16="http://schemas.microsoft.com/office/drawing/2014/main" id="{09545DF9-397B-4C12-BB2E-004659FBAE2C}"/>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9573993A-8E6B-44D2-BDDE-ADEADD5A3080}"/>
              </a:ext>
            </a:extLst>
          </p:cNvPr>
          <p:cNvSpPr>
            <a:spLocks noGrp="1"/>
          </p:cNvSpPr>
          <p:nvPr>
            <p:ph type="sldNum" sz="quarter" idx="12"/>
          </p:nvPr>
        </p:nvSpPr>
        <p:spPr/>
        <p:txBody>
          <a:bodyPr/>
          <a:lstStyle/>
          <a:p>
            <a:fld id="{E3267D4F-3FAF-4D8A-A2F6-2C8673CE7CAA}" type="slidenum">
              <a:rPr lang="en-CA" smtClean="0"/>
              <a:t>‹#›</a:t>
            </a:fld>
            <a:endParaRPr lang="en-CA" dirty="0"/>
          </a:p>
        </p:txBody>
      </p:sp>
    </p:spTree>
    <p:extLst>
      <p:ext uri="{BB962C8B-B14F-4D97-AF65-F5344CB8AC3E}">
        <p14:creationId xmlns:p14="http://schemas.microsoft.com/office/powerpoint/2010/main" val="2048907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40EC51-FD65-4175-9043-70394573E12E}"/>
              </a:ext>
            </a:extLst>
          </p:cNvPr>
          <p:cNvSpPr>
            <a:spLocks noGrp="1"/>
          </p:cNvSpPr>
          <p:nvPr>
            <p:ph type="dt" sz="half" idx="10"/>
          </p:nvPr>
        </p:nvSpPr>
        <p:spPr/>
        <p:txBody>
          <a:bodyPr/>
          <a:lstStyle/>
          <a:p>
            <a:fld id="{7D2A7A31-A2E1-427B-B66F-A29C3E43FB97}" type="datetimeFigureOut">
              <a:rPr lang="en-CA" smtClean="0"/>
              <a:t>2020-07-07</a:t>
            </a:fld>
            <a:endParaRPr lang="en-CA" dirty="0"/>
          </a:p>
        </p:txBody>
      </p:sp>
      <p:sp>
        <p:nvSpPr>
          <p:cNvPr id="3" name="Footer Placeholder 2">
            <a:extLst>
              <a:ext uri="{FF2B5EF4-FFF2-40B4-BE49-F238E27FC236}">
                <a16:creationId xmlns:a16="http://schemas.microsoft.com/office/drawing/2014/main" id="{30D04D3E-7A4F-4AE2-A5E7-48F5FD019D86}"/>
              </a:ext>
            </a:extLst>
          </p:cNvPr>
          <p:cNvSpPr>
            <a:spLocks noGrp="1"/>
          </p:cNvSpPr>
          <p:nvPr>
            <p:ph type="ftr" sz="quarter" idx="11"/>
          </p:nvPr>
        </p:nvSpPr>
        <p:spPr/>
        <p:txBody>
          <a:bodyPr/>
          <a:lstStyle/>
          <a:p>
            <a:endParaRPr lang="en-CA" dirty="0"/>
          </a:p>
        </p:txBody>
      </p:sp>
      <p:sp>
        <p:nvSpPr>
          <p:cNvPr id="4" name="Slide Number Placeholder 3">
            <a:extLst>
              <a:ext uri="{FF2B5EF4-FFF2-40B4-BE49-F238E27FC236}">
                <a16:creationId xmlns:a16="http://schemas.microsoft.com/office/drawing/2014/main" id="{BAC3593F-A084-4210-95F3-E4FF0CA0ECA3}"/>
              </a:ext>
            </a:extLst>
          </p:cNvPr>
          <p:cNvSpPr>
            <a:spLocks noGrp="1"/>
          </p:cNvSpPr>
          <p:nvPr>
            <p:ph type="sldNum" sz="quarter" idx="12"/>
          </p:nvPr>
        </p:nvSpPr>
        <p:spPr/>
        <p:txBody>
          <a:bodyPr/>
          <a:lstStyle/>
          <a:p>
            <a:fld id="{E3267D4F-3FAF-4D8A-A2F6-2C8673CE7CAA}" type="slidenum">
              <a:rPr lang="en-CA" smtClean="0"/>
              <a:t>‹#›</a:t>
            </a:fld>
            <a:endParaRPr lang="en-CA" dirty="0"/>
          </a:p>
        </p:txBody>
      </p:sp>
    </p:spTree>
    <p:extLst>
      <p:ext uri="{BB962C8B-B14F-4D97-AF65-F5344CB8AC3E}">
        <p14:creationId xmlns:p14="http://schemas.microsoft.com/office/powerpoint/2010/main" val="3632757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AD7A6-AAE6-45A5-BC72-AAD4B36B78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4D85011A-B406-4B78-B595-E2391E5325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CBDC558D-0B4D-4DEB-AED9-E95FF5422A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B5D8DFB-4BF2-4BB9-B031-AE292C92DD77}"/>
              </a:ext>
            </a:extLst>
          </p:cNvPr>
          <p:cNvSpPr>
            <a:spLocks noGrp="1"/>
          </p:cNvSpPr>
          <p:nvPr>
            <p:ph type="dt" sz="half" idx="10"/>
          </p:nvPr>
        </p:nvSpPr>
        <p:spPr/>
        <p:txBody>
          <a:bodyPr/>
          <a:lstStyle/>
          <a:p>
            <a:fld id="{7D2A7A31-A2E1-427B-B66F-A29C3E43FB97}" type="datetimeFigureOut">
              <a:rPr lang="en-CA" smtClean="0"/>
              <a:t>2020-07-07</a:t>
            </a:fld>
            <a:endParaRPr lang="en-CA" dirty="0"/>
          </a:p>
        </p:txBody>
      </p:sp>
      <p:sp>
        <p:nvSpPr>
          <p:cNvPr id="6" name="Footer Placeholder 5">
            <a:extLst>
              <a:ext uri="{FF2B5EF4-FFF2-40B4-BE49-F238E27FC236}">
                <a16:creationId xmlns:a16="http://schemas.microsoft.com/office/drawing/2014/main" id="{2515DDBC-42E2-4056-B9A0-A1299843B627}"/>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2D35D4D0-742E-40B7-89C7-1A4BB46BE488}"/>
              </a:ext>
            </a:extLst>
          </p:cNvPr>
          <p:cNvSpPr>
            <a:spLocks noGrp="1"/>
          </p:cNvSpPr>
          <p:nvPr>
            <p:ph type="sldNum" sz="quarter" idx="12"/>
          </p:nvPr>
        </p:nvSpPr>
        <p:spPr/>
        <p:txBody>
          <a:bodyPr/>
          <a:lstStyle/>
          <a:p>
            <a:fld id="{E3267D4F-3FAF-4D8A-A2F6-2C8673CE7CAA}" type="slidenum">
              <a:rPr lang="en-CA" smtClean="0"/>
              <a:t>‹#›</a:t>
            </a:fld>
            <a:endParaRPr lang="en-CA" dirty="0"/>
          </a:p>
        </p:txBody>
      </p:sp>
    </p:spTree>
    <p:extLst>
      <p:ext uri="{BB962C8B-B14F-4D97-AF65-F5344CB8AC3E}">
        <p14:creationId xmlns:p14="http://schemas.microsoft.com/office/powerpoint/2010/main" val="2852013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4FE1-56C5-4240-B36F-80D968F535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F7023E59-806E-4B8F-808A-4BF3FB228F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a:extLst>
              <a:ext uri="{FF2B5EF4-FFF2-40B4-BE49-F238E27FC236}">
                <a16:creationId xmlns:a16="http://schemas.microsoft.com/office/drawing/2014/main" id="{47833C69-3885-4079-A949-1643435D27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C0741-3CA1-4EF1-A114-F487E36FFFFE}"/>
              </a:ext>
            </a:extLst>
          </p:cNvPr>
          <p:cNvSpPr>
            <a:spLocks noGrp="1"/>
          </p:cNvSpPr>
          <p:nvPr>
            <p:ph type="dt" sz="half" idx="10"/>
          </p:nvPr>
        </p:nvSpPr>
        <p:spPr/>
        <p:txBody>
          <a:bodyPr/>
          <a:lstStyle/>
          <a:p>
            <a:fld id="{7D2A7A31-A2E1-427B-B66F-A29C3E43FB97}" type="datetimeFigureOut">
              <a:rPr lang="en-CA" smtClean="0"/>
              <a:t>2020-07-07</a:t>
            </a:fld>
            <a:endParaRPr lang="en-CA" dirty="0"/>
          </a:p>
        </p:txBody>
      </p:sp>
      <p:sp>
        <p:nvSpPr>
          <p:cNvPr id="6" name="Footer Placeholder 5">
            <a:extLst>
              <a:ext uri="{FF2B5EF4-FFF2-40B4-BE49-F238E27FC236}">
                <a16:creationId xmlns:a16="http://schemas.microsoft.com/office/drawing/2014/main" id="{1F7BA99E-BAE4-4DDE-B3CE-AE6F4DF0DE66}"/>
              </a:ext>
            </a:extLst>
          </p:cNvPr>
          <p:cNvSpPr>
            <a:spLocks noGrp="1"/>
          </p:cNvSpPr>
          <p:nvPr>
            <p:ph type="ftr" sz="quarter" idx="11"/>
          </p:nvPr>
        </p:nvSpPr>
        <p:spPr/>
        <p:txBody>
          <a:bodyPr/>
          <a:lstStyle/>
          <a:p>
            <a:endParaRPr lang="en-CA" dirty="0"/>
          </a:p>
        </p:txBody>
      </p:sp>
      <p:sp>
        <p:nvSpPr>
          <p:cNvPr id="7" name="Slide Number Placeholder 6">
            <a:extLst>
              <a:ext uri="{FF2B5EF4-FFF2-40B4-BE49-F238E27FC236}">
                <a16:creationId xmlns:a16="http://schemas.microsoft.com/office/drawing/2014/main" id="{03D6B512-9F1D-41CE-8565-CC94FF4067AD}"/>
              </a:ext>
            </a:extLst>
          </p:cNvPr>
          <p:cNvSpPr>
            <a:spLocks noGrp="1"/>
          </p:cNvSpPr>
          <p:nvPr>
            <p:ph type="sldNum" sz="quarter" idx="12"/>
          </p:nvPr>
        </p:nvSpPr>
        <p:spPr/>
        <p:txBody>
          <a:bodyPr/>
          <a:lstStyle/>
          <a:p>
            <a:fld id="{E3267D4F-3FAF-4D8A-A2F6-2C8673CE7CAA}" type="slidenum">
              <a:rPr lang="en-CA" smtClean="0"/>
              <a:t>‹#›</a:t>
            </a:fld>
            <a:endParaRPr lang="en-CA" dirty="0"/>
          </a:p>
        </p:txBody>
      </p:sp>
    </p:spTree>
    <p:extLst>
      <p:ext uri="{BB962C8B-B14F-4D97-AF65-F5344CB8AC3E}">
        <p14:creationId xmlns:p14="http://schemas.microsoft.com/office/powerpoint/2010/main" val="978879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C418659-8FF2-4462-8FEF-B5B74DF8A7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45452B84-D87F-4A64-AF45-096DBB5BB4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C9EF354-2E1F-43D6-A4A5-3EFC4D37887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2A7A31-A2E1-427B-B66F-A29C3E43FB97}" type="datetimeFigureOut">
              <a:rPr lang="en-CA" smtClean="0"/>
              <a:t>2020-07-07</a:t>
            </a:fld>
            <a:endParaRPr lang="en-CA" dirty="0"/>
          </a:p>
        </p:txBody>
      </p:sp>
      <p:sp>
        <p:nvSpPr>
          <p:cNvPr id="5" name="Footer Placeholder 4">
            <a:extLst>
              <a:ext uri="{FF2B5EF4-FFF2-40B4-BE49-F238E27FC236}">
                <a16:creationId xmlns:a16="http://schemas.microsoft.com/office/drawing/2014/main" id="{886871F0-711C-4648-A8EA-2EE83CC8543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p>
        </p:txBody>
      </p:sp>
      <p:sp>
        <p:nvSpPr>
          <p:cNvPr id="6" name="Slide Number Placeholder 5">
            <a:extLst>
              <a:ext uri="{FF2B5EF4-FFF2-40B4-BE49-F238E27FC236}">
                <a16:creationId xmlns:a16="http://schemas.microsoft.com/office/drawing/2014/main" id="{591AA7F2-C705-4BB7-BDD8-E4B9C78621C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267D4F-3FAF-4D8A-A2F6-2C8673CE7CAA}" type="slidenum">
              <a:rPr lang="en-CA" smtClean="0"/>
              <a:t>‹#›</a:t>
            </a:fld>
            <a:endParaRPr lang="en-CA" dirty="0"/>
          </a:p>
        </p:txBody>
      </p:sp>
    </p:spTree>
    <p:extLst>
      <p:ext uri="{BB962C8B-B14F-4D97-AF65-F5344CB8AC3E}">
        <p14:creationId xmlns:p14="http://schemas.microsoft.com/office/powerpoint/2010/main" val="26714765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mailto:Philip.chubbs@atco.ca"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mailto:Richard.gaulton@atco.ca" TargetMode="Externa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8340C-1781-44B9-B996-E92BE8C30AC1}"/>
              </a:ext>
            </a:extLst>
          </p:cNvPr>
          <p:cNvSpPr>
            <a:spLocks noGrp="1"/>
          </p:cNvSpPr>
          <p:nvPr>
            <p:ph type="title"/>
          </p:nvPr>
        </p:nvSpPr>
        <p:spPr>
          <a:xfrm>
            <a:off x="575733" y="1"/>
            <a:ext cx="11480800" cy="6750756"/>
          </a:xfrm>
          <a:solidFill>
            <a:schemeClr val="accent5"/>
          </a:solidFill>
        </p:spPr>
        <p:txBody>
          <a:bodyPr>
            <a:normAutofit fontScale="90000"/>
          </a:bodyPr>
          <a:lstStyle/>
          <a:p>
            <a:pPr algn="ctr"/>
            <a:r>
              <a:rPr lang="en-CA" sz="2800" dirty="0">
                <a:latin typeface="Arial" panose="020B0604020202020204" pitchFamily="34" charset="0"/>
                <a:cs typeface="Arial" panose="020B0604020202020204" pitchFamily="34" charset="0"/>
              </a:rPr>
              <a:t>PRESENTATION FOR THE TYPE A WATER LICENCE APPLICATION OF THE RESOLUTE BAY UTILIDOR SYTEM</a:t>
            </a: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r>
              <a:rPr lang="en-CA" sz="2800" dirty="0">
                <a:latin typeface="Arial" panose="020B0604020202020204" pitchFamily="34" charset="0"/>
                <a:cs typeface="Arial" panose="020B0604020202020204" pitchFamily="34" charset="0"/>
              </a:rPr>
              <a:t>NWB TECHNICAL MEETING AND PRE-HEARING CONFERENCE</a:t>
            </a: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r>
              <a:rPr lang="en-CA" sz="2800" dirty="0">
                <a:latin typeface="Arial" panose="020B0604020202020204" pitchFamily="34" charset="0"/>
                <a:cs typeface="Arial" panose="020B0604020202020204" pitchFamily="34" charset="0"/>
              </a:rPr>
              <a:t>  OVER PHONE</a:t>
            </a: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r>
              <a:rPr lang="en-CA" sz="2800" dirty="0">
                <a:latin typeface="Arial" panose="020B0604020202020204" pitchFamily="34" charset="0"/>
                <a:cs typeface="Arial" panose="020B0604020202020204" pitchFamily="34" charset="0"/>
              </a:rPr>
              <a:t>                             </a:t>
            </a:r>
            <a:br>
              <a:rPr lang="en-CA" sz="2800" dirty="0">
                <a:latin typeface="Arial" panose="020B0604020202020204" pitchFamily="34" charset="0"/>
                <a:cs typeface="Arial" panose="020B0604020202020204" pitchFamily="34" charset="0"/>
              </a:rPr>
            </a:br>
            <a:r>
              <a:rPr lang="en-CA" sz="2800" dirty="0">
                <a:latin typeface="Arial" panose="020B0604020202020204" pitchFamily="34" charset="0"/>
                <a:cs typeface="Arial" panose="020B0604020202020204" pitchFamily="34" charset="0"/>
              </a:rPr>
              <a:t>   </a:t>
            </a:r>
            <a:r>
              <a:rPr lang="en-CA" sz="2800" dirty="0">
                <a:solidFill>
                  <a:srgbClr val="C00000"/>
                </a:solidFill>
                <a:latin typeface="Arial" panose="020B0604020202020204" pitchFamily="34" charset="0"/>
                <a:cs typeface="Arial" panose="020B0604020202020204" pitchFamily="34" charset="0"/>
              </a:rPr>
              <a:t>JULY 14  AND JULY 15, 2020</a:t>
            </a:r>
            <a:br>
              <a:rPr lang="en-CA" sz="2800" dirty="0">
                <a:solidFill>
                  <a:srgbClr val="C00000"/>
                </a:solidFill>
                <a:latin typeface="Arial" panose="020B0604020202020204" pitchFamily="34" charset="0"/>
                <a:cs typeface="Arial" panose="020B0604020202020204" pitchFamily="34" charset="0"/>
              </a:rPr>
            </a:br>
            <a:br>
              <a:rPr lang="en-CA" sz="2800" dirty="0">
                <a:solidFill>
                  <a:srgbClr val="C00000"/>
                </a:solidFill>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r>
              <a:rPr lang="en-CA" sz="2800" dirty="0">
                <a:latin typeface="Arial" panose="020B0604020202020204" pitchFamily="34" charset="0"/>
                <a:cs typeface="Arial" panose="020B0604020202020204" pitchFamily="34" charset="0"/>
              </a:rPr>
              <a:t>PRESENTED BY:</a:t>
            </a:r>
            <a:br>
              <a:rPr lang="en-CA" sz="2800" dirty="0">
                <a:latin typeface="Arial" panose="020B0604020202020204" pitchFamily="34" charset="0"/>
                <a:cs typeface="Arial" panose="020B0604020202020204" pitchFamily="34" charset="0"/>
              </a:rPr>
            </a:br>
            <a:br>
              <a:rPr lang="en-CA" sz="28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BHABESH ROY, M.A.Sc., P.Eng.</a:t>
            </a: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MUNICIPAL PLANNING ENGINEER</a:t>
            </a: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COMMUNITY GOVERNMENT SERVICES  </a:t>
            </a: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GOVERNMENT OF NUNAVUT</a:t>
            </a: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BAFFIN REGION, POND INLET</a:t>
            </a: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BOX 379, X0A 0S0, NUNAVUT</a:t>
            </a:r>
            <a:br>
              <a:rPr lang="en-CA" sz="2000" dirty="0">
                <a:latin typeface="Arial" panose="020B0604020202020204" pitchFamily="34" charset="0"/>
                <a:cs typeface="Arial" panose="020B0604020202020204" pitchFamily="34" charset="0"/>
              </a:rPr>
            </a:br>
            <a:r>
              <a:rPr lang="en-CA" sz="2000" dirty="0">
                <a:latin typeface="Arial" panose="020B0604020202020204" pitchFamily="34" charset="0"/>
                <a:cs typeface="Arial" panose="020B0604020202020204" pitchFamily="34" charset="0"/>
              </a:rPr>
              <a:t>PH. 867 899 7314, Cell 867 899 1345 </a:t>
            </a:r>
            <a:br>
              <a:rPr lang="en-CA" sz="2000" dirty="0">
                <a:latin typeface="Arial" panose="020B0604020202020204" pitchFamily="34" charset="0"/>
                <a:cs typeface="Arial" panose="020B0604020202020204" pitchFamily="34" charset="0"/>
              </a:rPr>
            </a:br>
            <a:endParaRPr lang="en-CA"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6161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68219-04E6-46AF-AFF0-EA24A19E81F0}"/>
              </a:ext>
            </a:extLst>
          </p:cNvPr>
          <p:cNvSpPr>
            <a:spLocks noGrp="1"/>
          </p:cNvSpPr>
          <p:nvPr>
            <p:ph type="ctrTitle"/>
          </p:nvPr>
        </p:nvSpPr>
        <p:spPr>
          <a:xfrm>
            <a:off x="1083732" y="248355"/>
            <a:ext cx="9144000" cy="745067"/>
          </a:xfrm>
        </p:spPr>
        <p:txBody>
          <a:bodyPr>
            <a:normAutofit fontScale="90000"/>
          </a:bodyPr>
          <a:lstStyle/>
          <a:p>
            <a:r>
              <a:rPr lang="en-CA" sz="2800" dirty="0">
                <a:latin typeface="Arial" panose="020B0604020202020204" pitchFamily="34" charset="0"/>
                <a:cs typeface="Arial" panose="020B0604020202020204" pitchFamily="34" charset="0"/>
              </a:rPr>
              <a:t>RESOLUTE BAY POPULATION</a:t>
            </a:r>
            <a:br>
              <a:rPr lang="en-CA" sz="2800" dirty="0">
                <a:latin typeface="Arial" panose="020B0604020202020204" pitchFamily="34" charset="0"/>
                <a:cs typeface="Arial" panose="020B0604020202020204" pitchFamily="34" charset="0"/>
              </a:rPr>
            </a:br>
            <a:r>
              <a:rPr lang="en-CA" sz="2800" dirty="0">
                <a:latin typeface="Arial" panose="020B0604020202020204" pitchFamily="34" charset="0"/>
                <a:cs typeface="Arial" panose="020B0604020202020204" pitchFamily="34" charset="0"/>
              </a:rPr>
              <a:t>(Exp’s Pre-design Report 2012)</a:t>
            </a:r>
          </a:p>
        </p:txBody>
      </p:sp>
      <p:sp>
        <p:nvSpPr>
          <p:cNvPr id="3" name="Subtitle 2">
            <a:extLst>
              <a:ext uri="{FF2B5EF4-FFF2-40B4-BE49-F238E27FC236}">
                <a16:creationId xmlns:a16="http://schemas.microsoft.com/office/drawing/2014/main" id="{970BB703-787F-4F35-BB28-1BE79536ECD3}"/>
              </a:ext>
            </a:extLst>
          </p:cNvPr>
          <p:cNvSpPr>
            <a:spLocks noGrp="1"/>
          </p:cNvSpPr>
          <p:nvPr>
            <p:ph type="subTitle" idx="1"/>
          </p:nvPr>
        </p:nvSpPr>
        <p:spPr>
          <a:xfrm>
            <a:off x="1083732" y="1433689"/>
            <a:ext cx="10540232" cy="5424311"/>
          </a:xfrm>
          <a:solidFill>
            <a:schemeClr val="accent2">
              <a:lumMod val="20000"/>
              <a:lumOff val="80000"/>
            </a:schemeClr>
          </a:solidFill>
        </p:spPr>
        <p:txBody>
          <a:bodyPr>
            <a:normAutofit fontScale="92500" lnSpcReduction="20000"/>
          </a:bodyPr>
          <a:lstStyle/>
          <a:p>
            <a:pPr algn="l"/>
            <a:r>
              <a:rPr lang="en-CA" dirty="0"/>
              <a:t>Town site Area:</a:t>
            </a:r>
          </a:p>
          <a:p>
            <a:pPr algn="l"/>
            <a:r>
              <a:rPr lang="en-CA" dirty="0"/>
              <a:t>YEAR                                               POPULATION</a:t>
            </a:r>
          </a:p>
          <a:p>
            <a:pPr algn="l"/>
            <a:r>
              <a:rPr lang="en-CA" dirty="0"/>
              <a:t>2017                                                     273</a:t>
            </a:r>
          </a:p>
          <a:p>
            <a:pPr algn="l"/>
            <a:r>
              <a:rPr lang="en-CA" dirty="0"/>
              <a:t>2022                                                     288</a:t>
            </a:r>
          </a:p>
          <a:p>
            <a:pPr algn="l"/>
            <a:r>
              <a:rPr lang="en-CA" dirty="0"/>
              <a:t>2027                                                     302</a:t>
            </a:r>
          </a:p>
          <a:p>
            <a:pPr algn="l"/>
            <a:r>
              <a:rPr lang="en-CA" dirty="0"/>
              <a:t>2032                                                     316</a:t>
            </a:r>
          </a:p>
          <a:p>
            <a:pPr algn="l"/>
            <a:r>
              <a:rPr lang="en-CA" dirty="0"/>
              <a:t>2037                                                     330</a:t>
            </a:r>
          </a:p>
          <a:p>
            <a:pPr algn="l"/>
            <a:r>
              <a:rPr lang="en-CA" dirty="0"/>
              <a:t>2042                                                     347</a:t>
            </a:r>
          </a:p>
          <a:p>
            <a:pPr algn="l"/>
            <a:r>
              <a:rPr lang="en-CA" dirty="0"/>
              <a:t>2047                                                     365</a:t>
            </a:r>
          </a:p>
          <a:p>
            <a:pPr algn="l"/>
            <a:endParaRPr lang="en-CA" dirty="0"/>
          </a:p>
          <a:p>
            <a:pPr algn="l"/>
            <a:r>
              <a:rPr lang="en-CA" dirty="0"/>
              <a:t>Airport Area:</a:t>
            </a:r>
          </a:p>
          <a:p>
            <a:pPr algn="l"/>
            <a:r>
              <a:rPr lang="en-CA" dirty="0"/>
              <a:t>Airport Facilities= 40</a:t>
            </a:r>
          </a:p>
          <a:p>
            <a:pPr algn="l"/>
            <a:r>
              <a:rPr lang="en-CA" dirty="0"/>
              <a:t>Polar Continental Self= about 200</a:t>
            </a:r>
          </a:p>
          <a:p>
            <a:pPr algn="l"/>
            <a:r>
              <a:rPr lang="en-CA" dirty="0"/>
              <a:t>DND Arctic Training Centre= Variable</a:t>
            </a:r>
          </a:p>
          <a:p>
            <a:pPr algn="l"/>
            <a:r>
              <a:rPr lang="en-CA" dirty="0"/>
              <a:t>New hotel= 30</a:t>
            </a:r>
          </a:p>
        </p:txBody>
      </p:sp>
    </p:spTree>
    <p:extLst>
      <p:ext uri="{BB962C8B-B14F-4D97-AF65-F5344CB8AC3E}">
        <p14:creationId xmlns:p14="http://schemas.microsoft.com/office/powerpoint/2010/main" val="23577575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71C7E6-BD6D-48FD-8F72-52C4A1F9617A}"/>
              </a:ext>
            </a:extLst>
          </p:cNvPr>
          <p:cNvSpPr>
            <a:spLocks noGrp="1"/>
          </p:cNvSpPr>
          <p:nvPr>
            <p:ph type="ctrTitle"/>
          </p:nvPr>
        </p:nvSpPr>
        <p:spPr>
          <a:xfrm>
            <a:off x="146756" y="117651"/>
            <a:ext cx="11887199" cy="593549"/>
          </a:xfrm>
        </p:spPr>
        <p:txBody>
          <a:bodyPr>
            <a:noAutofit/>
          </a:bodyPr>
          <a:lstStyle/>
          <a:p>
            <a:r>
              <a:rPr lang="en-CA" sz="3200" dirty="0">
                <a:latin typeface="Arial" panose="020B0604020202020204" pitchFamily="34" charset="0"/>
                <a:cs typeface="Arial" panose="020B0604020202020204" pitchFamily="34" charset="0"/>
              </a:rPr>
              <a:t>CONSTRUCTION  STRATEGY OF THE NEW PUMP STATION</a:t>
            </a:r>
          </a:p>
        </p:txBody>
      </p:sp>
      <p:sp>
        <p:nvSpPr>
          <p:cNvPr id="3" name="Subtitle 2">
            <a:extLst>
              <a:ext uri="{FF2B5EF4-FFF2-40B4-BE49-F238E27FC236}">
                <a16:creationId xmlns:a16="http://schemas.microsoft.com/office/drawing/2014/main" id="{7261FE13-60FF-48EF-8285-971803F68272}"/>
              </a:ext>
            </a:extLst>
          </p:cNvPr>
          <p:cNvSpPr>
            <a:spLocks noGrp="1"/>
          </p:cNvSpPr>
          <p:nvPr>
            <p:ph type="subTitle" idx="1"/>
          </p:nvPr>
        </p:nvSpPr>
        <p:spPr>
          <a:xfrm>
            <a:off x="654756" y="1084614"/>
            <a:ext cx="10780888" cy="5773385"/>
          </a:xfrm>
          <a:solidFill>
            <a:schemeClr val="accent2">
              <a:lumMod val="40000"/>
              <a:lumOff val="60000"/>
            </a:schemeClr>
          </a:solidFill>
        </p:spPr>
        <p:txBody>
          <a:bodyPr>
            <a:normAutofit/>
          </a:bodyPr>
          <a:lstStyle/>
          <a:p>
            <a:pPr marL="342900" indent="-342900" algn="l">
              <a:buFont typeface="Arial" panose="020B0604020202020204" pitchFamily="34" charset="0"/>
              <a:buChar char="•"/>
            </a:pPr>
            <a:endParaRPr lang="en-CA" sz="2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CA" sz="2800" dirty="0">
                <a:latin typeface="Arial" panose="020B0604020202020204" pitchFamily="34" charset="0"/>
                <a:cs typeface="Arial" panose="020B0604020202020204" pitchFamily="34" charset="0"/>
              </a:rPr>
              <a:t>FOLLOW THE ENVIRONMENTAL MANAGEMENT PLAN</a:t>
            </a:r>
          </a:p>
          <a:p>
            <a:pPr marL="342900" indent="-342900" algn="l">
              <a:buFont typeface="Arial" panose="020B0604020202020204" pitchFamily="34" charset="0"/>
              <a:buChar char="•"/>
            </a:pPr>
            <a:r>
              <a:rPr lang="en-CA" sz="2800" dirty="0">
                <a:latin typeface="Arial" panose="020B0604020202020204" pitchFamily="34" charset="0"/>
                <a:cs typeface="Arial" panose="020B0604020202020204" pitchFamily="34" charset="0"/>
              </a:rPr>
              <a:t>FOLLOW THE WORKPLACE  HEALTH AND SAFETY PROTOCOL</a:t>
            </a:r>
          </a:p>
          <a:p>
            <a:pPr marL="342900" indent="-342900" algn="l">
              <a:buFont typeface="Arial" panose="020B0604020202020204" pitchFamily="34" charset="0"/>
              <a:buChar char="•"/>
            </a:pPr>
            <a:r>
              <a:rPr lang="en-CA" sz="2800" dirty="0">
                <a:latin typeface="Arial" panose="020B0604020202020204" pitchFamily="34" charset="0"/>
                <a:cs typeface="Arial" panose="020B0604020202020204" pitchFamily="34" charset="0"/>
              </a:rPr>
              <a:t>MAINTAIN THE CHAR LAKE WATER QUALITY SAFE</a:t>
            </a:r>
          </a:p>
          <a:p>
            <a:pPr marL="342900" indent="-342900" algn="l">
              <a:buFont typeface="Arial" panose="020B0604020202020204" pitchFamily="34" charset="0"/>
              <a:buChar char="•"/>
            </a:pPr>
            <a:r>
              <a:rPr lang="en-CA" sz="2800" dirty="0">
                <a:latin typeface="Arial" panose="020B0604020202020204" pitchFamily="34" charset="0"/>
                <a:cs typeface="Arial" panose="020B0604020202020204" pitchFamily="34" charset="0"/>
              </a:rPr>
              <a:t>SATISFY THE DFO’S REQUIRENTS FOR FISH SCREEN AT THE END OF THE INTAKE</a:t>
            </a:r>
          </a:p>
          <a:p>
            <a:pPr marL="342900" indent="-342900" algn="l">
              <a:buFont typeface="Arial" panose="020B0604020202020204" pitchFamily="34" charset="0"/>
              <a:buChar char="•"/>
            </a:pPr>
            <a:r>
              <a:rPr lang="en-CA" sz="2800" dirty="0">
                <a:latin typeface="Arial" panose="020B0604020202020204" pitchFamily="34" charset="0"/>
                <a:cs typeface="Arial" panose="020B0604020202020204" pitchFamily="34" charset="0"/>
              </a:rPr>
              <a:t>INSTAL A NEW FLOW METER TO RECORD THE EXTRACTION VOLUME OF WATER FROM THE CHAR LAKE ON DAILY BASIS.</a:t>
            </a:r>
          </a:p>
          <a:p>
            <a:pPr marL="342900" indent="-342900" algn="l">
              <a:buFont typeface="Arial" panose="020B0604020202020204" pitchFamily="34" charset="0"/>
              <a:buChar char="•"/>
            </a:pPr>
            <a:r>
              <a:rPr lang="en-CA" sz="2800" dirty="0">
                <a:latin typeface="Arial" panose="020B0604020202020204" pitchFamily="34" charset="0"/>
                <a:cs typeface="Arial" panose="020B0604020202020204" pitchFamily="34" charset="0"/>
              </a:rPr>
              <a:t>HYDRAULIC TEST PRIOR TO COMMISSIONING THE INTAKE</a:t>
            </a:r>
          </a:p>
          <a:p>
            <a:pPr marL="342900" indent="-342900" algn="l">
              <a:buFont typeface="Arial" panose="020B0604020202020204" pitchFamily="34" charset="0"/>
              <a:buChar char="•"/>
            </a:pPr>
            <a:r>
              <a:rPr lang="en-CA" sz="2800" dirty="0">
                <a:latin typeface="Arial" panose="020B0604020202020204" pitchFamily="34" charset="0"/>
                <a:cs typeface="Arial" panose="020B0604020202020204" pitchFamily="34" charset="0"/>
              </a:rPr>
              <a:t>THE  PROVISION OF THE EMERGENCY BYPASS</a:t>
            </a:r>
          </a:p>
          <a:p>
            <a:pPr marL="342900" indent="-342900" algn="l">
              <a:buFont typeface="Arial" panose="020B0604020202020204" pitchFamily="34" charset="0"/>
              <a:buChar char="•"/>
            </a:pPr>
            <a:endParaRPr lang="en-CA"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64501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CC78E-EFD8-4858-A651-71475152C151}"/>
              </a:ext>
            </a:extLst>
          </p:cNvPr>
          <p:cNvSpPr>
            <a:spLocks noGrp="1"/>
          </p:cNvSpPr>
          <p:nvPr>
            <p:ph type="ctrTitle"/>
          </p:nvPr>
        </p:nvSpPr>
        <p:spPr>
          <a:xfrm>
            <a:off x="575733" y="406400"/>
            <a:ext cx="11119556" cy="654756"/>
          </a:xfrm>
        </p:spPr>
        <p:txBody>
          <a:bodyPr>
            <a:normAutofit/>
          </a:bodyPr>
          <a:lstStyle/>
          <a:p>
            <a:r>
              <a:rPr lang="en-CA" sz="2800" dirty="0">
                <a:latin typeface="Arial" panose="020B0604020202020204" pitchFamily="34" charset="0"/>
                <a:cs typeface="Arial" panose="020B0604020202020204" pitchFamily="34" charset="0"/>
              </a:rPr>
              <a:t>MANAGEMENT OF LATERAL CONNECTIONS</a:t>
            </a:r>
          </a:p>
        </p:txBody>
      </p:sp>
      <p:sp>
        <p:nvSpPr>
          <p:cNvPr id="3" name="Subtitle 2">
            <a:extLst>
              <a:ext uri="{FF2B5EF4-FFF2-40B4-BE49-F238E27FC236}">
                <a16:creationId xmlns:a16="http://schemas.microsoft.com/office/drawing/2014/main" id="{392BE63E-8853-47C3-8EF4-C6DD739914DA}"/>
              </a:ext>
            </a:extLst>
          </p:cNvPr>
          <p:cNvSpPr>
            <a:spLocks noGrp="1"/>
          </p:cNvSpPr>
          <p:nvPr>
            <p:ph type="subTitle" idx="1"/>
          </p:nvPr>
        </p:nvSpPr>
        <p:spPr>
          <a:xfrm>
            <a:off x="914401" y="1366838"/>
            <a:ext cx="10679288" cy="5491162"/>
          </a:xfrm>
          <a:solidFill>
            <a:srgbClr val="00B0F0"/>
          </a:solidFill>
        </p:spPr>
        <p:txBody>
          <a:bodyPr>
            <a:normAutofit/>
          </a:bodyPr>
          <a:lstStyle/>
          <a:p>
            <a:pPr marL="342900" indent="-342900" algn="l">
              <a:buFont typeface="Arial" panose="020B0604020202020204" pitchFamily="34" charset="0"/>
              <a:buChar char="•"/>
            </a:pPr>
            <a:r>
              <a:rPr lang="en-CA" sz="1800" dirty="0">
                <a:latin typeface="Arial" panose="020B0604020202020204" pitchFamily="34" charset="0"/>
                <a:cs typeface="Arial" panose="020B0604020202020204" pitchFamily="34" charset="0"/>
              </a:rPr>
              <a:t>LATERAL MAIN DOES NOT FALL UNDER THE UTILIDOR CONTRACT</a:t>
            </a:r>
          </a:p>
          <a:p>
            <a:pPr marL="342900" indent="-342900" algn="l">
              <a:buFont typeface="Arial" panose="020B0604020202020204" pitchFamily="34" charset="0"/>
              <a:buChar char="•"/>
            </a:pPr>
            <a:endParaRPr lang="en-CA" sz="1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CA" sz="1800" dirty="0">
                <a:latin typeface="Arial" panose="020B0604020202020204" pitchFamily="34" charset="0"/>
                <a:cs typeface="Arial" panose="020B0604020202020204" pitchFamily="34" charset="0"/>
              </a:rPr>
              <a:t>EACH LATERAL MAIN IS ABOUT 30 TO 35 M LONG</a:t>
            </a:r>
          </a:p>
          <a:p>
            <a:pPr marL="342900" indent="-342900" algn="l">
              <a:buFont typeface="Arial" panose="020B0604020202020204" pitchFamily="34" charset="0"/>
              <a:buChar char="•"/>
            </a:pPr>
            <a:endParaRPr lang="en-CA" sz="1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CA" sz="1800" dirty="0">
                <a:latin typeface="Arial" panose="020B0604020202020204" pitchFamily="34" charset="0"/>
                <a:cs typeface="Arial" panose="020B0604020202020204" pitchFamily="34" charset="0"/>
              </a:rPr>
              <a:t>THE MAINTENANCE OF THE LATERAL MAIN IS THE RESPONSIBILTY OF THE INDIVIDUAL HOUSE OWNER. IN OTHERWORS HOUSING CORPORATION.</a:t>
            </a:r>
          </a:p>
          <a:p>
            <a:pPr algn="l"/>
            <a:endParaRPr lang="en-CA" sz="18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CA" sz="1800" dirty="0">
                <a:latin typeface="Arial" panose="020B0604020202020204" pitchFamily="34" charset="0"/>
                <a:cs typeface="Arial" panose="020B0604020202020204" pitchFamily="34" charset="0"/>
              </a:rPr>
              <a:t>ANY EMERGENCY OF THE LATERAL MAIN , SHOULD CONTACT:</a:t>
            </a:r>
          </a:p>
          <a:p>
            <a:pPr algn="l"/>
            <a:r>
              <a:rPr lang="en-CA" sz="1800" dirty="0">
                <a:latin typeface="Arial" panose="020B0604020202020204" pitchFamily="34" charset="0"/>
                <a:cs typeface="Arial" panose="020B0604020202020204" pitchFamily="34" charset="0"/>
              </a:rPr>
              <a:t>        RESOLUTE BAY HOUSING CORPORATION.</a:t>
            </a:r>
          </a:p>
          <a:p>
            <a:pPr algn="l"/>
            <a:endParaRPr lang="en-CA" sz="1800" dirty="0">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CA" sz="1800" dirty="0">
                <a:latin typeface="Arial" panose="020B0604020202020204" pitchFamily="34" charset="0"/>
                <a:cs typeface="Arial" panose="020B0604020202020204" pitchFamily="34" charset="0"/>
              </a:rPr>
              <a:t>   ATCO OFFICE IN RESOLUTE BAY COULD BE CONSULTED AS WELL.</a:t>
            </a:r>
          </a:p>
          <a:p>
            <a:pPr algn="l"/>
            <a:r>
              <a:rPr lang="en-CA" sz="1800" dirty="0"/>
              <a:t>             Phone: 867 252 3737  and e-mail: </a:t>
            </a:r>
            <a:r>
              <a:rPr lang="en-CA" sz="1800" dirty="0">
                <a:hlinkClick r:id="rId2">
                  <a:extLst>
                    <a:ext uri="{A12FA001-AC4F-418D-AE19-62706E023703}">
                      <ahyp:hlinkClr xmlns:ahyp="http://schemas.microsoft.com/office/drawing/2018/hyperlinkcolor" val="tx"/>
                    </a:ext>
                  </a:extLst>
                </a:hlinkClick>
              </a:rPr>
              <a:t>Philip.chubbs@atco.ca</a:t>
            </a:r>
            <a:r>
              <a:rPr lang="en-CA" sz="1800" dirty="0"/>
              <a:t> and Richard.gaulton@atco.ca</a:t>
            </a:r>
          </a:p>
        </p:txBody>
      </p:sp>
    </p:spTree>
    <p:extLst>
      <p:ext uri="{BB962C8B-B14F-4D97-AF65-F5344CB8AC3E}">
        <p14:creationId xmlns:p14="http://schemas.microsoft.com/office/powerpoint/2010/main" val="27247318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69360-C02E-45D7-856A-05FB3D78FEC4}"/>
              </a:ext>
            </a:extLst>
          </p:cNvPr>
          <p:cNvSpPr>
            <a:spLocks noGrp="1"/>
          </p:cNvSpPr>
          <p:nvPr>
            <p:ph type="ctrTitle"/>
          </p:nvPr>
        </p:nvSpPr>
        <p:spPr>
          <a:xfrm>
            <a:off x="1196623" y="124178"/>
            <a:ext cx="9144000" cy="891822"/>
          </a:xfrm>
        </p:spPr>
        <p:txBody>
          <a:bodyPr>
            <a:normAutofit/>
          </a:bodyPr>
          <a:lstStyle/>
          <a:p>
            <a:r>
              <a:rPr lang="en-CA" sz="2400" dirty="0">
                <a:latin typeface="Arial" panose="020B0604020202020204" pitchFamily="34" charset="0"/>
                <a:cs typeface="Arial" panose="020B0604020202020204" pitchFamily="34" charset="0"/>
              </a:rPr>
              <a:t>DESIGN WATER DEMANDS AND SEWAGE GENERATION</a:t>
            </a:r>
            <a:br>
              <a:rPr lang="en-CA" sz="2400" dirty="0">
                <a:latin typeface="Arial" panose="020B0604020202020204" pitchFamily="34" charset="0"/>
                <a:cs typeface="Arial" panose="020B0604020202020204" pitchFamily="34" charset="0"/>
              </a:rPr>
            </a:br>
            <a:r>
              <a:rPr lang="en-CA" sz="2400" dirty="0">
                <a:latin typeface="Arial" panose="020B0604020202020204" pitchFamily="34" charset="0"/>
                <a:cs typeface="Arial" panose="020B0604020202020204" pitchFamily="34" charset="0"/>
              </a:rPr>
              <a:t>Exp’s Pre-Design Report 2012</a:t>
            </a:r>
          </a:p>
        </p:txBody>
      </p:sp>
      <p:sp>
        <p:nvSpPr>
          <p:cNvPr id="3" name="Subtitle 2">
            <a:extLst>
              <a:ext uri="{FF2B5EF4-FFF2-40B4-BE49-F238E27FC236}">
                <a16:creationId xmlns:a16="http://schemas.microsoft.com/office/drawing/2014/main" id="{CFB469BF-D82C-44E0-9641-5A754AA900B4}"/>
              </a:ext>
            </a:extLst>
          </p:cNvPr>
          <p:cNvSpPr>
            <a:spLocks noGrp="1"/>
          </p:cNvSpPr>
          <p:nvPr>
            <p:ph type="subTitle" idx="1"/>
          </p:nvPr>
        </p:nvSpPr>
        <p:spPr>
          <a:xfrm>
            <a:off x="564444" y="1241778"/>
            <a:ext cx="10555111" cy="5616222"/>
          </a:xfrm>
          <a:solidFill>
            <a:srgbClr val="FFC000"/>
          </a:solidFill>
        </p:spPr>
        <p:txBody>
          <a:bodyPr>
            <a:normAutofit fontScale="92500" lnSpcReduction="10000"/>
          </a:bodyPr>
          <a:lstStyle/>
          <a:p>
            <a:pPr algn="l"/>
            <a:r>
              <a:rPr lang="en-CA" dirty="0"/>
              <a:t>YEAR                 DESIGN WATER DEMANDs                     DESIGN SEWAGE FLOWS</a:t>
            </a:r>
          </a:p>
          <a:p>
            <a:pPr algn="l"/>
            <a:r>
              <a:rPr lang="en-CA" dirty="0"/>
              <a:t>                    (Inclusive of bleed water Flows)               (Inclusive of Bleed water Flows)</a:t>
            </a:r>
          </a:p>
          <a:p>
            <a:pPr algn="l"/>
            <a:r>
              <a:rPr lang="en-CA" dirty="0"/>
              <a:t>                    Community Maximum Hour, L/S                 Peak Flow , L/S</a:t>
            </a:r>
          </a:p>
          <a:p>
            <a:pPr algn="l"/>
            <a:endParaRPr lang="en-CA" dirty="0"/>
          </a:p>
          <a:p>
            <a:pPr algn="l"/>
            <a:r>
              <a:rPr lang="en-CA" dirty="0"/>
              <a:t>2017                            6.1                                                             6.0   </a:t>
            </a:r>
          </a:p>
          <a:p>
            <a:pPr algn="l"/>
            <a:r>
              <a:rPr lang="en-CA" dirty="0"/>
              <a:t>2022                            6.7                                                             6.6</a:t>
            </a:r>
          </a:p>
          <a:p>
            <a:pPr algn="l"/>
            <a:r>
              <a:rPr lang="en-CA" dirty="0"/>
              <a:t>2027                            7.1                                                             7.0                                           </a:t>
            </a:r>
          </a:p>
          <a:p>
            <a:pPr algn="l"/>
            <a:r>
              <a:rPr lang="en-CA" dirty="0"/>
              <a:t>2032                            7.6                                                             7.5                      </a:t>
            </a:r>
          </a:p>
          <a:p>
            <a:pPr algn="l"/>
            <a:r>
              <a:rPr lang="en-CA" dirty="0"/>
              <a:t>2037                            8.0                                                             7.9</a:t>
            </a:r>
          </a:p>
          <a:p>
            <a:pPr algn="l"/>
            <a:r>
              <a:rPr lang="en-CA" dirty="0"/>
              <a:t>2042                            8.5                                                             8.4</a:t>
            </a:r>
          </a:p>
          <a:p>
            <a:pPr algn="l"/>
            <a:r>
              <a:rPr lang="en-CA" dirty="0"/>
              <a:t>2047                            9.0                                                             8.9</a:t>
            </a:r>
          </a:p>
          <a:p>
            <a:pPr algn="l"/>
            <a:endParaRPr lang="en-CA" dirty="0"/>
          </a:p>
          <a:p>
            <a:pPr algn="l"/>
            <a:r>
              <a:rPr lang="en-CA" dirty="0"/>
              <a:t>Note: Bleed water requirements are estimated as 1.8L/s, maximum 3.0L/s for the future extension of the sewer lines.</a:t>
            </a:r>
          </a:p>
          <a:p>
            <a:pPr algn="l"/>
            <a:endParaRPr lang="en-CA" dirty="0"/>
          </a:p>
        </p:txBody>
      </p:sp>
    </p:spTree>
    <p:extLst>
      <p:ext uri="{BB962C8B-B14F-4D97-AF65-F5344CB8AC3E}">
        <p14:creationId xmlns:p14="http://schemas.microsoft.com/office/powerpoint/2010/main" val="8479611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698F58-4D6C-4B4A-98FD-081BA39CD3AF}"/>
              </a:ext>
            </a:extLst>
          </p:cNvPr>
          <p:cNvSpPr>
            <a:spLocks noGrp="1"/>
          </p:cNvSpPr>
          <p:nvPr>
            <p:ph type="ctrTitle"/>
          </p:nvPr>
        </p:nvSpPr>
        <p:spPr>
          <a:xfrm>
            <a:off x="180623" y="180623"/>
            <a:ext cx="10509955" cy="587022"/>
          </a:xfrm>
        </p:spPr>
        <p:txBody>
          <a:bodyPr>
            <a:normAutofit fontScale="90000"/>
          </a:bodyPr>
          <a:lstStyle/>
          <a:p>
            <a:r>
              <a:rPr lang="en-CA" sz="2800" dirty="0">
                <a:latin typeface="Arial" panose="020B0604020202020204" pitchFamily="34" charset="0"/>
                <a:cs typeface="Arial" panose="020B0604020202020204" pitchFamily="34" charset="0"/>
              </a:rPr>
              <a:t>ECCC RECOMMENDED WASTEWATER EFFLUENT COMPLIANCY</a:t>
            </a:r>
          </a:p>
        </p:txBody>
      </p:sp>
      <p:sp>
        <p:nvSpPr>
          <p:cNvPr id="3" name="TextBox 2">
            <a:extLst>
              <a:ext uri="{FF2B5EF4-FFF2-40B4-BE49-F238E27FC236}">
                <a16:creationId xmlns:a16="http://schemas.microsoft.com/office/drawing/2014/main" id="{288964A0-9ED0-4277-8E8F-923AB97521FD}"/>
              </a:ext>
            </a:extLst>
          </p:cNvPr>
          <p:cNvSpPr txBox="1"/>
          <p:nvPr/>
        </p:nvSpPr>
        <p:spPr>
          <a:xfrm>
            <a:off x="372534" y="1151466"/>
            <a:ext cx="10397067" cy="6524863"/>
          </a:xfrm>
          <a:prstGeom prst="rect">
            <a:avLst/>
          </a:prstGeom>
          <a:solidFill>
            <a:srgbClr val="00B050"/>
          </a:solidFill>
        </p:spPr>
        <p:txBody>
          <a:bodyPr wrap="square" rtlCol="0">
            <a:spAutoFit/>
          </a:bodyPr>
          <a:lstStyle/>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Average Carbonaceous Biochemical Oxygen Demand (CBOD) should be less than or equal to 25mg/L.</a:t>
            </a:r>
          </a:p>
          <a:p>
            <a:pPr marL="285750" indent="-285750">
              <a:buFont typeface="Arial" panose="020B0604020202020204" pitchFamily="34" charset="0"/>
              <a:buChar char="•"/>
            </a:pPr>
            <a:endParaRPr lang="en-CA"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 Average concentration of suspended solids should be less than or equal to 25mg/L</a:t>
            </a:r>
          </a:p>
          <a:p>
            <a:pPr marL="285750" indent="-285750">
              <a:buFont typeface="Arial" panose="020B0604020202020204" pitchFamily="34" charset="0"/>
              <a:buChar char="•"/>
            </a:pPr>
            <a:endParaRPr lang="en-CA"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Average Concentration of the Total residual chlorine should be less than or equal to 0.02mg/L</a:t>
            </a:r>
          </a:p>
          <a:p>
            <a:pPr marL="285750" indent="-285750">
              <a:buFont typeface="Arial" panose="020B0604020202020204" pitchFamily="34" charset="0"/>
              <a:buChar char="•"/>
            </a:pPr>
            <a:endParaRPr lang="en-CA"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Maximum concentration of un-ionized ammonia should be less than 1.25mg/L expressed as Nitrogen (N), at 15</a:t>
            </a:r>
            <a:r>
              <a:rPr lang="en-CA" sz="2800" baseline="30000" dirty="0">
                <a:latin typeface="Arial" panose="020B0604020202020204" pitchFamily="34" charset="0"/>
                <a:cs typeface="Arial" panose="020B0604020202020204" pitchFamily="34" charset="0"/>
              </a:rPr>
              <a:t>0</a:t>
            </a:r>
            <a:r>
              <a:rPr lang="en-CA" sz="2800" dirty="0">
                <a:latin typeface="Arial" panose="020B0604020202020204" pitchFamily="34" charset="0"/>
                <a:cs typeface="Arial" panose="020B0604020202020204" pitchFamily="34" charset="0"/>
              </a:rPr>
              <a:t>C +/- 1</a:t>
            </a:r>
            <a:r>
              <a:rPr lang="en-CA" sz="2800" baseline="30000" dirty="0">
                <a:latin typeface="Arial" panose="020B0604020202020204" pitchFamily="34" charset="0"/>
                <a:cs typeface="Arial" panose="020B0604020202020204" pitchFamily="34" charset="0"/>
              </a:rPr>
              <a:t>0</a:t>
            </a:r>
            <a:r>
              <a:rPr lang="en-CA" sz="2800" dirty="0">
                <a:latin typeface="Arial" panose="020B0604020202020204" pitchFamily="34" charset="0"/>
                <a:cs typeface="Arial" panose="020B0604020202020204" pitchFamily="34" charset="0"/>
              </a:rPr>
              <a:t>C</a:t>
            </a:r>
          </a:p>
          <a:p>
            <a:endParaRPr lang="en-CA" sz="28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CA" sz="2800" dirty="0">
                <a:latin typeface="Arial" panose="020B0604020202020204" pitchFamily="34" charset="0"/>
                <a:cs typeface="Arial" panose="020B0604020202020204" pitchFamily="34" charset="0"/>
              </a:rPr>
              <a:t>Be non-accurately lethal effluent</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endParaRPr lang="en-CA" dirty="0"/>
          </a:p>
        </p:txBody>
      </p:sp>
    </p:spTree>
    <p:extLst>
      <p:ext uri="{BB962C8B-B14F-4D97-AF65-F5344CB8AC3E}">
        <p14:creationId xmlns:p14="http://schemas.microsoft.com/office/powerpoint/2010/main" val="1283713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39CA80-4380-485F-8E0A-7CDC09E42180}"/>
              </a:ext>
            </a:extLst>
          </p:cNvPr>
          <p:cNvSpPr>
            <a:spLocks noGrp="1"/>
          </p:cNvSpPr>
          <p:nvPr>
            <p:ph type="title"/>
          </p:nvPr>
        </p:nvSpPr>
        <p:spPr>
          <a:xfrm>
            <a:off x="838200" y="365126"/>
            <a:ext cx="10515600" cy="718608"/>
          </a:xfrm>
        </p:spPr>
        <p:txBody>
          <a:bodyPr>
            <a:noAutofit/>
          </a:bodyPr>
          <a:lstStyle/>
          <a:p>
            <a:r>
              <a:rPr lang="en-CA" sz="2800" dirty="0">
                <a:latin typeface="Arial" panose="020B0604020202020204" pitchFamily="34" charset="0"/>
                <a:cs typeface="Arial" panose="020B0604020202020204" pitchFamily="34" charset="0"/>
              </a:rPr>
              <a:t>SCHEDULING OF THE TECHNICAL MEETING AND PRE- HEARING CONFERENCE </a:t>
            </a:r>
          </a:p>
        </p:txBody>
      </p:sp>
      <p:sp>
        <p:nvSpPr>
          <p:cNvPr id="6" name="TextBox 5">
            <a:extLst>
              <a:ext uri="{FF2B5EF4-FFF2-40B4-BE49-F238E27FC236}">
                <a16:creationId xmlns:a16="http://schemas.microsoft.com/office/drawing/2014/main" id="{54AB4388-527C-4CDB-B209-9E5C90506885}"/>
              </a:ext>
            </a:extLst>
          </p:cNvPr>
          <p:cNvSpPr txBox="1"/>
          <p:nvPr/>
        </p:nvSpPr>
        <p:spPr>
          <a:xfrm>
            <a:off x="838200" y="1851378"/>
            <a:ext cx="10515599" cy="5386090"/>
          </a:xfrm>
          <a:prstGeom prst="rect">
            <a:avLst/>
          </a:prstGeom>
          <a:solidFill>
            <a:schemeClr val="accent4">
              <a:lumMod val="75000"/>
            </a:schemeClr>
          </a:solidFill>
        </p:spPr>
        <p:txBody>
          <a:bodyPr wrap="square" rtlCol="0">
            <a:spAutoFit/>
          </a:bodyPr>
          <a:lstStyle/>
          <a:p>
            <a:r>
              <a:rPr lang="en-CA" sz="2800" dirty="0">
                <a:latin typeface="Arial" panose="020B0604020202020204" pitchFamily="34" charset="0"/>
                <a:cs typeface="Arial" panose="020B0604020202020204" pitchFamily="34" charset="0"/>
              </a:rPr>
              <a:t>TECHNICAL MEETING:</a:t>
            </a:r>
          </a:p>
          <a:p>
            <a:r>
              <a:rPr lang="en-CA" sz="2800" dirty="0">
                <a:latin typeface="Arial" panose="020B0604020202020204" pitchFamily="34" charset="0"/>
                <a:cs typeface="Arial" panose="020B0604020202020204" pitchFamily="34" charset="0"/>
              </a:rPr>
              <a:t>DATE: JULY 14, 2020</a:t>
            </a:r>
          </a:p>
          <a:p>
            <a:r>
              <a:rPr lang="en-CA" sz="2800" dirty="0">
                <a:latin typeface="Arial" panose="020B0604020202020204" pitchFamily="34" charset="0"/>
                <a:cs typeface="Arial" panose="020B0604020202020204" pitchFamily="34" charset="0"/>
              </a:rPr>
              <a:t>TIME: 8.00AM to 3.00PM (MT)</a:t>
            </a:r>
          </a:p>
          <a:p>
            <a:r>
              <a:rPr lang="en-CA" sz="2800" dirty="0">
                <a:latin typeface="Arial" panose="020B0604020202020204" pitchFamily="34" charset="0"/>
                <a:cs typeface="Arial" panose="020B0604020202020204" pitchFamily="34" charset="0"/>
              </a:rPr>
              <a:t>VIRTUAL: Toll Free number: 1-888-289-4573 ; Access Code: 7270413</a:t>
            </a:r>
          </a:p>
          <a:p>
            <a:endParaRPr lang="en-CA" sz="2800" dirty="0">
              <a:latin typeface="Arial" panose="020B0604020202020204" pitchFamily="34" charset="0"/>
              <a:cs typeface="Arial" panose="020B0604020202020204" pitchFamily="34" charset="0"/>
            </a:endParaRPr>
          </a:p>
          <a:p>
            <a:r>
              <a:rPr lang="en-CA" sz="2800" dirty="0">
                <a:latin typeface="Arial" panose="020B0604020202020204" pitchFamily="34" charset="0"/>
                <a:cs typeface="Arial" panose="020B0604020202020204" pitchFamily="34" charset="0"/>
              </a:rPr>
              <a:t>PRE-HEARING CONFERENCE:</a:t>
            </a:r>
          </a:p>
          <a:p>
            <a:r>
              <a:rPr lang="en-CA" sz="2800" dirty="0">
                <a:latin typeface="Arial" panose="020B0604020202020204" pitchFamily="34" charset="0"/>
                <a:cs typeface="Arial" panose="020B0604020202020204" pitchFamily="34" charset="0"/>
              </a:rPr>
              <a:t>DATE: JULY 15, 2020</a:t>
            </a:r>
          </a:p>
          <a:p>
            <a:r>
              <a:rPr lang="en-CA" sz="2800" dirty="0">
                <a:latin typeface="Arial" panose="020B0604020202020204" pitchFamily="34" charset="0"/>
                <a:cs typeface="Arial" panose="020B0604020202020204" pitchFamily="34" charset="0"/>
              </a:rPr>
              <a:t>TIME: 8.00 AM to 3.00PM (MT)</a:t>
            </a:r>
          </a:p>
          <a:p>
            <a:r>
              <a:rPr lang="en-CA" sz="2800" dirty="0">
                <a:latin typeface="Arial" panose="020B0604020202020204" pitchFamily="34" charset="0"/>
                <a:cs typeface="Arial" panose="020B0604020202020204" pitchFamily="34" charset="0"/>
              </a:rPr>
              <a:t>VIRTUAL: Toll Free Number: 1-888-289-4573: Access Code: 7270413</a:t>
            </a:r>
          </a:p>
          <a:p>
            <a:endParaRPr lang="en-CA" dirty="0"/>
          </a:p>
          <a:p>
            <a:endParaRPr lang="en-CA" dirty="0"/>
          </a:p>
        </p:txBody>
      </p:sp>
    </p:spTree>
    <p:extLst>
      <p:ext uri="{BB962C8B-B14F-4D97-AF65-F5344CB8AC3E}">
        <p14:creationId xmlns:p14="http://schemas.microsoft.com/office/powerpoint/2010/main" val="14876482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BCF20-9FDC-48A4-A7A7-3C4E229D0995}"/>
              </a:ext>
            </a:extLst>
          </p:cNvPr>
          <p:cNvSpPr>
            <a:spLocks noGrp="1"/>
          </p:cNvSpPr>
          <p:nvPr>
            <p:ph type="ctrTitle"/>
          </p:nvPr>
        </p:nvSpPr>
        <p:spPr>
          <a:xfrm>
            <a:off x="733778" y="112889"/>
            <a:ext cx="10622844" cy="417689"/>
          </a:xfrm>
        </p:spPr>
        <p:txBody>
          <a:bodyPr>
            <a:normAutofit fontScale="90000"/>
          </a:bodyPr>
          <a:lstStyle/>
          <a:p>
            <a:r>
              <a:rPr lang="en-CA" sz="2800" dirty="0">
                <a:latin typeface="Arial" panose="020B0604020202020204" pitchFamily="34" charset="0"/>
                <a:cs typeface="Arial" panose="020B0604020202020204" pitchFamily="34" charset="0"/>
              </a:rPr>
              <a:t>PARTICIPANTS FOR THE TM/PHC OVER PHONE</a:t>
            </a:r>
          </a:p>
        </p:txBody>
      </p:sp>
      <p:sp>
        <p:nvSpPr>
          <p:cNvPr id="3" name="Subtitle 2">
            <a:extLst>
              <a:ext uri="{FF2B5EF4-FFF2-40B4-BE49-F238E27FC236}">
                <a16:creationId xmlns:a16="http://schemas.microsoft.com/office/drawing/2014/main" id="{EB3E586C-0311-4DC7-93F5-2C3696775DD6}"/>
              </a:ext>
            </a:extLst>
          </p:cNvPr>
          <p:cNvSpPr>
            <a:spLocks noGrp="1"/>
          </p:cNvSpPr>
          <p:nvPr>
            <p:ph type="subTitle" idx="1"/>
          </p:nvPr>
        </p:nvSpPr>
        <p:spPr>
          <a:xfrm>
            <a:off x="587023" y="609599"/>
            <a:ext cx="11085688" cy="5825067"/>
          </a:xfrm>
          <a:solidFill>
            <a:schemeClr val="accent6">
              <a:lumMod val="40000"/>
              <a:lumOff val="60000"/>
            </a:schemeClr>
          </a:solidFill>
        </p:spPr>
        <p:txBody>
          <a:bodyPr>
            <a:normAutofit fontScale="25000" lnSpcReduction="20000"/>
          </a:bodyPr>
          <a:lstStyle/>
          <a:p>
            <a:pPr algn="l"/>
            <a:r>
              <a:rPr lang="en-CA" sz="7200" b="1" dirty="0">
                <a:latin typeface="Arial" panose="020B0604020202020204" pitchFamily="34" charset="0"/>
                <a:cs typeface="Arial" panose="020B0604020202020204" pitchFamily="34" charset="0"/>
              </a:rPr>
              <a:t>GN  LICENCE REPRESENTATIVE</a:t>
            </a:r>
            <a:r>
              <a:rPr lang="en-CA" sz="7200" dirty="0">
                <a:latin typeface="Arial" panose="020B0604020202020204" pitchFamily="34" charset="0"/>
                <a:cs typeface="Arial" panose="020B0604020202020204" pitchFamily="34" charset="0"/>
              </a:rPr>
              <a:t>:</a:t>
            </a:r>
          </a:p>
          <a:p>
            <a:pPr algn="l"/>
            <a:r>
              <a:rPr lang="en-CA" sz="7200" dirty="0">
                <a:latin typeface="Arial" panose="020B0604020202020204" pitchFamily="34" charset="0"/>
                <a:cs typeface="Arial" panose="020B0604020202020204" pitchFamily="34" charset="0"/>
              </a:rPr>
              <a:t>BHABESH ROY, M.A.Sc.,  P.Eng.: MUNICIPAL PLANNING ENGINEER, </a:t>
            </a:r>
          </a:p>
          <a:p>
            <a:pPr algn="l"/>
            <a:r>
              <a:rPr lang="en-CA" sz="7200" dirty="0">
                <a:latin typeface="Arial" panose="020B0604020202020204" pitchFamily="34" charset="0"/>
                <a:cs typeface="Arial" panose="020B0604020202020204" pitchFamily="34" charset="0"/>
              </a:rPr>
              <a:t>BAFFIN REGION, POND INLET:</a:t>
            </a:r>
          </a:p>
          <a:p>
            <a:pPr algn="l"/>
            <a:r>
              <a:rPr lang="en-CA" sz="7200" dirty="0">
                <a:latin typeface="Arial" panose="020B0604020202020204" pitchFamily="34" charset="0"/>
                <a:cs typeface="Arial" panose="020B0604020202020204" pitchFamily="34" charset="0"/>
              </a:rPr>
              <a:t>CONTACT PERSON: 867 899 7314, cell 867 899 1345 and e-mail: broy@gov.nu.ca</a:t>
            </a:r>
          </a:p>
          <a:p>
            <a:pPr algn="l"/>
            <a:endParaRPr lang="en-CA" sz="7200" dirty="0">
              <a:solidFill>
                <a:srgbClr val="C00000"/>
              </a:solidFill>
              <a:latin typeface="Arial" panose="020B0604020202020204" pitchFamily="34" charset="0"/>
              <a:cs typeface="Arial" panose="020B0604020202020204" pitchFamily="34" charset="0"/>
            </a:endParaRPr>
          </a:p>
          <a:p>
            <a:pPr algn="l"/>
            <a:r>
              <a:rPr lang="en-CA" sz="7200" b="1" dirty="0">
                <a:latin typeface="Arial" panose="020B0604020202020204" pitchFamily="34" charset="0"/>
                <a:cs typeface="Arial" panose="020B0604020202020204" pitchFamily="34" charset="0"/>
              </a:rPr>
              <a:t>ATCO:</a:t>
            </a:r>
            <a:r>
              <a:rPr lang="en-CA" sz="7200" dirty="0">
                <a:latin typeface="Arial" panose="020B0604020202020204" pitchFamily="34" charset="0"/>
                <a:cs typeface="Arial" panose="020B0604020202020204" pitchFamily="34" charset="0"/>
              </a:rPr>
              <a:t> </a:t>
            </a:r>
          </a:p>
          <a:p>
            <a:pPr algn="l"/>
            <a:r>
              <a:rPr lang="en-CA" sz="7200" dirty="0">
                <a:latin typeface="Arial" panose="020B0604020202020204" pitchFamily="34" charset="0"/>
                <a:cs typeface="Arial" panose="020B0604020202020204" pitchFamily="34" charset="0"/>
              </a:rPr>
              <a:t>PHILIP CHUBBS , MANAGER OR RESOLUTE BAY OPERATION</a:t>
            </a:r>
          </a:p>
          <a:p>
            <a:pPr algn="l"/>
            <a:r>
              <a:rPr lang="en-CA" sz="7200" dirty="0">
                <a:latin typeface="Arial" panose="020B0604020202020204" pitchFamily="34" charset="0"/>
                <a:cs typeface="Arial" panose="020B0604020202020204" pitchFamily="34" charset="0"/>
              </a:rPr>
              <a:t>PH: 867 252 3737 and e mail: Philip.chubbs@atco.ca</a:t>
            </a:r>
          </a:p>
          <a:p>
            <a:pPr algn="l"/>
            <a:r>
              <a:rPr lang="en-CA" sz="7200" dirty="0">
                <a:latin typeface="Arial" panose="020B0604020202020204" pitchFamily="34" charset="0"/>
                <a:cs typeface="Arial" panose="020B0604020202020204" pitchFamily="34" charset="0"/>
              </a:rPr>
              <a:t>AND   RICHARD GAULTON , SPERINDENDENT OF THE RESOLUTE BAY OPERATION</a:t>
            </a:r>
          </a:p>
          <a:p>
            <a:pPr algn="l"/>
            <a:r>
              <a:rPr lang="en-CA" sz="7200" dirty="0">
                <a:latin typeface="Arial" panose="020B0604020202020204" pitchFamily="34" charset="0"/>
                <a:cs typeface="Arial" panose="020B0604020202020204" pitchFamily="34" charset="0"/>
              </a:rPr>
              <a:t>Ph: 867 252 3737 and e mail; </a:t>
            </a:r>
            <a:r>
              <a:rPr lang="en-CA" sz="7200" dirty="0">
                <a:latin typeface="Arial" panose="020B0604020202020204" pitchFamily="34" charset="0"/>
                <a:cs typeface="Arial" panose="020B0604020202020204" pitchFamily="34" charset="0"/>
                <a:hlinkClick r:id="rId2"/>
              </a:rPr>
              <a:t>Richard.gaulton@atco.ca</a:t>
            </a:r>
            <a:endParaRPr lang="en-CA" sz="7200" dirty="0">
              <a:latin typeface="Arial" panose="020B0604020202020204" pitchFamily="34" charset="0"/>
              <a:cs typeface="Arial" panose="020B0604020202020204" pitchFamily="34" charset="0"/>
            </a:endParaRPr>
          </a:p>
          <a:p>
            <a:pPr algn="l"/>
            <a:endParaRPr lang="en-CA" sz="7200" dirty="0">
              <a:latin typeface="Arial" panose="020B0604020202020204" pitchFamily="34" charset="0"/>
              <a:cs typeface="Arial" panose="020B0604020202020204" pitchFamily="34" charset="0"/>
            </a:endParaRPr>
          </a:p>
          <a:p>
            <a:pPr algn="l"/>
            <a:r>
              <a:rPr lang="en-CA" sz="7200" dirty="0">
                <a:latin typeface="Arial" panose="020B0604020202020204" pitchFamily="34" charset="0"/>
                <a:cs typeface="Arial" panose="020B0604020202020204" pitchFamily="34" charset="0"/>
              </a:rPr>
              <a:t>MUNICIPALITY OF RESOLUTE BAY:</a:t>
            </a:r>
          </a:p>
          <a:p>
            <a:pPr algn="l"/>
            <a:r>
              <a:rPr lang="en-CA" sz="7200" dirty="0">
                <a:latin typeface="Arial" panose="020B0604020202020204" pitchFamily="34" charset="0"/>
                <a:cs typeface="Arial" panose="020B0604020202020204" pitchFamily="34" charset="0"/>
              </a:rPr>
              <a:t>STEVEN         , CAO,  Ph: 867 252- 3832   and e mail: sao@resolute.ca</a:t>
            </a:r>
          </a:p>
          <a:p>
            <a:pPr algn="l"/>
            <a:endParaRPr lang="en-CA" sz="7200" dirty="0">
              <a:latin typeface="Arial" panose="020B0604020202020204" pitchFamily="34" charset="0"/>
              <a:cs typeface="Arial" panose="020B0604020202020204" pitchFamily="34" charset="0"/>
            </a:endParaRPr>
          </a:p>
          <a:p>
            <a:pPr algn="l"/>
            <a:r>
              <a:rPr lang="en-CA" sz="7200" b="1" dirty="0">
                <a:latin typeface="Arial" panose="020B0604020202020204" pitchFamily="34" charset="0"/>
                <a:cs typeface="Arial" panose="020B0604020202020204" pitchFamily="34" charset="0"/>
              </a:rPr>
              <a:t>THE CONSULTANT:</a:t>
            </a:r>
          </a:p>
          <a:p>
            <a:pPr algn="l"/>
            <a:endParaRPr lang="en-CA" sz="7200" dirty="0">
              <a:latin typeface="Arial" panose="020B0604020202020204" pitchFamily="34" charset="0"/>
              <a:cs typeface="Arial" panose="020B0604020202020204" pitchFamily="34" charset="0"/>
            </a:endParaRPr>
          </a:p>
          <a:p>
            <a:pPr algn="l"/>
            <a:r>
              <a:rPr lang="en-CA" sz="7200" dirty="0">
                <a:latin typeface="Arial" panose="020B0604020202020204" pitchFamily="34" charset="0"/>
                <a:cs typeface="Arial" panose="020B0604020202020204" pitchFamily="34" charset="0"/>
              </a:rPr>
              <a:t> EXP SERVICES INC: </a:t>
            </a:r>
          </a:p>
          <a:p>
            <a:pPr algn="l"/>
            <a:endParaRPr lang="en-CA" dirty="0"/>
          </a:p>
        </p:txBody>
      </p:sp>
    </p:spTree>
    <p:extLst>
      <p:ext uri="{BB962C8B-B14F-4D97-AF65-F5344CB8AC3E}">
        <p14:creationId xmlns:p14="http://schemas.microsoft.com/office/powerpoint/2010/main" val="1022665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12D22-1908-4A8A-BAAD-CF1C0E3C3014}"/>
              </a:ext>
            </a:extLst>
          </p:cNvPr>
          <p:cNvSpPr>
            <a:spLocks noGrp="1"/>
          </p:cNvSpPr>
          <p:nvPr>
            <p:ph type="ctrTitle"/>
          </p:nvPr>
        </p:nvSpPr>
        <p:spPr>
          <a:xfrm>
            <a:off x="496711" y="225779"/>
            <a:ext cx="11209867" cy="711200"/>
          </a:xfrm>
          <a:solidFill>
            <a:schemeClr val="accent2"/>
          </a:solidFill>
        </p:spPr>
        <p:txBody>
          <a:bodyPr>
            <a:normAutofit/>
          </a:bodyPr>
          <a:lstStyle/>
          <a:p>
            <a:r>
              <a:rPr lang="en-CA" sz="2000" dirty="0">
                <a:latin typeface="Arial" panose="020B0604020202020204" pitchFamily="34" charset="0"/>
                <a:cs typeface="Arial" panose="020B0604020202020204" pitchFamily="34" charset="0"/>
              </a:rPr>
              <a:t>LOCATIONS OF THE IMPORTANT FACILITIES OF THE MUNICIPALITY OF RESOLUTE BAY</a:t>
            </a:r>
          </a:p>
        </p:txBody>
      </p:sp>
      <p:graphicFrame>
        <p:nvGraphicFramePr>
          <p:cNvPr id="4" name="Object 3">
            <a:extLst>
              <a:ext uri="{FF2B5EF4-FFF2-40B4-BE49-F238E27FC236}">
                <a16:creationId xmlns:a16="http://schemas.microsoft.com/office/drawing/2014/main" id="{935D4452-1C9A-4160-886D-EDDE329ABF3C}"/>
              </a:ext>
            </a:extLst>
          </p:cNvPr>
          <p:cNvGraphicFramePr>
            <a:graphicFrameLocks noChangeAspect="1"/>
          </p:cNvGraphicFramePr>
          <p:nvPr>
            <p:extLst>
              <p:ext uri="{D42A27DB-BD31-4B8C-83A1-F6EECF244321}">
                <p14:modId xmlns:p14="http://schemas.microsoft.com/office/powerpoint/2010/main" val="1277128199"/>
              </p:ext>
            </p:extLst>
          </p:nvPr>
        </p:nvGraphicFramePr>
        <p:xfrm>
          <a:off x="4144786" y="3749675"/>
          <a:ext cx="2946400" cy="488950"/>
        </p:xfrm>
        <a:graphic>
          <a:graphicData uri="http://schemas.openxmlformats.org/presentationml/2006/ole">
            <mc:AlternateContent xmlns:mc="http://schemas.openxmlformats.org/markup-compatibility/2006">
              <mc:Choice xmlns:v="urn:schemas-microsoft-com:vml" Requires="v">
                <p:oleObj spid="_x0000_s1039" name="Packager Shell Object" showAsIcon="1" r:id="rId3" imgW="2946240" imgH="488520" progId="Package">
                  <p:embed/>
                </p:oleObj>
              </mc:Choice>
              <mc:Fallback>
                <p:oleObj name="Packager Shell Object" showAsIcon="1" r:id="rId3" imgW="2946240" imgH="488520" progId="Package">
                  <p:embed/>
                  <p:pic>
                    <p:nvPicPr>
                      <p:cNvPr id="0" name=""/>
                      <p:cNvPicPr/>
                      <p:nvPr/>
                    </p:nvPicPr>
                    <p:blipFill>
                      <a:blip r:embed="rId4"/>
                      <a:stretch>
                        <a:fillRect/>
                      </a:stretch>
                    </p:blipFill>
                    <p:spPr>
                      <a:xfrm>
                        <a:off x="4144786" y="3749675"/>
                        <a:ext cx="2946400" cy="488950"/>
                      </a:xfrm>
                      <a:prstGeom prst="rect">
                        <a:avLst/>
                      </a:prstGeom>
                    </p:spPr>
                  </p:pic>
                </p:oleObj>
              </mc:Fallback>
            </mc:AlternateContent>
          </a:graphicData>
        </a:graphic>
      </p:graphicFrame>
    </p:spTree>
    <p:extLst>
      <p:ext uri="{BB962C8B-B14F-4D97-AF65-F5344CB8AC3E}">
        <p14:creationId xmlns:p14="http://schemas.microsoft.com/office/powerpoint/2010/main" val="3948588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6F605-DA03-48E8-8533-88E8A8C05F31}"/>
              </a:ext>
            </a:extLst>
          </p:cNvPr>
          <p:cNvSpPr>
            <a:spLocks noGrp="1"/>
          </p:cNvSpPr>
          <p:nvPr>
            <p:ph type="ctrTitle"/>
          </p:nvPr>
        </p:nvSpPr>
        <p:spPr>
          <a:xfrm>
            <a:off x="970843" y="169335"/>
            <a:ext cx="10927645" cy="485422"/>
          </a:xfrm>
        </p:spPr>
        <p:txBody>
          <a:bodyPr>
            <a:normAutofit/>
          </a:bodyPr>
          <a:lstStyle/>
          <a:p>
            <a:r>
              <a:rPr lang="en-CA" sz="2800" dirty="0">
                <a:latin typeface="Arial" panose="020B0604020202020204" pitchFamily="34" charset="0"/>
                <a:cs typeface="Arial" panose="020B0604020202020204" pitchFamily="34" charset="0"/>
              </a:rPr>
              <a:t>MUNICIPALITY OF RESOLUTE BAY</a:t>
            </a:r>
          </a:p>
        </p:txBody>
      </p:sp>
      <p:sp>
        <p:nvSpPr>
          <p:cNvPr id="3" name="Subtitle 2">
            <a:extLst>
              <a:ext uri="{FF2B5EF4-FFF2-40B4-BE49-F238E27FC236}">
                <a16:creationId xmlns:a16="http://schemas.microsoft.com/office/drawing/2014/main" id="{29B93BC9-70F3-4C21-A416-A9DD3F7682F1}"/>
              </a:ext>
            </a:extLst>
          </p:cNvPr>
          <p:cNvSpPr>
            <a:spLocks noGrp="1"/>
          </p:cNvSpPr>
          <p:nvPr>
            <p:ph type="subTitle" idx="1"/>
          </p:nvPr>
        </p:nvSpPr>
        <p:spPr>
          <a:xfrm>
            <a:off x="699911" y="869245"/>
            <a:ext cx="11096978" cy="6107288"/>
          </a:xfrm>
          <a:solidFill>
            <a:schemeClr val="bg1">
              <a:lumMod val="95000"/>
            </a:schemeClr>
          </a:solidFill>
        </p:spPr>
        <p:txBody>
          <a:bodyPr>
            <a:normAutofit fontScale="92500" lnSpcReduction="10000"/>
          </a:bodyPr>
          <a:lstStyle/>
          <a:p>
            <a:pPr algn="l"/>
            <a:r>
              <a:rPr lang="en-CA" dirty="0"/>
              <a:t>The early 1970, the settlement was moved to the present location at N 74</a:t>
            </a:r>
            <a:r>
              <a:rPr lang="en-CA" baseline="30000" dirty="0"/>
              <a:t>0</a:t>
            </a:r>
            <a:r>
              <a:rPr lang="en-CA" dirty="0"/>
              <a:t>43’01’’ and W 94</a:t>
            </a:r>
            <a:r>
              <a:rPr lang="en-CA" baseline="30000" dirty="0"/>
              <a:t>0</a:t>
            </a:r>
            <a:r>
              <a:rPr lang="en-CA" dirty="0"/>
              <a:t>58’10”. The Relocated Community , Municipality of Resolute Bay, was designed to accommodate 1500 people. </a:t>
            </a:r>
          </a:p>
          <a:p>
            <a:pPr algn="l"/>
            <a:r>
              <a:rPr lang="en-CA" dirty="0"/>
              <a:t>The Current basic Town population in 2020 is 288  . During summer, due to Military presence for training, The population of the Town is raised  sometimes to about 800.</a:t>
            </a:r>
          </a:p>
          <a:p>
            <a:pPr algn="l"/>
            <a:r>
              <a:rPr lang="en-CA" dirty="0"/>
              <a:t> The town is divided into two sections: </a:t>
            </a:r>
          </a:p>
          <a:p>
            <a:pPr marL="342900" indent="-342900" algn="l">
              <a:buFont typeface="Arial" panose="020B0604020202020204" pitchFamily="34" charset="0"/>
              <a:buChar char="•"/>
            </a:pPr>
            <a:r>
              <a:rPr lang="en-CA" dirty="0"/>
              <a:t>The main Town where water is supplied by the Utilidor system</a:t>
            </a:r>
          </a:p>
          <a:p>
            <a:pPr marL="342900" indent="-342900" algn="l">
              <a:buFont typeface="Arial" panose="020B0604020202020204" pitchFamily="34" charset="0"/>
              <a:buChar char="•"/>
            </a:pPr>
            <a:r>
              <a:rPr lang="en-CA" dirty="0"/>
              <a:t>The Airport area about 7km away where water is  supplied by the Truck.</a:t>
            </a:r>
          </a:p>
          <a:p>
            <a:pPr algn="l"/>
            <a:r>
              <a:rPr lang="en-CA" dirty="0"/>
              <a:t>NWB has issued three Water Licences for the three different Environmental facilities of the Community.</a:t>
            </a:r>
          </a:p>
          <a:p>
            <a:pPr marL="342900" indent="-342900" algn="l">
              <a:buFont typeface="Wingdings" panose="05000000000000000000" pitchFamily="2" charset="2"/>
              <a:buChar char="Ø"/>
            </a:pPr>
            <a:r>
              <a:rPr lang="en-CA" dirty="0"/>
              <a:t>The Water Licence of the Utilidor System #3BM-RUT1012, Type B  was  issued  on March 30, 2015 to the Department of Community Government Services of the Government of Nunavut.</a:t>
            </a:r>
          </a:p>
          <a:p>
            <a:pPr marL="342900" indent="-342900" algn="l">
              <a:buFont typeface="Wingdings" panose="05000000000000000000" pitchFamily="2" charset="2"/>
              <a:buChar char="Ø"/>
            </a:pPr>
            <a:r>
              <a:rPr lang="en-CA" dirty="0"/>
              <a:t>The Water Licence of the Solid wastes facilities # 3BM-RES 2025,Type B was  issued on March 30,2020 to the Municipality of Resolute Bay.</a:t>
            </a:r>
          </a:p>
          <a:p>
            <a:pPr marL="342900" indent="-342900" algn="l">
              <a:buFont typeface="Wingdings" panose="05000000000000000000" pitchFamily="2" charset="2"/>
              <a:buChar char="Ø"/>
            </a:pPr>
            <a:r>
              <a:rPr lang="en-CA" dirty="0"/>
              <a:t>The Water Licence of the Airport Sewage Lagoon #  3BM-YRB 1621, Type B  was issued on Dec.16,2016 to the Department of Economic Development and Transportation of the Government of Nunavut.</a:t>
            </a:r>
          </a:p>
          <a:p>
            <a:pPr marL="342900" indent="-342900" algn="l">
              <a:buFont typeface="Arial" panose="020B0604020202020204" pitchFamily="34" charset="0"/>
              <a:buChar char="•"/>
            </a:pPr>
            <a:endParaRPr lang="en-CA" dirty="0"/>
          </a:p>
          <a:p>
            <a:pPr algn="l"/>
            <a:endParaRPr lang="en-CA" dirty="0"/>
          </a:p>
          <a:p>
            <a:pPr algn="l"/>
            <a:endParaRPr lang="en-CA" dirty="0"/>
          </a:p>
        </p:txBody>
      </p:sp>
    </p:spTree>
    <p:extLst>
      <p:ext uri="{BB962C8B-B14F-4D97-AF65-F5344CB8AC3E}">
        <p14:creationId xmlns:p14="http://schemas.microsoft.com/office/powerpoint/2010/main" val="3667683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95DCC-02B3-4689-B133-41BBC9BC6746}"/>
              </a:ext>
            </a:extLst>
          </p:cNvPr>
          <p:cNvSpPr>
            <a:spLocks noGrp="1"/>
          </p:cNvSpPr>
          <p:nvPr>
            <p:ph type="ctrTitle"/>
          </p:nvPr>
        </p:nvSpPr>
        <p:spPr>
          <a:xfrm>
            <a:off x="1524000" y="0"/>
            <a:ext cx="9144000" cy="790224"/>
          </a:xfrm>
        </p:spPr>
        <p:txBody>
          <a:bodyPr>
            <a:normAutofit/>
          </a:bodyPr>
          <a:lstStyle/>
          <a:p>
            <a:r>
              <a:rPr lang="en-CA" sz="2800" dirty="0">
                <a:latin typeface="Arial" panose="020B0604020202020204" pitchFamily="34" charset="0"/>
                <a:cs typeface="Arial" panose="020B0604020202020204" pitchFamily="34" charset="0"/>
              </a:rPr>
              <a:t>OPERATIONAL MODE OF THE UTILODOR SYTEM</a:t>
            </a:r>
          </a:p>
        </p:txBody>
      </p:sp>
      <p:sp>
        <p:nvSpPr>
          <p:cNvPr id="3" name="Subtitle 2">
            <a:extLst>
              <a:ext uri="{FF2B5EF4-FFF2-40B4-BE49-F238E27FC236}">
                <a16:creationId xmlns:a16="http://schemas.microsoft.com/office/drawing/2014/main" id="{C5E30806-8BE7-4B45-B713-E3B3BC7424E8}"/>
              </a:ext>
            </a:extLst>
          </p:cNvPr>
          <p:cNvSpPr>
            <a:spLocks noGrp="1"/>
          </p:cNvSpPr>
          <p:nvPr>
            <p:ph type="subTitle" idx="1"/>
          </p:nvPr>
        </p:nvSpPr>
        <p:spPr>
          <a:xfrm>
            <a:off x="643467" y="1298222"/>
            <a:ext cx="11006666" cy="5125156"/>
          </a:xfrm>
          <a:solidFill>
            <a:schemeClr val="accent6">
              <a:lumMod val="20000"/>
              <a:lumOff val="80000"/>
            </a:schemeClr>
          </a:solidFill>
        </p:spPr>
        <p:txBody>
          <a:bodyPr>
            <a:normAutofit fontScale="92500"/>
          </a:bodyPr>
          <a:lstStyle/>
          <a:p>
            <a:pPr algn="l"/>
            <a:r>
              <a:rPr lang="en-CA" dirty="0"/>
              <a:t>The Asset Management section of the Pond Inlet Infrastructure Division of the Government of Nunavut is Responsible for the Utilidor system. This facility was contacted out to ATCO for the day to day operation.</a:t>
            </a:r>
          </a:p>
          <a:p>
            <a:pPr marL="342900" indent="-342900" algn="l">
              <a:buFont typeface="Arial" panose="020B0604020202020204" pitchFamily="34" charset="0"/>
              <a:buChar char="•"/>
            </a:pPr>
            <a:r>
              <a:rPr lang="en-CA" dirty="0"/>
              <a:t>Char Lake is the Potable water Source and a pump station is existing at the bank of the Lake. A new pump station about 50m away from the existing pump station is under construction at present. The flow meter located at the existing pump station records water extraction volume from the Char Lake. The new Pump station will have its new flow meter.</a:t>
            </a:r>
          </a:p>
          <a:p>
            <a:pPr marL="342900" indent="-342900" algn="l">
              <a:buFont typeface="Arial" panose="020B0604020202020204" pitchFamily="34" charset="0"/>
              <a:buChar char="•"/>
            </a:pPr>
            <a:r>
              <a:rPr lang="en-CA" dirty="0"/>
              <a:t>The Water Treatment Plant (WTP) is located at the Signal Hill and a Storage Tank is also there next to the Plant.</a:t>
            </a:r>
          </a:p>
          <a:p>
            <a:pPr marL="342900" indent="-342900" algn="l">
              <a:buFont typeface="Arial" panose="020B0604020202020204" pitchFamily="34" charset="0"/>
              <a:buChar char="•"/>
            </a:pPr>
            <a:r>
              <a:rPr lang="en-CA" dirty="0"/>
              <a:t>The Water Truck is filled directly at the WTP for the distribution to the Airport facilities.  </a:t>
            </a:r>
          </a:p>
          <a:p>
            <a:pPr marL="342900" indent="-342900" algn="l">
              <a:buFont typeface="Arial" panose="020B0604020202020204" pitchFamily="34" charset="0"/>
              <a:buChar char="•"/>
            </a:pPr>
            <a:r>
              <a:rPr lang="en-CA" dirty="0"/>
              <a:t>The Water distribution system must have a circulation pattern that is independent of and unaltered by demands, other than Fire flows. This system is controlled from the WTP.</a:t>
            </a:r>
          </a:p>
          <a:p>
            <a:pPr marL="342900" indent="-342900" algn="l">
              <a:buFont typeface="Arial" panose="020B0604020202020204" pitchFamily="34" charset="0"/>
              <a:buChar char="•"/>
            </a:pPr>
            <a:r>
              <a:rPr lang="en-CA" dirty="0"/>
              <a:t>Chlorine is only the reagent to disinfect water inside of the WTP prior to distribution.</a:t>
            </a:r>
          </a:p>
          <a:p>
            <a:pPr algn="l"/>
            <a:r>
              <a:rPr lang="en-CA" dirty="0"/>
              <a:t>                                                                                          contd:</a:t>
            </a:r>
          </a:p>
        </p:txBody>
      </p:sp>
    </p:spTree>
    <p:extLst>
      <p:ext uri="{BB962C8B-B14F-4D97-AF65-F5344CB8AC3E}">
        <p14:creationId xmlns:p14="http://schemas.microsoft.com/office/powerpoint/2010/main" val="849614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50DDC-FC07-42F0-8B42-7DBD12AE39EB}"/>
              </a:ext>
            </a:extLst>
          </p:cNvPr>
          <p:cNvSpPr>
            <a:spLocks noGrp="1"/>
          </p:cNvSpPr>
          <p:nvPr>
            <p:ph type="ctrTitle"/>
          </p:nvPr>
        </p:nvSpPr>
        <p:spPr>
          <a:xfrm>
            <a:off x="1524000" y="417690"/>
            <a:ext cx="9144000" cy="587022"/>
          </a:xfrm>
        </p:spPr>
        <p:txBody>
          <a:bodyPr>
            <a:normAutofit/>
          </a:bodyPr>
          <a:lstStyle/>
          <a:p>
            <a:r>
              <a:rPr lang="en-CA" sz="2800" dirty="0">
                <a:latin typeface="Arial" panose="020B0604020202020204" pitchFamily="34" charset="0"/>
                <a:cs typeface="Arial" panose="020B0604020202020204" pitchFamily="34" charset="0"/>
              </a:rPr>
              <a:t>OPERATIONAL MODE OF THE UTILIDOR SYSTEM</a:t>
            </a:r>
          </a:p>
        </p:txBody>
      </p:sp>
      <p:sp>
        <p:nvSpPr>
          <p:cNvPr id="3" name="Subtitle 2">
            <a:extLst>
              <a:ext uri="{FF2B5EF4-FFF2-40B4-BE49-F238E27FC236}">
                <a16:creationId xmlns:a16="http://schemas.microsoft.com/office/drawing/2014/main" id="{57E96F1A-0CE5-45D2-B1C7-22ED85D2F314}"/>
              </a:ext>
            </a:extLst>
          </p:cNvPr>
          <p:cNvSpPr>
            <a:spLocks noGrp="1"/>
          </p:cNvSpPr>
          <p:nvPr>
            <p:ph type="subTitle" idx="1"/>
          </p:nvPr>
        </p:nvSpPr>
        <p:spPr>
          <a:xfrm>
            <a:off x="891822" y="1309511"/>
            <a:ext cx="10780889" cy="4899378"/>
          </a:xfrm>
          <a:solidFill>
            <a:schemeClr val="tx2">
              <a:lumMod val="20000"/>
              <a:lumOff val="80000"/>
            </a:schemeClr>
          </a:solidFill>
        </p:spPr>
        <p:txBody>
          <a:bodyPr>
            <a:normAutofit fontScale="77500" lnSpcReduction="20000"/>
          </a:bodyPr>
          <a:lstStyle/>
          <a:p>
            <a:pPr marL="342900" indent="-342900" algn="l">
              <a:buFont typeface="Arial" panose="020B0604020202020204" pitchFamily="34" charset="0"/>
              <a:buChar char="•"/>
            </a:pPr>
            <a:r>
              <a:rPr lang="en-CA" dirty="0"/>
              <a:t>The linear length of the Utilidor system is about 4 km.</a:t>
            </a:r>
          </a:p>
          <a:p>
            <a:pPr marL="342900" indent="-342900" algn="l">
              <a:buFont typeface="Arial" panose="020B0604020202020204" pitchFamily="34" charset="0"/>
              <a:buChar char="•"/>
            </a:pPr>
            <a:r>
              <a:rPr lang="en-CA" dirty="0"/>
              <a:t>The Utilidor system consists of a water line and a sewer line and both lines are buried.</a:t>
            </a:r>
          </a:p>
          <a:p>
            <a:pPr marL="342900" indent="-342900" algn="l">
              <a:buFont typeface="Arial" panose="020B0604020202020204" pitchFamily="34" charset="0"/>
              <a:buChar char="•"/>
            </a:pPr>
            <a:r>
              <a:rPr lang="en-CA" dirty="0"/>
              <a:t>The Diameter of the water line is 150mm and sewer line is 200mm,</a:t>
            </a:r>
          </a:p>
          <a:p>
            <a:pPr marL="342900" indent="-342900" algn="l">
              <a:buFont typeface="Arial" panose="020B0604020202020204" pitchFamily="34" charset="0"/>
              <a:buChar char="•"/>
            </a:pPr>
            <a:r>
              <a:rPr lang="en-CA" dirty="0"/>
              <a:t>The Water line is a recirculation process and works under about 100 psi  pressure system ; whereas the sewer line is completely under gravity system adding bleeding water.</a:t>
            </a:r>
          </a:p>
          <a:p>
            <a:pPr marL="342900" indent="-342900" algn="l">
              <a:buFont typeface="Arial" panose="020B0604020202020204" pitchFamily="34" charset="0"/>
              <a:buChar char="•"/>
            </a:pPr>
            <a:r>
              <a:rPr lang="en-CA" dirty="0"/>
              <a:t>The estimated bleeding water is roughly 227 Litres per day or 82,944 litres annually.</a:t>
            </a:r>
          </a:p>
          <a:p>
            <a:pPr marL="342900" indent="-342900" algn="l">
              <a:buFont typeface="Arial" panose="020B0604020202020204" pitchFamily="34" charset="0"/>
              <a:buChar char="•"/>
            </a:pPr>
            <a:r>
              <a:rPr lang="en-CA" dirty="0"/>
              <a:t>The Utilidor system consists of  36 Access  Vaults and 23  Fire hydrants.</a:t>
            </a:r>
          </a:p>
          <a:p>
            <a:pPr marL="342900" indent="-342900" algn="l">
              <a:buFont typeface="Arial" panose="020B0604020202020204" pitchFamily="34" charset="0"/>
              <a:buChar char="•"/>
            </a:pPr>
            <a:r>
              <a:rPr lang="en-CA" dirty="0"/>
              <a:t>There is a water meter at each building to record water consumption.</a:t>
            </a:r>
          </a:p>
          <a:p>
            <a:pPr marL="342900" indent="-342900" algn="l">
              <a:buFont typeface="Arial" panose="020B0604020202020204" pitchFamily="34" charset="0"/>
              <a:buChar char="•"/>
            </a:pPr>
            <a:r>
              <a:rPr lang="en-CA" dirty="0"/>
              <a:t>The sewer line passes through the Macerator unit where suspended solids are grinded into smaller particles to discharge into the sea.</a:t>
            </a:r>
          </a:p>
          <a:p>
            <a:pPr marL="342900" indent="-342900" algn="l">
              <a:buFont typeface="Arial" panose="020B0604020202020204" pitchFamily="34" charset="0"/>
              <a:buChar char="•"/>
            </a:pPr>
            <a:r>
              <a:rPr lang="en-CA" dirty="0"/>
              <a:t>A new wastewater treatment plant (WWTP) is proposed to be built at the side of the existing Macerator unit. This Macerator unit will be decommissioned soon after the new WWTP is commissioned.</a:t>
            </a:r>
          </a:p>
          <a:p>
            <a:pPr marL="342900" indent="-342900" algn="l">
              <a:buFont typeface="Arial" panose="020B0604020202020204" pitchFamily="34" charset="0"/>
              <a:buChar char="•"/>
            </a:pPr>
            <a:r>
              <a:rPr lang="en-CA" dirty="0"/>
              <a:t>The future WWTP will receive Truck Sewage and the mixture of the both types of sewages will be treated at the new WWTP.</a:t>
            </a:r>
          </a:p>
          <a:p>
            <a:pPr marL="342900" indent="-342900" algn="l">
              <a:buFont typeface="Arial" panose="020B0604020202020204" pitchFamily="34" charset="0"/>
              <a:buChar char="•"/>
            </a:pPr>
            <a:r>
              <a:rPr lang="en-CA" dirty="0"/>
              <a:t>The CBOD and TSS of the future WWTP effluent  are recommended to be 25mg/l  and 25mg/L respectively.</a:t>
            </a:r>
          </a:p>
          <a:p>
            <a:pPr algn="l"/>
            <a:endParaRPr lang="en-CA" dirty="0"/>
          </a:p>
          <a:p>
            <a:pPr marL="342900" indent="-342900" algn="l">
              <a:buFont typeface="Arial" panose="020B0604020202020204" pitchFamily="34" charset="0"/>
              <a:buChar char="•"/>
            </a:pPr>
            <a:endParaRPr lang="en-CA" dirty="0"/>
          </a:p>
        </p:txBody>
      </p:sp>
    </p:spTree>
    <p:extLst>
      <p:ext uri="{BB962C8B-B14F-4D97-AF65-F5344CB8AC3E}">
        <p14:creationId xmlns:p14="http://schemas.microsoft.com/office/powerpoint/2010/main" val="22050668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B8A5C-06F3-4B51-953B-B7E880D3FE55}"/>
              </a:ext>
            </a:extLst>
          </p:cNvPr>
          <p:cNvSpPr>
            <a:spLocks noGrp="1"/>
          </p:cNvSpPr>
          <p:nvPr>
            <p:ph type="ctrTitle"/>
          </p:nvPr>
        </p:nvSpPr>
        <p:spPr>
          <a:xfrm>
            <a:off x="601010" y="304800"/>
            <a:ext cx="10989979" cy="699911"/>
          </a:xfrm>
        </p:spPr>
        <p:txBody>
          <a:bodyPr>
            <a:normAutofit fontScale="90000"/>
          </a:bodyPr>
          <a:lstStyle/>
          <a:p>
            <a:r>
              <a:rPr lang="en-CA" sz="2800" dirty="0">
                <a:latin typeface="Arial" panose="020B0604020202020204" pitchFamily="34" charset="0"/>
                <a:cs typeface="Arial" panose="020B0604020202020204" pitchFamily="34" charset="0"/>
              </a:rPr>
              <a:t>TYPE A WATER LICENCE APPLICATION OF THE MUNICIPALITY OF RESOLUTE BAY UTILITOR SYTEM</a:t>
            </a:r>
          </a:p>
        </p:txBody>
      </p:sp>
      <p:sp>
        <p:nvSpPr>
          <p:cNvPr id="3" name="Subtitle 2">
            <a:extLst>
              <a:ext uri="{FF2B5EF4-FFF2-40B4-BE49-F238E27FC236}">
                <a16:creationId xmlns:a16="http://schemas.microsoft.com/office/drawing/2014/main" id="{F8A3AD62-70C5-4061-8FC8-20464E532921}"/>
              </a:ext>
            </a:extLst>
          </p:cNvPr>
          <p:cNvSpPr>
            <a:spLocks noGrp="1"/>
          </p:cNvSpPr>
          <p:nvPr>
            <p:ph type="subTitle" idx="1"/>
          </p:nvPr>
        </p:nvSpPr>
        <p:spPr>
          <a:xfrm>
            <a:off x="948267" y="1320800"/>
            <a:ext cx="10642722" cy="5441244"/>
          </a:xfrm>
          <a:solidFill>
            <a:schemeClr val="bg1">
              <a:lumMod val="95000"/>
            </a:schemeClr>
          </a:solidFill>
        </p:spPr>
        <p:txBody>
          <a:bodyPr>
            <a:normAutofit fontScale="85000" lnSpcReduction="20000"/>
          </a:bodyPr>
          <a:lstStyle/>
          <a:p>
            <a:pPr algn="l"/>
            <a:endParaRPr lang="en-CA" sz="1400" dirty="0">
              <a:latin typeface="Arial" panose="020B0604020202020204" pitchFamily="34" charset="0"/>
              <a:cs typeface="Arial" panose="020B0604020202020204" pitchFamily="34" charset="0"/>
            </a:endParaRPr>
          </a:p>
          <a:p>
            <a:pPr algn="l"/>
            <a:r>
              <a:rPr lang="en-CA" sz="1800" b="1" dirty="0">
                <a:latin typeface="Arial" panose="020B0604020202020204" pitchFamily="34" charset="0"/>
                <a:cs typeface="Arial" panose="020B0604020202020204" pitchFamily="34" charset="0"/>
              </a:rPr>
              <a:t>STATUS OF THE EXISTING WATER LICENCE:</a:t>
            </a:r>
          </a:p>
          <a:p>
            <a:pPr algn="l"/>
            <a:endParaRPr lang="en-CA" sz="1800" dirty="0">
              <a:latin typeface="Arial" panose="020B0604020202020204" pitchFamily="34" charset="0"/>
              <a:cs typeface="Arial" panose="020B0604020202020204" pitchFamily="34" charset="0"/>
            </a:endParaRPr>
          </a:p>
          <a:p>
            <a:pPr algn="l"/>
            <a:r>
              <a:rPr lang="en-CA" sz="1800" dirty="0">
                <a:latin typeface="Arial" panose="020B0604020202020204" pitchFamily="34" charset="0"/>
                <a:cs typeface="Arial" panose="020B0604020202020204" pitchFamily="34" charset="0"/>
              </a:rPr>
              <a:t>EXISTING WATER LICENCE # 3BM-RUT 1012</a:t>
            </a:r>
          </a:p>
          <a:p>
            <a:pPr algn="l"/>
            <a:r>
              <a:rPr lang="en-CA" sz="1800" dirty="0">
                <a:latin typeface="Arial" panose="020B0604020202020204" pitchFamily="34" charset="0"/>
                <a:cs typeface="Arial" panose="020B0604020202020204" pitchFamily="34" charset="0"/>
              </a:rPr>
              <a:t>LICENSEE: COMMUNITY  GOVERNMENT SERVICES OF THE GOVERNMENT OF NUNAVUT </a:t>
            </a:r>
          </a:p>
          <a:p>
            <a:pPr algn="l"/>
            <a:r>
              <a:rPr lang="en-CA" sz="1800" dirty="0">
                <a:latin typeface="Arial" panose="020B0604020202020204" pitchFamily="34" charset="0"/>
                <a:cs typeface="Arial" panose="020B0604020202020204" pitchFamily="34" charset="0"/>
              </a:rPr>
              <a:t>TYPE: TYPE   B</a:t>
            </a:r>
          </a:p>
          <a:p>
            <a:pPr algn="l"/>
            <a:r>
              <a:rPr lang="en-CA" sz="1800" dirty="0">
                <a:latin typeface="Arial" panose="020B0604020202020204" pitchFamily="34" charset="0"/>
                <a:cs typeface="Arial" panose="020B0604020202020204" pitchFamily="34" charset="0"/>
              </a:rPr>
              <a:t>DATE OF ISSUSE: MARCH 30,2015</a:t>
            </a:r>
          </a:p>
          <a:p>
            <a:pPr algn="l"/>
            <a:r>
              <a:rPr lang="en-CA" sz="1800" dirty="0">
                <a:latin typeface="Arial" panose="020B0604020202020204" pitchFamily="34" charset="0"/>
                <a:cs typeface="Arial" panose="020B0604020202020204" pitchFamily="34" charset="0"/>
              </a:rPr>
              <a:t>DATE OF EXPIRE: MARCH 29,2020</a:t>
            </a:r>
          </a:p>
          <a:p>
            <a:pPr algn="l"/>
            <a:r>
              <a:rPr lang="en-CA" sz="1800" dirty="0">
                <a:latin typeface="Arial" panose="020B0604020202020204" pitchFamily="34" charset="0"/>
                <a:cs typeface="Arial" panose="020B0604020202020204" pitchFamily="34" charset="0"/>
              </a:rPr>
              <a:t>DURATION: 5 YRS</a:t>
            </a:r>
          </a:p>
          <a:p>
            <a:pPr algn="l"/>
            <a:r>
              <a:rPr lang="en-CA" sz="1800" dirty="0">
                <a:latin typeface="Arial" panose="020B0604020202020204" pitchFamily="34" charset="0"/>
                <a:cs typeface="Arial" panose="020B0604020202020204" pitchFamily="34" charset="0"/>
              </a:rPr>
              <a:t>WATER PERMIT VOLUME:126,020 CUBIC METERS</a:t>
            </a:r>
          </a:p>
          <a:p>
            <a:pPr algn="l"/>
            <a:endParaRPr lang="en-CA" sz="1800" dirty="0">
              <a:latin typeface="Arial" panose="020B0604020202020204" pitchFamily="34" charset="0"/>
              <a:cs typeface="Arial" panose="020B0604020202020204" pitchFamily="34" charset="0"/>
            </a:endParaRPr>
          </a:p>
          <a:p>
            <a:pPr algn="l"/>
            <a:r>
              <a:rPr lang="en-CA" sz="1800" b="1" dirty="0">
                <a:latin typeface="Arial" panose="020B0604020202020204" pitchFamily="34" charset="0"/>
                <a:cs typeface="Arial" panose="020B0604020202020204" pitchFamily="34" charset="0"/>
              </a:rPr>
              <a:t>STATUS OF THE PROPOSED WATER LICENCE</a:t>
            </a:r>
          </a:p>
          <a:p>
            <a:pPr algn="l"/>
            <a:endParaRPr lang="en-CA" sz="1800" b="1" dirty="0">
              <a:latin typeface="Arial" panose="020B0604020202020204" pitchFamily="34" charset="0"/>
              <a:cs typeface="Arial" panose="020B0604020202020204" pitchFamily="34" charset="0"/>
            </a:endParaRPr>
          </a:p>
          <a:p>
            <a:pPr algn="l"/>
            <a:r>
              <a:rPr lang="en-CA" sz="1800" dirty="0">
                <a:latin typeface="Arial" panose="020B0604020202020204" pitchFamily="34" charset="0"/>
                <a:cs typeface="Arial" panose="020B0604020202020204" pitchFamily="34" charset="0"/>
              </a:rPr>
              <a:t>PROPOSED WATER LICENCE </a:t>
            </a:r>
            <a:r>
              <a:rPr lang="en-CA" sz="1800" dirty="0">
                <a:solidFill>
                  <a:srgbClr val="00B050"/>
                </a:solidFill>
                <a:latin typeface="Arial" panose="020B0604020202020204" pitchFamily="34" charset="0"/>
                <a:cs typeface="Arial" panose="020B0604020202020204" pitchFamily="34" charset="0"/>
              </a:rPr>
              <a:t># 3AM-RUT--------</a:t>
            </a:r>
          </a:p>
          <a:p>
            <a:pPr algn="l"/>
            <a:r>
              <a:rPr lang="en-CA" sz="1800" dirty="0">
                <a:latin typeface="Arial" panose="020B0604020202020204" pitchFamily="34" charset="0"/>
                <a:cs typeface="Arial" panose="020B0604020202020204" pitchFamily="34" charset="0"/>
              </a:rPr>
              <a:t>LICENSEE: COMMUNITY GOVERNMENT SERVICES OF THE GOVERNMENT OF NUNAVUT</a:t>
            </a:r>
          </a:p>
          <a:p>
            <a:pPr algn="l"/>
            <a:r>
              <a:rPr lang="en-CA" sz="1800" dirty="0">
                <a:latin typeface="Arial" panose="020B0604020202020204" pitchFamily="34" charset="0"/>
                <a:cs typeface="Arial" panose="020B0604020202020204" pitchFamily="34" charset="0"/>
              </a:rPr>
              <a:t>PROPOSED TYPE: </a:t>
            </a:r>
            <a:r>
              <a:rPr lang="en-CA" sz="1800" dirty="0">
                <a:solidFill>
                  <a:srgbClr val="00B050"/>
                </a:solidFill>
                <a:latin typeface="Arial" panose="020B0604020202020204" pitchFamily="34" charset="0"/>
                <a:cs typeface="Arial" panose="020B0604020202020204" pitchFamily="34" charset="0"/>
              </a:rPr>
              <a:t>TYPE A</a:t>
            </a:r>
          </a:p>
          <a:p>
            <a:pPr algn="l"/>
            <a:r>
              <a:rPr lang="en-CA" sz="1800" dirty="0">
                <a:latin typeface="Arial" panose="020B0604020202020204" pitchFamily="34" charset="0"/>
                <a:cs typeface="Arial" panose="020B0604020202020204" pitchFamily="34" charset="0"/>
              </a:rPr>
              <a:t>PROPOSED DURATION: </a:t>
            </a:r>
            <a:r>
              <a:rPr lang="en-CA" sz="1800" dirty="0">
                <a:solidFill>
                  <a:srgbClr val="00B050"/>
                </a:solidFill>
                <a:latin typeface="Arial" panose="020B0604020202020204" pitchFamily="34" charset="0"/>
                <a:cs typeface="Arial" panose="020B0604020202020204" pitchFamily="34" charset="0"/>
              </a:rPr>
              <a:t>10 YEARS</a:t>
            </a:r>
          </a:p>
          <a:p>
            <a:pPr algn="l"/>
            <a:r>
              <a:rPr lang="en-CA" sz="1800" dirty="0">
                <a:latin typeface="Arial" panose="020B0604020202020204" pitchFamily="34" charset="0"/>
                <a:cs typeface="Arial" panose="020B0604020202020204" pitchFamily="34" charset="0"/>
              </a:rPr>
              <a:t>PROPOSED WATER PERMIT VOLUME: </a:t>
            </a:r>
            <a:r>
              <a:rPr lang="en-CA" sz="1800" dirty="0">
                <a:solidFill>
                  <a:srgbClr val="00B050"/>
                </a:solidFill>
                <a:latin typeface="Arial" panose="020B0604020202020204" pitchFamily="34" charset="0"/>
                <a:cs typeface="Arial" panose="020B0604020202020204" pitchFamily="34" charset="0"/>
              </a:rPr>
              <a:t>150,000 CIBIC METERS</a:t>
            </a:r>
          </a:p>
          <a:p>
            <a:pPr algn="l"/>
            <a:endParaRPr lang="en-CA" sz="1400" b="1" dirty="0">
              <a:latin typeface="Arial" panose="020B0604020202020204" pitchFamily="34" charset="0"/>
              <a:cs typeface="Arial" panose="020B0604020202020204" pitchFamily="34" charset="0"/>
            </a:endParaRPr>
          </a:p>
          <a:p>
            <a:pPr algn="l"/>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a:p>
            <a:endParaRPr lang="en-CA"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226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65A00-4932-4E75-A9BF-9FA1280F7790}"/>
              </a:ext>
            </a:extLst>
          </p:cNvPr>
          <p:cNvSpPr>
            <a:spLocks noGrp="1"/>
          </p:cNvSpPr>
          <p:nvPr>
            <p:ph type="ctrTitle"/>
          </p:nvPr>
        </p:nvSpPr>
        <p:spPr>
          <a:xfrm>
            <a:off x="632178" y="214489"/>
            <a:ext cx="10995378" cy="451555"/>
          </a:xfrm>
        </p:spPr>
        <p:txBody>
          <a:bodyPr>
            <a:normAutofit fontScale="90000"/>
          </a:bodyPr>
          <a:lstStyle/>
          <a:p>
            <a:r>
              <a:rPr lang="en-CA" sz="2800" dirty="0">
                <a:latin typeface="Arial" panose="020B0604020202020204" pitchFamily="34" charset="0"/>
                <a:cs typeface="Arial" panose="020B0604020202020204" pitchFamily="34" charset="0"/>
              </a:rPr>
              <a:t>DESCRIPTION OF UTILIDOR SYTEM</a:t>
            </a:r>
          </a:p>
        </p:txBody>
      </p:sp>
      <p:sp>
        <p:nvSpPr>
          <p:cNvPr id="3" name="Subtitle 2">
            <a:extLst>
              <a:ext uri="{FF2B5EF4-FFF2-40B4-BE49-F238E27FC236}">
                <a16:creationId xmlns:a16="http://schemas.microsoft.com/office/drawing/2014/main" id="{C1ABD7DC-95E4-4A0D-8F96-65027E7A2C96}"/>
              </a:ext>
            </a:extLst>
          </p:cNvPr>
          <p:cNvSpPr>
            <a:spLocks noGrp="1"/>
          </p:cNvSpPr>
          <p:nvPr>
            <p:ph type="subTitle" idx="1"/>
          </p:nvPr>
        </p:nvSpPr>
        <p:spPr>
          <a:xfrm>
            <a:off x="327378" y="1004711"/>
            <a:ext cx="11559822" cy="5238045"/>
          </a:xfrm>
          <a:solidFill>
            <a:schemeClr val="accent6">
              <a:lumMod val="20000"/>
              <a:lumOff val="80000"/>
            </a:schemeClr>
          </a:solidFill>
        </p:spPr>
        <p:txBody>
          <a:bodyPr>
            <a:normAutofit/>
          </a:bodyPr>
          <a:lstStyle/>
          <a:p>
            <a:r>
              <a:rPr lang="en-CA" sz="1800" dirty="0">
                <a:latin typeface="Arial" panose="020B0604020202020204" pitchFamily="34" charset="0"/>
                <a:cs typeface="Arial" panose="020B0604020202020204" pitchFamily="34" charset="0"/>
              </a:rPr>
              <a:t>THE COMPONENTS OF THE EXISTING UTILIDOR SYSTEM</a:t>
            </a:r>
          </a:p>
          <a:p>
            <a:endParaRPr lang="en-CA" sz="1800" dirty="0">
              <a:latin typeface="Arial" panose="020B0604020202020204" pitchFamily="34" charset="0"/>
              <a:cs typeface="Arial" panose="020B0604020202020204" pitchFamily="34" charset="0"/>
            </a:endParaRPr>
          </a:p>
          <a:p>
            <a:pPr marL="457200" indent="-457200" algn="l">
              <a:buAutoNum type="arabicPeriod"/>
            </a:pPr>
            <a:r>
              <a:rPr lang="en-CA" sz="1800" dirty="0">
                <a:latin typeface="Arial" panose="020B0604020202020204" pitchFamily="34" charset="0"/>
                <a:cs typeface="Arial" panose="020B0604020202020204" pitchFamily="34" charset="0"/>
              </a:rPr>
              <a:t>THE BURIED WATER AND SEWER LINES:  4KM</a:t>
            </a:r>
          </a:p>
          <a:p>
            <a:pPr marL="457200" indent="-457200" algn="l">
              <a:buAutoNum type="arabicPeriod"/>
            </a:pPr>
            <a:r>
              <a:rPr lang="en-CA" sz="1800" dirty="0">
                <a:latin typeface="Arial" panose="020B0604020202020204" pitchFamily="34" charset="0"/>
                <a:cs typeface="Arial" panose="020B0604020202020204" pitchFamily="34" charset="0"/>
              </a:rPr>
              <a:t>FIRE HYDRANTS: 23 NOS.</a:t>
            </a:r>
          </a:p>
          <a:p>
            <a:pPr marL="457200" indent="-457200" algn="l">
              <a:buAutoNum type="arabicPeriod"/>
            </a:pPr>
            <a:r>
              <a:rPr lang="en-CA" sz="1800" dirty="0">
                <a:latin typeface="Arial" panose="020B0604020202020204" pitchFamily="34" charset="0"/>
                <a:cs typeface="Arial" panose="020B0604020202020204" pitchFamily="34" charset="0"/>
              </a:rPr>
              <a:t>ACCESS VAULTS= 36 NOS.</a:t>
            </a:r>
          </a:p>
          <a:p>
            <a:pPr marL="457200" indent="-457200" algn="l">
              <a:buAutoNum type="arabicPeriod"/>
            </a:pPr>
            <a:r>
              <a:rPr lang="en-CA" sz="1800" dirty="0">
                <a:latin typeface="Arial" panose="020B0604020202020204" pitchFamily="34" charset="0"/>
                <a:cs typeface="Arial" panose="020B0604020202020204" pitchFamily="34" charset="0"/>
              </a:rPr>
              <a:t>A PUMP STATION AT CHAR LAKE</a:t>
            </a:r>
          </a:p>
          <a:p>
            <a:pPr marL="457200" indent="-457200" algn="l">
              <a:buAutoNum type="arabicPeriod"/>
            </a:pPr>
            <a:r>
              <a:rPr lang="en-CA" sz="1800" dirty="0">
                <a:latin typeface="Arial" panose="020B0604020202020204" pitchFamily="34" charset="0"/>
                <a:cs typeface="Arial" panose="020B0604020202020204" pitchFamily="34" charset="0"/>
              </a:rPr>
              <a:t>A WATER STORGAE TANK AT SIGNAL HILL: 4000 CUBIC METRES</a:t>
            </a:r>
          </a:p>
          <a:p>
            <a:pPr marL="457200" indent="-457200" algn="l">
              <a:buAutoNum type="arabicPeriod"/>
            </a:pPr>
            <a:r>
              <a:rPr lang="en-CA" sz="1800" dirty="0">
                <a:latin typeface="Arial" panose="020B0604020202020204" pitchFamily="34" charset="0"/>
                <a:cs typeface="Arial" panose="020B0604020202020204" pitchFamily="34" charset="0"/>
              </a:rPr>
              <a:t>A WATER TREATMENT PLANT AT SIGNAL HILL</a:t>
            </a:r>
          </a:p>
          <a:p>
            <a:pPr marL="457200" indent="-457200" algn="l">
              <a:buAutoNum type="arabicPeriod"/>
            </a:pPr>
            <a:r>
              <a:rPr lang="en-CA" sz="1800" dirty="0">
                <a:latin typeface="Arial" panose="020B0604020202020204" pitchFamily="34" charset="0"/>
                <a:cs typeface="Arial" panose="020B0604020202020204" pitchFamily="34" charset="0"/>
              </a:rPr>
              <a:t>MACERATOR UNIT ( NO FLOW METER AND GRINDING UNIT EXIST)</a:t>
            </a:r>
          </a:p>
          <a:p>
            <a:pPr marL="457200" indent="-457200" algn="l">
              <a:buAutoNum type="arabicPeriod"/>
            </a:pPr>
            <a:r>
              <a:rPr lang="en-CA" sz="1800" dirty="0">
                <a:latin typeface="Arial" panose="020B0604020202020204" pitchFamily="34" charset="0"/>
                <a:cs typeface="Arial" panose="020B0604020202020204" pitchFamily="34" charset="0"/>
              </a:rPr>
              <a:t>A 150 MM DIAMETER  WTAER  INTKE LINE FROM CHARLAKE TO PUMP STATION </a:t>
            </a:r>
          </a:p>
          <a:p>
            <a:pPr marL="457200" indent="-457200" algn="l">
              <a:buAutoNum type="arabicPeriod"/>
            </a:pPr>
            <a:r>
              <a:rPr lang="en-CA" sz="1800" dirty="0">
                <a:latin typeface="Arial" panose="020B0604020202020204" pitchFamily="34" charset="0"/>
                <a:cs typeface="Arial" panose="020B0604020202020204" pitchFamily="34" charset="0"/>
              </a:rPr>
              <a:t>A 150 MM DIAMETER WATER INTAKE LINE FROM PUMP STATION TO SIGNAL HILL WATER PLANT</a:t>
            </a:r>
          </a:p>
          <a:p>
            <a:pPr marL="457200" indent="-457200" algn="l">
              <a:buAutoNum type="arabicPeriod"/>
            </a:pPr>
            <a:r>
              <a:rPr lang="en-CA" sz="1800" dirty="0">
                <a:latin typeface="Arial" panose="020B0604020202020204" pitchFamily="34" charset="0"/>
                <a:cs typeface="Arial" panose="020B0604020202020204" pitchFamily="34" charset="0"/>
              </a:rPr>
              <a:t>A 200 MM DIAMETER  OUTFALL  LINE FROM MACERATOR UNIT TO SEA</a:t>
            </a:r>
          </a:p>
          <a:p>
            <a:pPr marL="457200" indent="-457200" algn="l">
              <a:buAutoNum type="arabicPeriod"/>
            </a:pPr>
            <a:r>
              <a:rPr lang="en-CA" sz="1800" dirty="0">
                <a:latin typeface="Arial" panose="020B0604020202020204" pitchFamily="34" charset="0"/>
                <a:cs typeface="Arial" panose="020B0604020202020204" pitchFamily="34" charset="0"/>
              </a:rPr>
              <a:t>THE ENTIRE UTILIDOR SYSTEM WAS BUILT IN 1978</a:t>
            </a:r>
            <a:br>
              <a:rPr lang="en-CA" sz="1800" dirty="0">
                <a:latin typeface="Arial" panose="020B0604020202020204" pitchFamily="34" charset="0"/>
                <a:cs typeface="Arial" panose="020B0604020202020204" pitchFamily="34" charset="0"/>
              </a:rPr>
            </a:br>
            <a:endParaRPr lang="en-CA" sz="1800" dirty="0">
              <a:latin typeface="Arial" panose="020B0604020202020204" pitchFamily="34" charset="0"/>
              <a:cs typeface="Arial" panose="020B0604020202020204" pitchFamily="34" charset="0"/>
            </a:endParaRPr>
          </a:p>
          <a:p>
            <a:pPr marL="457200" indent="-457200" algn="l">
              <a:buAutoNum type="arabicPeriod"/>
            </a:pPr>
            <a:endParaRPr lang="en-CA" dirty="0">
              <a:latin typeface="Arial" panose="020B0604020202020204" pitchFamily="34" charset="0"/>
              <a:cs typeface="Arial" panose="020B0604020202020204" pitchFamily="34" charset="0"/>
            </a:endParaRPr>
          </a:p>
          <a:p>
            <a:pPr marL="457200" indent="-457200" algn="l">
              <a:buAutoNum type="arabicPeriod"/>
            </a:pPr>
            <a:endParaRPr lang="en-CA" dirty="0"/>
          </a:p>
        </p:txBody>
      </p:sp>
    </p:spTree>
    <p:extLst>
      <p:ext uri="{BB962C8B-B14F-4D97-AF65-F5344CB8AC3E}">
        <p14:creationId xmlns:p14="http://schemas.microsoft.com/office/powerpoint/2010/main" val="3404300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4EA1D-95D6-4F06-A560-8CE39D817583}"/>
              </a:ext>
            </a:extLst>
          </p:cNvPr>
          <p:cNvSpPr>
            <a:spLocks noGrp="1"/>
          </p:cNvSpPr>
          <p:nvPr>
            <p:ph type="ctrTitle"/>
          </p:nvPr>
        </p:nvSpPr>
        <p:spPr>
          <a:xfrm>
            <a:off x="846666" y="286985"/>
            <a:ext cx="9144000" cy="649993"/>
          </a:xfrm>
        </p:spPr>
        <p:txBody>
          <a:bodyPr>
            <a:normAutofit/>
          </a:bodyPr>
          <a:lstStyle/>
          <a:p>
            <a:r>
              <a:rPr lang="en-CA" sz="2800" dirty="0">
                <a:latin typeface="Arial" panose="020B0604020202020204" pitchFamily="34" charset="0"/>
                <a:cs typeface="Arial" panose="020B0604020202020204" pitchFamily="34" charset="0"/>
              </a:rPr>
              <a:t>COMPONENTS OF THE FUTURE UTILIDOR SYSTEM</a:t>
            </a:r>
          </a:p>
        </p:txBody>
      </p:sp>
      <p:sp>
        <p:nvSpPr>
          <p:cNvPr id="3" name="Subtitle 2">
            <a:extLst>
              <a:ext uri="{FF2B5EF4-FFF2-40B4-BE49-F238E27FC236}">
                <a16:creationId xmlns:a16="http://schemas.microsoft.com/office/drawing/2014/main" id="{09B4939B-7C18-4D8A-94E7-9AD3C0A8696F}"/>
              </a:ext>
            </a:extLst>
          </p:cNvPr>
          <p:cNvSpPr>
            <a:spLocks noGrp="1"/>
          </p:cNvSpPr>
          <p:nvPr>
            <p:ph type="subTitle" idx="1"/>
          </p:nvPr>
        </p:nvSpPr>
        <p:spPr>
          <a:xfrm>
            <a:off x="711200" y="1253067"/>
            <a:ext cx="11017956" cy="5317948"/>
          </a:xfrm>
          <a:solidFill>
            <a:schemeClr val="accent4">
              <a:lumMod val="20000"/>
              <a:lumOff val="80000"/>
            </a:schemeClr>
          </a:solidFill>
        </p:spPr>
        <p:txBody>
          <a:bodyPr>
            <a:normAutofit fontScale="47500" lnSpcReduction="20000"/>
          </a:bodyPr>
          <a:lstStyle/>
          <a:p>
            <a:pPr marL="457200" indent="-457200" algn="l">
              <a:buAutoNum type="arabicPeriod"/>
            </a:pPr>
            <a:endParaRPr lang="en-CA" dirty="0"/>
          </a:p>
          <a:p>
            <a:pPr algn="l"/>
            <a:r>
              <a:rPr lang="en-CA" sz="3200" b="1" dirty="0">
                <a:solidFill>
                  <a:srgbClr val="7030A0"/>
                </a:solidFill>
                <a:latin typeface="Arial" panose="020B0604020202020204" pitchFamily="34" charset="0"/>
                <a:cs typeface="Arial" panose="020B0604020202020204" pitchFamily="34" charset="0"/>
              </a:rPr>
              <a:t>          STATUS</a:t>
            </a:r>
          </a:p>
          <a:p>
            <a:pPr marL="457200" indent="-457200" algn="l">
              <a:buAutoNum type="arabicPeriod"/>
            </a:pPr>
            <a:endParaRPr lang="en-CA" sz="2600" dirty="0">
              <a:latin typeface="Arial" panose="020B0604020202020204" pitchFamily="34" charset="0"/>
              <a:cs typeface="Arial" panose="020B0604020202020204" pitchFamily="34" charset="0"/>
            </a:endParaRPr>
          </a:p>
          <a:p>
            <a:pPr marL="457200" indent="-457200" algn="l">
              <a:buAutoNum type="arabicPeriod"/>
            </a:pPr>
            <a:r>
              <a:rPr lang="en-CA" sz="2600" dirty="0">
                <a:latin typeface="Arial" panose="020B0604020202020204" pitchFamily="34" charset="0"/>
                <a:cs typeface="Arial" panose="020B0604020202020204" pitchFamily="34" charset="0"/>
              </a:rPr>
              <a:t>THE MAIN BURIED WATER AND SEWER LINES ( Main Utilidor System) : </a:t>
            </a:r>
            <a:r>
              <a:rPr lang="en-CA" sz="2600" b="1" dirty="0">
                <a:solidFill>
                  <a:srgbClr val="7030A0"/>
                </a:solidFill>
                <a:latin typeface="Arial" panose="020B0604020202020204" pitchFamily="34" charset="0"/>
                <a:cs typeface="Arial" panose="020B0604020202020204" pitchFamily="34" charset="0"/>
              </a:rPr>
              <a:t>UPGRADED</a:t>
            </a:r>
          </a:p>
          <a:p>
            <a:pPr marL="457200" indent="-457200" algn="l">
              <a:buAutoNum type="arabicPeriod"/>
            </a:pPr>
            <a:r>
              <a:rPr lang="en-CA" sz="2600" dirty="0">
                <a:latin typeface="Arial" panose="020B0604020202020204" pitchFamily="34" charset="0"/>
                <a:cs typeface="Arial" panose="020B0604020202020204" pitchFamily="34" charset="0"/>
              </a:rPr>
              <a:t>VAULTS: </a:t>
            </a:r>
            <a:r>
              <a:rPr lang="en-CA" sz="2600" b="1" dirty="0">
                <a:solidFill>
                  <a:srgbClr val="7030A0"/>
                </a:solidFill>
                <a:latin typeface="Arial" panose="020B0604020202020204" pitchFamily="34" charset="0"/>
                <a:cs typeface="Arial" panose="020B0604020202020204" pitchFamily="34" charset="0"/>
              </a:rPr>
              <a:t>UPGRADED</a:t>
            </a:r>
          </a:p>
          <a:p>
            <a:pPr marL="457200" indent="-457200" algn="l">
              <a:buAutoNum type="arabicPeriod"/>
            </a:pPr>
            <a:r>
              <a:rPr lang="en-CA" sz="2600" dirty="0">
                <a:latin typeface="Arial" panose="020B0604020202020204" pitchFamily="34" charset="0"/>
                <a:cs typeface="Arial" panose="020B0604020202020204" pitchFamily="34" charset="0"/>
              </a:rPr>
              <a:t>FIRE HYDRANTS: </a:t>
            </a:r>
            <a:r>
              <a:rPr lang="en-CA" sz="2600" b="1" dirty="0">
                <a:solidFill>
                  <a:srgbClr val="7030A0"/>
                </a:solidFill>
                <a:latin typeface="Arial" panose="020B0604020202020204" pitchFamily="34" charset="0"/>
                <a:cs typeface="Arial" panose="020B0604020202020204" pitchFamily="34" charset="0"/>
              </a:rPr>
              <a:t>UPGRADED</a:t>
            </a:r>
          </a:p>
          <a:p>
            <a:pPr marL="457200" indent="-457200" algn="l">
              <a:buAutoNum type="arabicPeriod"/>
            </a:pPr>
            <a:r>
              <a:rPr lang="en-CA" sz="2600" dirty="0">
                <a:solidFill>
                  <a:srgbClr val="00B050"/>
                </a:solidFill>
                <a:latin typeface="Arial" panose="020B0604020202020204" pitchFamily="34" charset="0"/>
                <a:cs typeface="Arial" panose="020B0604020202020204" pitchFamily="34" charset="0"/>
              </a:rPr>
              <a:t>AN INTKE FROM THE CHARLAKE TO NEW PUMP STATION: </a:t>
            </a:r>
            <a:r>
              <a:rPr lang="en-CA" sz="2600" b="1" dirty="0">
                <a:solidFill>
                  <a:srgbClr val="7030A0"/>
                </a:solidFill>
                <a:latin typeface="Arial" panose="020B0604020202020204" pitchFamily="34" charset="0"/>
                <a:cs typeface="Arial" panose="020B0604020202020204" pitchFamily="34" charset="0"/>
              </a:rPr>
              <a:t>UNDER</a:t>
            </a:r>
            <a:r>
              <a:rPr lang="en-CA" sz="2600" dirty="0">
                <a:solidFill>
                  <a:srgbClr val="00B050"/>
                </a:solidFill>
                <a:latin typeface="Arial" panose="020B0604020202020204" pitchFamily="34" charset="0"/>
                <a:cs typeface="Arial" panose="020B0604020202020204" pitchFamily="34" charset="0"/>
              </a:rPr>
              <a:t> </a:t>
            </a:r>
            <a:r>
              <a:rPr lang="en-CA" sz="2600" b="1" dirty="0">
                <a:solidFill>
                  <a:srgbClr val="7030A0"/>
                </a:solidFill>
                <a:latin typeface="Arial" panose="020B0604020202020204" pitchFamily="34" charset="0"/>
                <a:cs typeface="Arial" panose="020B0604020202020204" pitchFamily="34" charset="0"/>
              </a:rPr>
              <a:t>CONSTRUCTION</a:t>
            </a:r>
          </a:p>
          <a:p>
            <a:pPr marL="457200" indent="-457200" algn="l">
              <a:buAutoNum type="arabicPeriod"/>
            </a:pPr>
            <a:r>
              <a:rPr lang="en-CA" sz="2600" b="1" dirty="0">
                <a:solidFill>
                  <a:srgbClr val="7030A0"/>
                </a:solidFill>
                <a:latin typeface="Arial" panose="020B0604020202020204" pitchFamily="34" charset="0"/>
                <a:cs typeface="Arial" panose="020B0604020202020204" pitchFamily="34" charset="0"/>
              </a:rPr>
              <a:t>FISH SCREEN WILL BE PROVIED AT THE END OF THE INTAKE</a:t>
            </a:r>
          </a:p>
          <a:p>
            <a:pPr marL="457200" indent="-457200" algn="l">
              <a:buAutoNum type="arabicPeriod"/>
            </a:pPr>
            <a:r>
              <a:rPr lang="en-CA" sz="2600" dirty="0">
                <a:solidFill>
                  <a:srgbClr val="00B050"/>
                </a:solidFill>
                <a:latin typeface="Arial" panose="020B0604020202020204" pitchFamily="34" charset="0"/>
                <a:cs typeface="Arial" panose="020B0604020202020204" pitchFamily="34" charset="0"/>
              </a:rPr>
              <a:t>A NEW PUMP STATION AT SIGNAL HILL: </a:t>
            </a:r>
            <a:r>
              <a:rPr lang="en-CA" sz="2600" b="1" dirty="0">
                <a:solidFill>
                  <a:srgbClr val="7030A0"/>
                </a:solidFill>
                <a:latin typeface="Arial" panose="020B0604020202020204" pitchFamily="34" charset="0"/>
                <a:cs typeface="Arial" panose="020B0604020202020204" pitchFamily="34" charset="0"/>
              </a:rPr>
              <a:t>UNDER CONSTRUCTION</a:t>
            </a:r>
          </a:p>
          <a:p>
            <a:pPr marL="457200" indent="-457200" algn="l">
              <a:buAutoNum type="arabicPeriod"/>
            </a:pPr>
            <a:r>
              <a:rPr lang="en-CA" sz="2600" b="1" dirty="0">
                <a:solidFill>
                  <a:srgbClr val="7030A0"/>
                </a:solidFill>
                <a:latin typeface="Arial" panose="020B0604020202020204" pitchFamily="34" charset="0"/>
                <a:cs typeface="Arial" panose="020B0604020202020204" pitchFamily="34" charset="0"/>
              </a:rPr>
              <a:t>A STANDARD FLOW METER WILL BE INSTALLED AT THE NEW PUMP STATION</a:t>
            </a:r>
          </a:p>
          <a:p>
            <a:pPr marL="457200" indent="-457200" algn="l">
              <a:buAutoNum type="arabicPeriod"/>
            </a:pPr>
            <a:r>
              <a:rPr lang="en-CA" sz="2600" dirty="0">
                <a:solidFill>
                  <a:srgbClr val="00B050"/>
                </a:solidFill>
                <a:latin typeface="Arial" panose="020B0604020202020204" pitchFamily="34" charset="0"/>
                <a:cs typeface="Arial" panose="020B0604020202020204" pitchFamily="34" charset="0"/>
              </a:rPr>
              <a:t> INTAKE FROM NEW PUMP STATION TO SIGNAL HILL WATER TREATMENT</a:t>
            </a:r>
            <a:r>
              <a:rPr lang="en-CA" sz="2600" dirty="0">
                <a:latin typeface="Arial" panose="020B0604020202020204" pitchFamily="34" charset="0"/>
                <a:cs typeface="Arial" panose="020B0604020202020204" pitchFamily="34" charset="0"/>
              </a:rPr>
              <a:t> </a:t>
            </a:r>
            <a:r>
              <a:rPr lang="en-CA" sz="2600" dirty="0">
                <a:solidFill>
                  <a:srgbClr val="00B050"/>
                </a:solidFill>
                <a:latin typeface="Arial" panose="020B0604020202020204" pitchFamily="34" charset="0"/>
                <a:cs typeface="Arial" panose="020B0604020202020204" pitchFamily="34" charset="0"/>
              </a:rPr>
              <a:t>PLANT :</a:t>
            </a:r>
          </a:p>
          <a:p>
            <a:pPr algn="l"/>
            <a:r>
              <a:rPr lang="en-CA" sz="2600" dirty="0">
                <a:solidFill>
                  <a:srgbClr val="00B050"/>
                </a:solidFill>
                <a:latin typeface="Arial" panose="020B0604020202020204" pitchFamily="34" charset="0"/>
                <a:cs typeface="Arial" panose="020B0604020202020204" pitchFamily="34" charset="0"/>
              </a:rPr>
              <a:t>           </a:t>
            </a:r>
            <a:r>
              <a:rPr lang="en-CA" sz="2600" b="1" dirty="0">
                <a:solidFill>
                  <a:srgbClr val="7030A0"/>
                </a:solidFill>
                <a:latin typeface="Arial" panose="020B0604020202020204" pitchFamily="34" charset="0"/>
                <a:cs typeface="Arial" panose="020B0604020202020204" pitchFamily="34" charset="0"/>
              </a:rPr>
              <a:t>CONSTRUCTED</a:t>
            </a:r>
          </a:p>
          <a:p>
            <a:pPr algn="l"/>
            <a:r>
              <a:rPr lang="en-CA" sz="2600" dirty="0">
                <a:latin typeface="Arial" panose="020B0604020202020204" pitchFamily="34" charset="0"/>
                <a:cs typeface="Arial" panose="020B0604020202020204" pitchFamily="34" charset="0"/>
              </a:rPr>
              <a:t>7.         </a:t>
            </a:r>
            <a:r>
              <a:rPr lang="en-CA" sz="2600" dirty="0">
                <a:solidFill>
                  <a:srgbClr val="00B050"/>
                </a:solidFill>
                <a:latin typeface="Arial" panose="020B0604020202020204" pitchFamily="34" charset="0"/>
                <a:cs typeface="Arial" panose="020B0604020202020204" pitchFamily="34" charset="0"/>
              </a:rPr>
              <a:t>A STORAGE TANK AT SIGNAL HILL</a:t>
            </a:r>
            <a:r>
              <a:rPr lang="en-CA" sz="2600" dirty="0">
                <a:latin typeface="Arial" panose="020B0604020202020204" pitchFamily="34" charset="0"/>
                <a:cs typeface="Arial" panose="020B0604020202020204" pitchFamily="34" charset="0"/>
              </a:rPr>
              <a:t>: </a:t>
            </a:r>
            <a:r>
              <a:rPr lang="en-CA" sz="2600" b="1" dirty="0">
                <a:solidFill>
                  <a:srgbClr val="7030A0"/>
                </a:solidFill>
                <a:latin typeface="Arial" panose="020B0604020202020204" pitchFamily="34" charset="0"/>
                <a:cs typeface="Arial" panose="020B0604020202020204" pitchFamily="34" charset="0"/>
              </a:rPr>
              <a:t>CONSTRUCTED</a:t>
            </a:r>
          </a:p>
          <a:p>
            <a:pPr algn="l"/>
            <a:r>
              <a:rPr lang="en-CA" sz="2600" dirty="0">
                <a:solidFill>
                  <a:srgbClr val="00B050"/>
                </a:solidFill>
                <a:latin typeface="Arial" panose="020B0604020202020204" pitchFamily="34" charset="0"/>
                <a:cs typeface="Arial" panose="020B0604020202020204" pitchFamily="34" charset="0"/>
              </a:rPr>
              <a:t>8.         A NEW WASTEWATER TREATMENT PLANT: </a:t>
            </a:r>
            <a:r>
              <a:rPr lang="en-CA" sz="2600" b="1" dirty="0">
                <a:solidFill>
                  <a:srgbClr val="FF0000"/>
                </a:solidFill>
                <a:latin typeface="Arial" panose="020B0604020202020204" pitchFamily="34" charset="0"/>
                <a:cs typeface="Arial" panose="020B0604020202020204" pitchFamily="34" charset="0"/>
              </a:rPr>
              <a:t>FUTURE  CONSTRUCTION</a:t>
            </a:r>
          </a:p>
          <a:p>
            <a:pPr algn="l"/>
            <a:r>
              <a:rPr lang="en-CA" sz="2600" dirty="0">
                <a:solidFill>
                  <a:srgbClr val="00B050"/>
                </a:solidFill>
                <a:latin typeface="Arial" panose="020B0604020202020204" pitchFamily="34" charset="0"/>
                <a:cs typeface="Arial" panose="020B0604020202020204" pitchFamily="34" charset="0"/>
              </a:rPr>
              <a:t>9.         A NEW OUTFALL FROM WWTP TO THE SEA : </a:t>
            </a:r>
            <a:r>
              <a:rPr lang="en-CA" sz="2600" b="1" dirty="0">
                <a:solidFill>
                  <a:srgbClr val="FF0000"/>
                </a:solidFill>
                <a:latin typeface="Arial" panose="020B0604020202020204" pitchFamily="34" charset="0"/>
                <a:cs typeface="Arial" panose="020B0604020202020204" pitchFamily="34" charset="0"/>
              </a:rPr>
              <a:t>FUTURE CONSTRUCTION</a:t>
            </a:r>
          </a:p>
          <a:p>
            <a:pPr algn="l"/>
            <a:r>
              <a:rPr lang="en-CA" sz="2600" dirty="0">
                <a:solidFill>
                  <a:srgbClr val="00B050"/>
                </a:solidFill>
                <a:latin typeface="Arial" panose="020B0604020202020204" pitchFamily="34" charset="0"/>
                <a:cs typeface="Arial" panose="020B0604020202020204" pitchFamily="34" charset="0"/>
              </a:rPr>
              <a:t>10:       A COLLECTION POINT AT WWTP TO RECEIVE TRUCK SEWAGE: </a:t>
            </a:r>
            <a:r>
              <a:rPr lang="en-CA" sz="2600" b="1" dirty="0">
                <a:solidFill>
                  <a:srgbClr val="FF0000"/>
                </a:solidFill>
                <a:latin typeface="Arial" panose="020B0604020202020204" pitchFamily="34" charset="0"/>
                <a:cs typeface="Arial" panose="020B0604020202020204" pitchFamily="34" charset="0"/>
              </a:rPr>
              <a:t>FUTURE  CONSTRUCTION</a:t>
            </a:r>
          </a:p>
          <a:p>
            <a:pPr algn="l"/>
            <a:r>
              <a:rPr lang="en-CA" sz="2600" dirty="0">
                <a:solidFill>
                  <a:srgbClr val="00B050"/>
                </a:solidFill>
                <a:latin typeface="Arial" panose="020B0604020202020204" pitchFamily="34" charset="0"/>
                <a:cs typeface="Arial" panose="020B0604020202020204" pitchFamily="34" charset="0"/>
              </a:rPr>
              <a:t>11.       THE OLD PUMP STATION, MACERATOR UMIT, OUTFALL LINE AND OLD WWTP BUILDING: </a:t>
            </a:r>
            <a:r>
              <a:rPr lang="en-CA" sz="2600" b="1" dirty="0">
                <a:solidFill>
                  <a:srgbClr val="FF0000"/>
                </a:solidFill>
                <a:latin typeface="Arial" panose="020B0604020202020204" pitchFamily="34" charset="0"/>
                <a:cs typeface="Arial" panose="020B0604020202020204" pitchFamily="34" charset="0"/>
              </a:rPr>
              <a:t>FUTURE DECOMMISSIONING</a:t>
            </a:r>
          </a:p>
          <a:p>
            <a:pPr algn="l"/>
            <a:r>
              <a:rPr lang="en-CA" sz="2600" b="1" dirty="0">
                <a:solidFill>
                  <a:srgbClr val="FF0000"/>
                </a:solidFill>
                <a:latin typeface="Arial" panose="020B0604020202020204" pitchFamily="34" charset="0"/>
                <a:cs typeface="Arial" panose="020B0604020202020204" pitchFamily="34" charset="0"/>
              </a:rPr>
              <a:t>      </a:t>
            </a:r>
            <a:br>
              <a:rPr lang="en-CA" sz="2600" b="1" dirty="0">
                <a:solidFill>
                  <a:srgbClr val="FF0000"/>
                </a:solidFill>
                <a:latin typeface="Arial" panose="020B0604020202020204" pitchFamily="34" charset="0"/>
                <a:cs typeface="Arial" panose="020B0604020202020204" pitchFamily="34" charset="0"/>
              </a:rPr>
            </a:br>
            <a:br>
              <a:rPr lang="en-CA" dirty="0"/>
            </a:br>
            <a:br>
              <a:rPr lang="en-CA" dirty="0"/>
            </a:br>
            <a:br>
              <a:rPr lang="en-CA" dirty="0"/>
            </a:br>
            <a:endParaRPr lang="en-CA" dirty="0"/>
          </a:p>
        </p:txBody>
      </p:sp>
    </p:spTree>
    <p:extLst>
      <p:ext uri="{BB962C8B-B14F-4D97-AF65-F5344CB8AC3E}">
        <p14:creationId xmlns:p14="http://schemas.microsoft.com/office/powerpoint/2010/main" val="1176675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2F66-0608-44D0-B5D1-1A8B74910437}"/>
              </a:ext>
            </a:extLst>
          </p:cNvPr>
          <p:cNvSpPr>
            <a:spLocks noGrp="1"/>
          </p:cNvSpPr>
          <p:nvPr>
            <p:ph type="title"/>
          </p:nvPr>
        </p:nvSpPr>
        <p:spPr>
          <a:xfrm>
            <a:off x="891821" y="45243"/>
            <a:ext cx="10521235" cy="489127"/>
          </a:xfrm>
        </p:spPr>
        <p:txBody>
          <a:bodyPr>
            <a:noAutofit/>
          </a:bodyPr>
          <a:lstStyle/>
          <a:p>
            <a:r>
              <a:rPr lang="en-CA" sz="2800" dirty="0">
                <a:latin typeface="Arial" panose="020B0604020202020204" pitchFamily="34" charset="0"/>
                <a:cs typeface="Arial" panose="020B0604020202020204" pitchFamily="34" charset="0"/>
              </a:rPr>
              <a:t>                 </a:t>
            </a:r>
            <a:r>
              <a:rPr lang="en-CA" sz="2000" dirty="0">
                <a:latin typeface="Arial" panose="020B0604020202020204" pitchFamily="34" charset="0"/>
                <a:cs typeface="Arial" panose="020B0604020202020204" pitchFamily="34" charset="0"/>
              </a:rPr>
              <a:t>THE UTILIDOR SYSTEM OF THE MUNICIPALITY OF RESOLUTE BAY</a:t>
            </a:r>
          </a:p>
        </p:txBody>
      </p:sp>
      <p:sp>
        <p:nvSpPr>
          <p:cNvPr id="4" name="Oval 3">
            <a:extLst>
              <a:ext uri="{FF2B5EF4-FFF2-40B4-BE49-F238E27FC236}">
                <a16:creationId xmlns:a16="http://schemas.microsoft.com/office/drawing/2014/main" id="{3FB624B4-0872-4606-880E-99C563AF6EDF}"/>
              </a:ext>
            </a:extLst>
          </p:cNvPr>
          <p:cNvSpPr/>
          <p:nvPr/>
        </p:nvSpPr>
        <p:spPr>
          <a:xfrm>
            <a:off x="108218" y="692753"/>
            <a:ext cx="1291604" cy="174598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 name="Oval 4">
            <a:extLst>
              <a:ext uri="{FF2B5EF4-FFF2-40B4-BE49-F238E27FC236}">
                <a16:creationId xmlns:a16="http://schemas.microsoft.com/office/drawing/2014/main" id="{8FD79110-B03C-48EC-951C-A29ADF563538}"/>
              </a:ext>
            </a:extLst>
          </p:cNvPr>
          <p:cNvSpPr/>
          <p:nvPr/>
        </p:nvSpPr>
        <p:spPr>
          <a:xfrm>
            <a:off x="1377246" y="1298220"/>
            <a:ext cx="338666" cy="31608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6" name="Oval 5">
            <a:extLst>
              <a:ext uri="{FF2B5EF4-FFF2-40B4-BE49-F238E27FC236}">
                <a16:creationId xmlns:a16="http://schemas.microsoft.com/office/drawing/2014/main" id="{F58A2E21-1F37-45CA-8CB5-79C10AD51FBA}"/>
              </a:ext>
            </a:extLst>
          </p:cNvPr>
          <p:cNvSpPr/>
          <p:nvPr/>
        </p:nvSpPr>
        <p:spPr>
          <a:xfrm>
            <a:off x="1371599" y="1659464"/>
            <a:ext cx="237068" cy="316089"/>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Oval 7">
            <a:extLst>
              <a:ext uri="{FF2B5EF4-FFF2-40B4-BE49-F238E27FC236}">
                <a16:creationId xmlns:a16="http://schemas.microsoft.com/office/drawing/2014/main" id="{04C9CCA7-A4AF-4C83-B727-6734459BC96C}"/>
              </a:ext>
            </a:extLst>
          </p:cNvPr>
          <p:cNvSpPr/>
          <p:nvPr/>
        </p:nvSpPr>
        <p:spPr>
          <a:xfrm>
            <a:off x="5362222" y="1219199"/>
            <a:ext cx="508000" cy="489127"/>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10" name="Straight Connector 9">
            <a:extLst>
              <a:ext uri="{FF2B5EF4-FFF2-40B4-BE49-F238E27FC236}">
                <a16:creationId xmlns:a16="http://schemas.microsoft.com/office/drawing/2014/main" id="{24CAB46B-5377-49A3-B63D-616660D76F46}"/>
              </a:ext>
            </a:extLst>
          </p:cNvPr>
          <p:cNvCxnSpPr>
            <a:cxnSpLocks/>
          </p:cNvCxnSpPr>
          <p:nvPr/>
        </p:nvCxnSpPr>
        <p:spPr>
          <a:xfrm>
            <a:off x="6096000" y="936978"/>
            <a:ext cx="240453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7E1A21D-FC5B-4183-B372-FDE9C5B56D94}"/>
              </a:ext>
            </a:extLst>
          </p:cNvPr>
          <p:cNvCxnSpPr>
            <a:cxnSpLocks/>
          </p:cNvCxnSpPr>
          <p:nvPr/>
        </p:nvCxnSpPr>
        <p:spPr>
          <a:xfrm>
            <a:off x="5870222" y="936978"/>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97454DA-D39B-4B7C-B90B-92DC0FDBD3E4}"/>
              </a:ext>
            </a:extLst>
          </p:cNvPr>
          <p:cNvCxnSpPr>
            <a:cxnSpLocks/>
          </p:cNvCxnSpPr>
          <p:nvPr/>
        </p:nvCxnSpPr>
        <p:spPr>
          <a:xfrm>
            <a:off x="6096000" y="936978"/>
            <a:ext cx="0" cy="1038575"/>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641FCE-10F6-414D-9853-E7BE859D5FF1}"/>
              </a:ext>
            </a:extLst>
          </p:cNvPr>
          <p:cNvCxnSpPr>
            <a:cxnSpLocks/>
          </p:cNvCxnSpPr>
          <p:nvPr/>
        </p:nvCxnSpPr>
        <p:spPr>
          <a:xfrm>
            <a:off x="6096000" y="1975553"/>
            <a:ext cx="2404533"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55FD1E7-1F69-4CE8-A1EC-8D6CE97F1D86}"/>
              </a:ext>
            </a:extLst>
          </p:cNvPr>
          <p:cNvCxnSpPr>
            <a:cxnSpLocks/>
          </p:cNvCxnSpPr>
          <p:nvPr/>
        </p:nvCxnSpPr>
        <p:spPr>
          <a:xfrm>
            <a:off x="8500533" y="889090"/>
            <a:ext cx="0" cy="1123134"/>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A2C03A-F966-4F0B-9E1E-CB16115BACB6}"/>
              </a:ext>
            </a:extLst>
          </p:cNvPr>
          <p:cNvCxnSpPr>
            <a:cxnSpLocks/>
            <a:endCxn id="8" idx="2"/>
          </p:cNvCxnSpPr>
          <p:nvPr/>
        </p:nvCxnSpPr>
        <p:spPr>
          <a:xfrm>
            <a:off x="1659466" y="1463763"/>
            <a:ext cx="3702756"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DFD5A568-1E95-4381-9369-E17EF7194926}"/>
              </a:ext>
            </a:extLst>
          </p:cNvPr>
          <p:cNvCxnSpPr>
            <a:cxnSpLocks/>
            <a:stCxn id="6" idx="6"/>
            <a:endCxn id="8" idx="3"/>
          </p:cNvCxnSpPr>
          <p:nvPr/>
        </p:nvCxnSpPr>
        <p:spPr>
          <a:xfrm flipV="1">
            <a:off x="1608667" y="1636695"/>
            <a:ext cx="3827950" cy="180814"/>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96B362C2-B15C-43A9-AD1D-E9EA03E627AA}"/>
              </a:ext>
            </a:extLst>
          </p:cNvPr>
          <p:cNvSpPr txBox="1"/>
          <p:nvPr/>
        </p:nvSpPr>
        <p:spPr>
          <a:xfrm>
            <a:off x="125493" y="1271598"/>
            <a:ext cx="1094146" cy="369332"/>
          </a:xfrm>
          <a:prstGeom prst="rect">
            <a:avLst/>
          </a:prstGeom>
          <a:solidFill>
            <a:schemeClr val="bg1">
              <a:lumMod val="95000"/>
            </a:schemeClr>
          </a:solidFill>
        </p:spPr>
        <p:txBody>
          <a:bodyPr wrap="none" rtlCol="0">
            <a:spAutoFit/>
          </a:bodyPr>
          <a:lstStyle/>
          <a:p>
            <a:r>
              <a:rPr lang="en-CA" dirty="0"/>
              <a:t>Char Lake</a:t>
            </a:r>
          </a:p>
        </p:txBody>
      </p:sp>
      <p:sp>
        <p:nvSpPr>
          <p:cNvPr id="38" name="TextBox 37">
            <a:extLst>
              <a:ext uri="{FF2B5EF4-FFF2-40B4-BE49-F238E27FC236}">
                <a16:creationId xmlns:a16="http://schemas.microsoft.com/office/drawing/2014/main" id="{456715C8-4D0A-4C6E-9A89-6446CBBB2B7E}"/>
              </a:ext>
            </a:extLst>
          </p:cNvPr>
          <p:cNvSpPr txBox="1"/>
          <p:nvPr/>
        </p:nvSpPr>
        <p:spPr>
          <a:xfrm>
            <a:off x="1279662" y="951071"/>
            <a:ext cx="1858650" cy="369332"/>
          </a:xfrm>
          <a:prstGeom prst="rect">
            <a:avLst/>
          </a:prstGeom>
          <a:noFill/>
        </p:spPr>
        <p:txBody>
          <a:bodyPr wrap="none" rtlCol="0">
            <a:spAutoFit/>
          </a:bodyPr>
          <a:lstStyle/>
          <a:p>
            <a:r>
              <a:rPr lang="en-CA" dirty="0"/>
              <a:t>New Pump House</a:t>
            </a:r>
          </a:p>
        </p:txBody>
      </p:sp>
      <p:sp>
        <p:nvSpPr>
          <p:cNvPr id="39" name="TextBox 38">
            <a:extLst>
              <a:ext uri="{FF2B5EF4-FFF2-40B4-BE49-F238E27FC236}">
                <a16:creationId xmlns:a16="http://schemas.microsoft.com/office/drawing/2014/main" id="{9FBBCBE1-E6A4-4B17-AD86-7E4304F9CA52}"/>
              </a:ext>
            </a:extLst>
          </p:cNvPr>
          <p:cNvSpPr txBox="1"/>
          <p:nvPr/>
        </p:nvSpPr>
        <p:spPr>
          <a:xfrm>
            <a:off x="1279662" y="1907178"/>
            <a:ext cx="2211375" cy="369332"/>
          </a:xfrm>
          <a:prstGeom prst="rect">
            <a:avLst/>
          </a:prstGeom>
          <a:noFill/>
        </p:spPr>
        <p:txBody>
          <a:bodyPr wrap="none" rtlCol="0">
            <a:spAutoFit/>
          </a:bodyPr>
          <a:lstStyle/>
          <a:p>
            <a:r>
              <a:rPr lang="en-CA" dirty="0"/>
              <a:t>Existing Pump Station</a:t>
            </a:r>
          </a:p>
        </p:txBody>
      </p:sp>
      <p:sp>
        <p:nvSpPr>
          <p:cNvPr id="40" name="TextBox 39">
            <a:extLst>
              <a:ext uri="{FF2B5EF4-FFF2-40B4-BE49-F238E27FC236}">
                <a16:creationId xmlns:a16="http://schemas.microsoft.com/office/drawing/2014/main" id="{16208431-1209-4BC5-9B7B-7A98EED28A5F}"/>
              </a:ext>
            </a:extLst>
          </p:cNvPr>
          <p:cNvSpPr txBox="1"/>
          <p:nvPr/>
        </p:nvSpPr>
        <p:spPr>
          <a:xfrm>
            <a:off x="2766763" y="1145853"/>
            <a:ext cx="2651367" cy="369332"/>
          </a:xfrm>
          <a:prstGeom prst="rect">
            <a:avLst/>
          </a:prstGeom>
          <a:noFill/>
        </p:spPr>
        <p:txBody>
          <a:bodyPr wrap="none" rtlCol="0">
            <a:spAutoFit/>
          </a:bodyPr>
          <a:lstStyle/>
          <a:p>
            <a:r>
              <a:rPr lang="en-CA" dirty="0"/>
              <a:t>New Intake(Pressure pipe)</a:t>
            </a:r>
          </a:p>
        </p:txBody>
      </p:sp>
      <p:sp>
        <p:nvSpPr>
          <p:cNvPr id="43" name="TextBox 42">
            <a:extLst>
              <a:ext uri="{FF2B5EF4-FFF2-40B4-BE49-F238E27FC236}">
                <a16:creationId xmlns:a16="http://schemas.microsoft.com/office/drawing/2014/main" id="{F506A1BE-501C-4982-80F6-34D28B1ADAE8}"/>
              </a:ext>
            </a:extLst>
          </p:cNvPr>
          <p:cNvSpPr txBox="1"/>
          <p:nvPr/>
        </p:nvSpPr>
        <p:spPr>
          <a:xfrm>
            <a:off x="3117365" y="1704733"/>
            <a:ext cx="2594813" cy="369332"/>
          </a:xfrm>
          <a:prstGeom prst="rect">
            <a:avLst/>
          </a:prstGeom>
          <a:noFill/>
        </p:spPr>
        <p:txBody>
          <a:bodyPr wrap="none" rtlCol="0">
            <a:spAutoFit/>
          </a:bodyPr>
          <a:lstStyle/>
          <a:p>
            <a:r>
              <a:rPr lang="en-CA" dirty="0"/>
              <a:t>Old intake (Pressure Pipe)</a:t>
            </a:r>
          </a:p>
        </p:txBody>
      </p:sp>
      <p:sp>
        <p:nvSpPr>
          <p:cNvPr id="44" name="TextBox 43">
            <a:extLst>
              <a:ext uri="{FF2B5EF4-FFF2-40B4-BE49-F238E27FC236}">
                <a16:creationId xmlns:a16="http://schemas.microsoft.com/office/drawing/2014/main" id="{6553E0A3-F619-4D28-B4CD-F6D390A68E58}"/>
              </a:ext>
            </a:extLst>
          </p:cNvPr>
          <p:cNvSpPr txBox="1"/>
          <p:nvPr/>
        </p:nvSpPr>
        <p:spPr>
          <a:xfrm>
            <a:off x="4759023" y="704424"/>
            <a:ext cx="1359155" cy="369332"/>
          </a:xfrm>
          <a:prstGeom prst="rect">
            <a:avLst/>
          </a:prstGeom>
          <a:noFill/>
        </p:spPr>
        <p:txBody>
          <a:bodyPr wrap="none" rtlCol="0">
            <a:spAutoFit/>
          </a:bodyPr>
          <a:lstStyle/>
          <a:p>
            <a:r>
              <a:rPr lang="en-CA" dirty="0"/>
              <a:t>Storage tank</a:t>
            </a:r>
          </a:p>
        </p:txBody>
      </p:sp>
      <p:cxnSp>
        <p:nvCxnSpPr>
          <p:cNvPr id="46" name="Straight Connector 45">
            <a:extLst>
              <a:ext uri="{FF2B5EF4-FFF2-40B4-BE49-F238E27FC236}">
                <a16:creationId xmlns:a16="http://schemas.microsoft.com/office/drawing/2014/main" id="{A2B9ABDB-8117-441F-98ED-AC0D0788B3AF}"/>
              </a:ext>
            </a:extLst>
          </p:cNvPr>
          <p:cNvCxnSpPr>
            <a:cxnSpLocks/>
            <a:stCxn id="8" idx="6"/>
          </p:cNvCxnSpPr>
          <p:nvPr/>
        </p:nvCxnSpPr>
        <p:spPr>
          <a:xfrm>
            <a:off x="5870222" y="1463763"/>
            <a:ext cx="225778"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33A9F7F5-1E4F-4D5B-A906-D415718842D1}"/>
              </a:ext>
            </a:extLst>
          </p:cNvPr>
          <p:cNvSpPr txBox="1"/>
          <p:nvPr/>
        </p:nvSpPr>
        <p:spPr>
          <a:xfrm>
            <a:off x="6086148" y="1339883"/>
            <a:ext cx="2317237" cy="646331"/>
          </a:xfrm>
          <a:prstGeom prst="rect">
            <a:avLst/>
          </a:prstGeom>
          <a:noFill/>
        </p:spPr>
        <p:txBody>
          <a:bodyPr wrap="none" rtlCol="0">
            <a:spAutoFit/>
          </a:bodyPr>
          <a:lstStyle/>
          <a:p>
            <a:r>
              <a:rPr lang="en-CA" dirty="0"/>
              <a:t>            SIGNAL HILL</a:t>
            </a:r>
          </a:p>
          <a:p>
            <a:r>
              <a:rPr lang="en-CA" dirty="0"/>
              <a:t>Water Treatment Plant</a:t>
            </a:r>
          </a:p>
        </p:txBody>
      </p:sp>
      <p:sp>
        <p:nvSpPr>
          <p:cNvPr id="50" name="Oval 49">
            <a:extLst>
              <a:ext uri="{FF2B5EF4-FFF2-40B4-BE49-F238E27FC236}">
                <a16:creationId xmlns:a16="http://schemas.microsoft.com/office/drawing/2014/main" id="{A89BA5C4-B68C-497B-953B-A464D49B91CB}"/>
              </a:ext>
            </a:extLst>
          </p:cNvPr>
          <p:cNvSpPr/>
          <p:nvPr/>
        </p:nvSpPr>
        <p:spPr>
          <a:xfrm>
            <a:off x="6368715" y="3409575"/>
            <a:ext cx="5554118" cy="265073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t>MUNICIPALITY OF RESOLUTE BAY</a:t>
            </a:r>
          </a:p>
        </p:txBody>
      </p:sp>
      <p:cxnSp>
        <p:nvCxnSpPr>
          <p:cNvPr id="52" name="Straight Connector 51">
            <a:extLst>
              <a:ext uri="{FF2B5EF4-FFF2-40B4-BE49-F238E27FC236}">
                <a16:creationId xmlns:a16="http://schemas.microsoft.com/office/drawing/2014/main" id="{6611B762-4F66-480C-86A3-A1C3169D7D30}"/>
              </a:ext>
            </a:extLst>
          </p:cNvPr>
          <p:cNvCxnSpPr>
            <a:cxnSpLocks/>
          </p:cNvCxnSpPr>
          <p:nvPr/>
        </p:nvCxnSpPr>
        <p:spPr>
          <a:xfrm>
            <a:off x="7890933" y="1975553"/>
            <a:ext cx="0" cy="1620117"/>
          </a:xfrm>
          <a:prstGeom prst="line">
            <a:avLst/>
          </a:prstGeom>
          <a:ln w="5715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FBD95784-5AA6-4870-AD7D-74BD018E9497}"/>
              </a:ext>
            </a:extLst>
          </p:cNvPr>
          <p:cNvCxnSpPr>
            <a:cxnSpLocks/>
            <a:endCxn id="55" idx="6"/>
          </p:cNvCxnSpPr>
          <p:nvPr/>
        </p:nvCxnSpPr>
        <p:spPr>
          <a:xfrm flipH="1">
            <a:off x="5987739" y="4203172"/>
            <a:ext cx="656536" cy="0"/>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5" name="Oval 54">
            <a:extLst>
              <a:ext uri="{FF2B5EF4-FFF2-40B4-BE49-F238E27FC236}">
                <a16:creationId xmlns:a16="http://schemas.microsoft.com/office/drawing/2014/main" id="{A292D84C-FC01-450E-8C88-D9D0EB15FE45}"/>
              </a:ext>
            </a:extLst>
          </p:cNvPr>
          <p:cNvSpPr/>
          <p:nvPr/>
        </p:nvSpPr>
        <p:spPr>
          <a:xfrm>
            <a:off x="5362222" y="4018506"/>
            <a:ext cx="625517" cy="369332"/>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8" name="Freeform: Shape 57">
            <a:extLst>
              <a:ext uri="{FF2B5EF4-FFF2-40B4-BE49-F238E27FC236}">
                <a16:creationId xmlns:a16="http://schemas.microsoft.com/office/drawing/2014/main" id="{885B1E66-CDE5-4FF8-93EE-098A085C9257}"/>
              </a:ext>
            </a:extLst>
          </p:cNvPr>
          <p:cNvSpPr/>
          <p:nvPr/>
        </p:nvSpPr>
        <p:spPr>
          <a:xfrm>
            <a:off x="22390" y="2912533"/>
            <a:ext cx="824539" cy="2348089"/>
          </a:xfrm>
          <a:custGeom>
            <a:avLst/>
            <a:gdLst>
              <a:gd name="connsiteX0" fmla="*/ 90499 w 824539"/>
              <a:gd name="connsiteY0" fmla="*/ 0 h 2348089"/>
              <a:gd name="connsiteX1" fmla="*/ 180810 w 824539"/>
              <a:gd name="connsiteY1" fmla="*/ 56445 h 2348089"/>
              <a:gd name="connsiteX2" fmla="*/ 225966 w 824539"/>
              <a:gd name="connsiteY2" fmla="*/ 90311 h 2348089"/>
              <a:gd name="connsiteX3" fmla="*/ 282410 w 824539"/>
              <a:gd name="connsiteY3" fmla="*/ 158045 h 2348089"/>
              <a:gd name="connsiteX4" fmla="*/ 361432 w 824539"/>
              <a:gd name="connsiteY4" fmla="*/ 237067 h 2348089"/>
              <a:gd name="connsiteX5" fmla="*/ 406588 w 824539"/>
              <a:gd name="connsiteY5" fmla="*/ 259645 h 2348089"/>
              <a:gd name="connsiteX6" fmla="*/ 474321 w 824539"/>
              <a:gd name="connsiteY6" fmla="*/ 304800 h 2348089"/>
              <a:gd name="connsiteX7" fmla="*/ 508188 w 824539"/>
              <a:gd name="connsiteY7" fmla="*/ 349956 h 2348089"/>
              <a:gd name="connsiteX8" fmla="*/ 553343 w 824539"/>
              <a:gd name="connsiteY8" fmla="*/ 395111 h 2348089"/>
              <a:gd name="connsiteX9" fmla="*/ 542054 w 824539"/>
              <a:gd name="connsiteY9" fmla="*/ 519289 h 2348089"/>
              <a:gd name="connsiteX10" fmla="*/ 542054 w 824539"/>
              <a:gd name="connsiteY10" fmla="*/ 733778 h 2348089"/>
              <a:gd name="connsiteX11" fmla="*/ 621077 w 824539"/>
              <a:gd name="connsiteY11" fmla="*/ 891823 h 2348089"/>
              <a:gd name="connsiteX12" fmla="*/ 654943 w 824539"/>
              <a:gd name="connsiteY12" fmla="*/ 1004711 h 2348089"/>
              <a:gd name="connsiteX13" fmla="*/ 666232 w 824539"/>
              <a:gd name="connsiteY13" fmla="*/ 1061156 h 2348089"/>
              <a:gd name="connsiteX14" fmla="*/ 700099 w 824539"/>
              <a:gd name="connsiteY14" fmla="*/ 1095023 h 2348089"/>
              <a:gd name="connsiteX15" fmla="*/ 711388 w 824539"/>
              <a:gd name="connsiteY15" fmla="*/ 1128889 h 2348089"/>
              <a:gd name="connsiteX16" fmla="*/ 756543 w 824539"/>
              <a:gd name="connsiteY16" fmla="*/ 1196623 h 2348089"/>
              <a:gd name="connsiteX17" fmla="*/ 779121 w 824539"/>
              <a:gd name="connsiteY17" fmla="*/ 1230489 h 2348089"/>
              <a:gd name="connsiteX18" fmla="*/ 812988 w 824539"/>
              <a:gd name="connsiteY18" fmla="*/ 1264356 h 2348089"/>
              <a:gd name="connsiteX19" fmla="*/ 824277 w 824539"/>
              <a:gd name="connsiteY19" fmla="*/ 1298223 h 2348089"/>
              <a:gd name="connsiteX20" fmla="*/ 733966 w 824539"/>
              <a:gd name="connsiteY20" fmla="*/ 1354667 h 2348089"/>
              <a:gd name="connsiteX21" fmla="*/ 700099 w 824539"/>
              <a:gd name="connsiteY21" fmla="*/ 1365956 h 2348089"/>
              <a:gd name="connsiteX22" fmla="*/ 632366 w 824539"/>
              <a:gd name="connsiteY22" fmla="*/ 1411111 h 2348089"/>
              <a:gd name="connsiteX23" fmla="*/ 598499 w 824539"/>
              <a:gd name="connsiteY23" fmla="*/ 1433689 h 2348089"/>
              <a:gd name="connsiteX24" fmla="*/ 474321 w 824539"/>
              <a:gd name="connsiteY24" fmla="*/ 1467556 h 2348089"/>
              <a:gd name="connsiteX25" fmla="*/ 429166 w 824539"/>
              <a:gd name="connsiteY25" fmla="*/ 1478845 h 2348089"/>
              <a:gd name="connsiteX26" fmla="*/ 384010 w 824539"/>
              <a:gd name="connsiteY26" fmla="*/ 1501423 h 2348089"/>
              <a:gd name="connsiteX27" fmla="*/ 361432 w 824539"/>
              <a:gd name="connsiteY27" fmla="*/ 1546578 h 2348089"/>
              <a:gd name="connsiteX28" fmla="*/ 338854 w 824539"/>
              <a:gd name="connsiteY28" fmla="*/ 1693334 h 2348089"/>
              <a:gd name="connsiteX29" fmla="*/ 293699 w 824539"/>
              <a:gd name="connsiteY29" fmla="*/ 1817511 h 2348089"/>
              <a:gd name="connsiteX30" fmla="*/ 282410 w 824539"/>
              <a:gd name="connsiteY30" fmla="*/ 1862667 h 2348089"/>
              <a:gd name="connsiteX31" fmla="*/ 271121 w 824539"/>
              <a:gd name="connsiteY31" fmla="*/ 1896534 h 2348089"/>
              <a:gd name="connsiteX32" fmla="*/ 248543 w 824539"/>
              <a:gd name="connsiteY32" fmla="*/ 2020711 h 2348089"/>
              <a:gd name="connsiteX33" fmla="*/ 237254 w 824539"/>
              <a:gd name="connsiteY33" fmla="*/ 2077156 h 2348089"/>
              <a:gd name="connsiteX34" fmla="*/ 192099 w 824539"/>
              <a:gd name="connsiteY34" fmla="*/ 2156178 h 2348089"/>
              <a:gd name="connsiteX35" fmla="*/ 158232 w 824539"/>
              <a:gd name="connsiteY35" fmla="*/ 2223911 h 2348089"/>
              <a:gd name="connsiteX36" fmla="*/ 90499 w 824539"/>
              <a:gd name="connsiteY36" fmla="*/ 2269067 h 2348089"/>
              <a:gd name="connsiteX37" fmla="*/ 22766 w 824539"/>
              <a:gd name="connsiteY37" fmla="*/ 2291645 h 2348089"/>
              <a:gd name="connsiteX38" fmla="*/ 22766 w 824539"/>
              <a:gd name="connsiteY38" fmla="*/ 2348089 h 234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824539" h="2348089">
                <a:moveTo>
                  <a:pt x="90499" y="0"/>
                </a:moveTo>
                <a:cubicBezTo>
                  <a:pt x="123457" y="19775"/>
                  <a:pt x="150403" y="34726"/>
                  <a:pt x="180810" y="56445"/>
                </a:cubicBezTo>
                <a:cubicBezTo>
                  <a:pt x="196120" y="67381"/>
                  <a:pt x="210914" y="79022"/>
                  <a:pt x="225966" y="90311"/>
                </a:cubicBezTo>
                <a:cubicBezTo>
                  <a:pt x="275859" y="165154"/>
                  <a:pt x="217226" y="81998"/>
                  <a:pt x="282410" y="158045"/>
                </a:cubicBezTo>
                <a:cubicBezTo>
                  <a:pt x="327564" y="210724"/>
                  <a:pt x="301227" y="199439"/>
                  <a:pt x="361432" y="237067"/>
                </a:cubicBezTo>
                <a:cubicBezTo>
                  <a:pt x="375703" y="245986"/>
                  <a:pt x="392158" y="250987"/>
                  <a:pt x="406588" y="259645"/>
                </a:cubicBezTo>
                <a:cubicBezTo>
                  <a:pt x="429856" y="273606"/>
                  <a:pt x="474321" y="304800"/>
                  <a:pt x="474321" y="304800"/>
                </a:cubicBezTo>
                <a:cubicBezTo>
                  <a:pt x="485610" y="319852"/>
                  <a:pt x="493734" y="337911"/>
                  <a:pt x="508188" y="349956"/>
                </a:cubicBezTo>
                <a:cubicBezTo>
                  <a:pt x="563764" y="396270"/>
                  <a:pt x="527870" y="318695"/>
                  <a:pt x="553343" y="395111"/>
                </a:cubicBezTo>
                <a:cubicBezTo>
                  <a:pt x="549580" y="436504"/>
                  <a:pt x="546910" y="478010"/>
                  <a:pt x="542054" y="519289"/>
                </a:cubicBezTo>
                <a:cubicBezTo>
                  <a:pt x="531146" y="612007"/>
                  <a:pt x="510908" y="614383"/>
                  <a:pt x="542054" y="733778"/>
                </a:cubicBezTo>
                <a:cubicBezTo>
                  <a:pt x="589474" y="915554"/>
                  <a:pt x="586305" y="787503"/>
                  <a:pt x="621077" y="891823"/>
                </a:cubicBezTo>
                <a:cubicBezTo>
                  <a:pt x="639835" y="948099"/>
                  <a:pt x="643570" y="953532"/>
                  <a:pt x="654943" y="1004711"/>
                </a:cubicBezTo>
                <a:cubicBezTo>
                  <a:pt x="659105" y="1023442"/>
                  <a:pt x="657651" y="1043994"/>
                  <a:pt x="666232" y="1061156"/>
                </a:cubicBezTo>
                <a:cubicBezTo>
                  <a:pt x="673372" y="1075436"/>
                  <a:pt x="688810" y="1083734"/>
                  <a:pt x="700099" y="1095023"/>
                </a:cubicBezTo>
                <a:cubicBezTo>
                  <a:pt x="703862" y="1106312"/>
                  <a:pt x="705609" y="1118487"/>
                  <a:pt x="711388" y="1128889"/>
                </a:cubicBezTo>
                <a:cubicBezTo>
                  <a:pt x="724566" y="1152609"/>
                  <a:pt x="741491" y="1174045"/>
                  <a:pt x="756543" y="1196623"/>
                </a:cubicBezTo>
                <a:cubicBezTo>
                  <a:pt x="764069" y="1207912"/>
                  <a:pt x="769527" y="1220895"/>
                  <a:pt x="779121" y="1230489"/>
                </a:cubicBezTo>
                <a:lnTo>
                  <a:pt x="812988" y="1264356"/>
                </a:lnTo>
                <a:cubicBezTo>
                  <a:pt x="816751" y="1275645"/>
                  <a:pt x="826233" y="1286485"/>
                  <a:pt x="824277" y="1298223"/>
                </a:cubicBezTo>
                <a:cubicBezTo>
                  <a:pt x="816911" y="1342419"/>
                  <a:pt x="764729" y="1344412"/>
                  <a:pt x="733966" y="1354667"/>
                </a:cubicBezTo>
                <a:cubicBezTo>
                  <a:pt x="722677" y="1358430"/>
                  <a:pt x="710000" y="1359355"/>
                  <a:pt x="700099" y="1365956"/>
                </a:cubicBezTo>
                <a:lnTo>
                  <a:pt x="632366" y="1411111"/>
                </a:lnTo>
                <a:cubicBezTo>
                  <a:pt x="621077" y="1418637"/>
                  <a:pt x="611370" y="1429399"/>
                  <a:pt x="598499" y="1433689"/>
                </a:cubicBezTo>
                <a:cubicBezTo>
                  <a:pt x="535194" y="1454791"/>
                  <a:pt x="576177" y="1442092"/>
                  <a:pt x="474321" y="1467556"/>
                </a:cubicBezTo>
                <a:cubicBezTo>
                  <a:pt x="459269" y="1471319"/>
                  <a:pt x="443043" y="1471907"/>
                  <a:pt x="429166" y="1478845"/>
                </a:cubicBezTo>
                <a:lnTo>
                  <a:pt x="384010" y="1501423"/>
                </a:lnTo>
                <a:cubicBezTo>
                  <a:pt x="376484" y="1516475"/>
                  <a:pt x="367341" y="1530821"/>
                  <a:pt x="361432" y="1546578"/>
                </a:cubicBezTo>
                <a:cubicBezTo>
                  <a:pt x="342903" y="1595987"/>
                  <a:pt x="349605" y="1639576"/>
                  <a:pt x="338854" y="1693334"/>
                </a:cubicBezTo>
                <a:cubicBezTo>
                  <a:pt x="329628" y="1739463"/>
                  <a:pt x="308291" y="1773734"/>
                  <a:pt x="293699" y="1817511"/>
                </a:cubicBezTo>
                <a:cubicBezTo>
                  <a:pt x="288793" y="1832230"/>
                  <a:pt x="286672" y="1847749"/>
                  <a:pt x="282410" y="1862667"/>
                </a:cubicBezTo>
                <a:cubicBezTo>
                  <a:pt x="279141" y="1874109"/>
                  <a:pt x="274390" y="1885092"/>
                  <a:pt x="271121" y="1896534"/>
                </a:cubicBezTo>
                <a:cubicBezTo>
                  <a:pt x="253782" y="1957220"/>
                  <a:pt x="261334" y="1943965"/>
                  <a:pt x="248543" y="2020711"/>
                </a:cubicBezTo>
                <a:cubicBezTo>
                  <a:pt x="245389" y="2039638"/>
                  <a:pt x="243322" y="2058953"/>
                  <a:pt x="237254" y="2077156"/>
                </a:cubicBezTo>
                <a:cubicBezTo>
                  <a:pt x="217463" y="2136530"/>
                  <a:pt x="216873" y="2106629"/>
                  <a:pt x="192099" y="2156178"/>
                </a:cubicBezTo>
                <a:cubicBezTo>
                  <a:pt x="176888" y="2186600"/>
                  <a:pt x="186991" y="2198747"/>
                  <a:pt x="158232" y="2223911"/>
                </a:cubicBezTo>
                <a:cubicBezTo>
                  <a:pt x="137811" y="2241780"/>
                  <a:pt x="116242" y="2260486"/>
                  <a:pt x="90499" y="2269067"/>
                </a:cubicBezTo>
                <a:lnTo>
                  <a:pt x="22766" y="2291645"/>
                </a:lnTo>
                <a:cubicBezTo>
                  <a:pt x="-5716" y="2334367"/>
                  <a:pt x="-9406" y="2315917"/>
                  <a:pt x="22766" y="2348089"/>
                </a:cubicBez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9" name="TextBox 58">
            <a:extLst>
              <a:ext uri="{FF2B5EF4-FFF2-40B4-BE49-F238E27FC236}">
                <a16:creationId xmlns:a16="http://schemas.microsoft.com/office/drawing/2014/main" id="{0080CE73-1BAF-414F-8931-C6FE8BD89136}"/>
              </a:ext>
            </a:extLst>
          </p:cNvPr>
          <p:cNvSpPr txBox="1"/>
          <p:nvPr/>
        </p:nvSpPr>
        <p:spPr>
          <a:xfrm>
            <a:off x="5186005" y="3226338"/>
            <a:ext cx="1618264" cy="369332"/>
          </a:xfrm>
          <a:prstGeom prst="rect">
            <a:avLst/>
          </a:prstGeom>
          <a:noFill/>
        </p:spPr>
        <p:txBody>
          <a:bodyPr wrap="none" rtlCol="0">
            <a:spAutoFit/>
          </a:bodyPr>
          <a:lstStyle/>
          <a:p>
            <a:r>
              <a:rPr lang="en-CA" dirty="0"/>
              <a:t>Macerator Unit</a:t>
            </a:r>
          </a:p>
        </p:txBody>
      </p:sp>
      <p:sp>
        <p:nvSpPr>
          <p:cNvPr id="60" name="TextBox 59">
            <a:extLst>
              <a:ext uri="{FF2B5EF4-FFF2-40B4-BE49-F238E27FC236}">
                <a16:creationId xmlns:a16="http://schemas.microsoft.com/office/drawing/2014/main" id="{CEC2AE25-14CA-4384-8BCE-2BFFB6BBEDBB}"/>
              </a:ext>
            </a:extLst>
          </p:cNvPr>
          <p:cNvSpPr txBox="1"/>
          <p:nvPr/>
        </p:nvSpPr>
        <p:spPr>
          <a:xfrm>
            <a:off x="22390" y="3747911"/>
            <a:ext cx="533223" cy="369332"/>
          </a:xfrm>
          <a:prstGeom prst="rect">
            <a:avLst/>
          </a:prstGeom>
          <a:noFill/>
        </p:spPr>
        <p:txBody>
          <a:bodyPr wrap="none" rtlCol="0">
            <a:spAutoFit/>
          </a:bodyPr>
          <a:lstStyle/>
          <a:p>
            <a:r>
              <a:rPr lang="en-CA" dirty="0"/>
              <a:t>SEA</a:t>
            </a:r>
          </a:p>
        </p:txBody>
      </p:sp>
      <p:cxnSp>
        <p:nvCxnSpPr>
          <p:cNvPr id="62" name="Straight Arrow Connector 61">
            <a:extLst>
              <a:ext uri="{FF2B5EF4-FFF2-40B4-BE49-F238E27FC236}">
                <a16:creationId xmlns:a16="http://schemas.microsoft.com/office/drawing/2014/main" id="{C2E1B918-1B76-49A0-8B95-FFA86829ABBE}"/>
              </a:ext>
            </a:extLst>
          </p:cNvPr>
          <p:cNvCxnSpPr>
            <a:cxnSpLocks/>
          </p:cNvCxnSpPr>
          <p:nvPr/>
        </p:nvCxnSpPr>
        <p:spPr>
          <a:xfrm>
            <a:off x="857954" y="3104603"/>
            <a:ext cx="1" cy="98213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a:extLst>
              <a:ext uri="{FF2B5EF4-FFF2-40B4-BE49-F238E27FC236}">
                <a16:creationId xmlns:a16="http://schemas.microsoft.com/office/drawing/2014/main" id="{470B58FE-DFF9-45EC-9553-EA6981943939}"/>
              </a:ext>
            </a:extLst>
          </p:cNvPr>
          <p:cNvSpPr txBox="1"/>
          <p:nvPr/>
        </p:nvSpPr>
        <p:spPr>
          <a:xfrm>
            <a:off x="767644" y="2762417"/>
            <a:ext cx="1878719" cy="369332"/>
          </a:xfrm>
          <a:prstGeom prst="rect">
            <a:avLst/>
          </a:prstGeom>
          <a:solidFill>
            <a:schemeClr val="bg1"/>
          </a:solidFill>
          <a:ln>
            <a:solidFill>
              <a:srgbClr val="C00000"/>
            </a:solidFill>
          </a:ln>
        </p:spPr>
        <p:txBody>
          <a:bodyPr wrap="none" rtlCol="0">
            <a:spAutoFit/>
          </a:bodyPr>
          <a:lstStyle/>
          <a:p>
            <a:r>
              <a:rPr lang="en-CA" dirty="0"/>
              <a:t>Compliance Point</a:t>
            </a:r>
          </a:p>
        </p:txBody>
      </p:sp>
      <p:sp>
        <p:nvSpPr>
          <p:cNvPr id="65" name="TextBox 64">
            <a:extLst>
              <a:ext uri="{FF2B5EF4-FFF2-40B4-BE49-F238E27FC236}">
                <a16:creationId xmlns:a16="http://schemas.microsoft.com/office/drawing/2014/main" id="{568A352C-182B-49B6-AFAC-E901D58EE2FD}"/>
              </a:ext>
            </a:extLst>
          </p:cNvPr>
          <p:cNvSpPr txBox="1"/>
          <p:nvPr/>
        </p:nvSpPr>
        <p:spPr>
          <a:xfrm>
            <a:off x="7963982" y="2378161"/>
            <a:ext cx="3402726" cy="923330"/>
          </a:xfrm>
          <a:prstGeom prst="rect">
            <a:avLst/>
          </a:prstGeom>
          <a:noFill/>
        </p:spPr>
        <p:txBody>
          <a:bodyPr wrap="none" rtlCol="0">
            <a:spAutoFit/>
          </a:bodyPr>
          <a:lstStyle/>
          <a:p>
            <a:r>
              <a:rPr lang="en-CA" dirty="0"/>
              <a:t>Water Distribution and Sewer Line</a:t>
            </a:r>
          </a:p>
          <a:p>
            <a:r>
              <a:rPr lang="en-CA" dirty="0"/>
              <a:t>                                                </a:t>
            </a:r>
          </a:p>
          <a:p>
            <a:endParaRPr lang="en-CA" dirty="0"/>
          </a:p>
        </p:txBody>
      </p:sp>
      <p:sp>
        <p:nvSpPr>
          <p:cNvPr id="67" name="Rectangle: Rounded Corners 66">
            <a:extLst>
              <a:ext uri="{FF2B5EF4-FFF2-40B4-BE49-F238E27FC236}">
                <a16:creationId xmlns:a16="http://schemas.microsoft.com/office/drawing/2014/main" id="{A885A542-8D92-4BDB-B678-A5BEF07D390E}"/>
              </a:ext>
            </a:extLst>
          </p:cNvPr>
          <p:cNvSpPr/>
          <p:nvPr/>
        </p:nvSpPr>
        <p:spPr>
          <a:xfrm>
            <a:off x="4611800" y="4293324"/>
            <a:ext cx="625512" cy="1140253"/>
          </a:xfrm>
          <a:prstGeom prst="round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90" name="Straight Connector 89">
            <a:extLst>
              <a:ext uri="{FF2B5EF4-FFF2-40B4-BE49-F238E27FC236}">
                <a16:creationId xmlns:a16="http://schemas.microsoft.com/office/drawing/2014/main" id="{60486D26-6817-4A1D-891E-8278D56540BC}"/>
              </a:ext>
            </a:extLst>
          </p:cNvPr>
          <p:cNvCxnSpPr>
            <a:cxnSpLocks/>
            <a:stCxn id="55" idx="2"/>
            <a:endCxn id="58" idx="18"/>
          </p:cNvCxnSpPr>
          <p:nvPr/>
        </p:nvCxnSpPr>
        <p:spPr>
          <a:xfrm flipH="1" flipV="1">
            <a:off x="835378" y="4176889"/>
            <a:ext cx="4526844" cy="26283"/>
          </a:xfrm>
          <a:prstGeom prst="line">
            <a:avLst/>
          </a:prstGeom>
          <a:ln w="762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29E492F5-DD6F-4A28-B12B-D3F634D3D060}"/>
              </a:ext>
            </a:extLst>
          </p:cNvPr>
          <p:cNvCxnSpPr>
            <a:cxnSpLocks/>
          </p:cNvCxnSpPr>
          <p:nvPr/>
        </p:nvCxnSpPr>
        <p:spPr>
          <a:xfrm>
            <a:off x="5237312" y="4526844"/>
            <a:ext cx="1186066" cy="0"/>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E82B20B8-F134-47AD-A6D8-A3623E286756}"/>
              </a:ext>
            </a:extLst>
          </p:cNvPr>
          <p:cNvCxnSpPr>
            <a:cxnSpLocks/>
            <a:endCxn id="58" idx="27"/>
          </p:cNvCxnSpPr>
          <p:nvPr/>
        </p:nvCxnSpPr>
        <p:spPr>
          <a:xfrm flipH="1" flipV="1">
            <a:off x="383822" y="4459111"/>
            <a:ext cx="4203630" cy="67734"/>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614F601F-BC84-444C-B71A-126179CA82C4}"/>
              </a:ext>
            </a:extLst>
          </p:cNvPr>
          <p:cNvCxnSpPr/>
          <p:nvPr/>
        </p:nvCxnSpPr>
        <p:spPr>
          <a:xfrm>
            <a:off x="5712178" y="3603872"/>
            <a:ext cx="0" cy="33366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0" name="Isosceles Triangle 109">
            <a:extLst>
              <a:ext uri="{FF2B5EF4-FFF2-40B4-BE49-F238E27FC236}">
                <a16:creationId xmlns:a16="http://schemas.microsoft.com/office/drawing/2014/main" id="{D67B15FA-8BAD-4EBB-933B-9FF14FE518CF}"/>
              </a:ext>
            </a:extLst>
          </p:cNvPr>
          <p:cNvSpPr/>
          <p:nvPr/>
        </p:nvSpPr>
        <p:spPr>
          <a:xfrm>
            <a:off x="5232431" y="5248311"/>
            <a:ext cx="343881" cy="184663"/>
          </a:xfrm>
          <a:prstGeom prst="triangle">
            <a:avLst>
              <a:gd name="adj" fmla="val 39357"/>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1" name="TextBox 110">
            <a:extLst>
              <a:ext uri="{FF2B5EF4-FFF2-40B4-BE49-F238E27FC236}">
                <a16:creationId xmlns:a16="http://schemas.microsoft.com/office/drawing/2014/main" id="{B3D43FD3-F17C-4541-8963-788D95F0C169}"/>
              </a:ext>
            </a:extLst>
          </p:cNvPr>
          <p:cNvSpPr txBox="1"/>
          <p:nvPr/>
        </p:nvSpPr>
        <p:spPr>
          <a:xfrm>
            <a:off x="5163338" y="5604922"/>
            <a:ext cx="2059988" cy="369332"/>
          </a:xfrm>
          <a:prstGeom prst="rect">
            <a:avLst/>
          </a:prstGeom>
          <a:noFill/>
        </p:spPr>
        <p:txBody>
          <a:bodyPr wrap="none" rtlCol="0">
            <a:spAutoFit/>
          </a:bodyPr>
          <a:lstStyle/>
          <a:p>
            <a:r>
              <a:rPr lang="en-CA" dirty="0"/>
              <a:t>Truck Disposal Point</a:t>
            </a:r>
          </a:p>
        </p:txBody>
      </p:sp>
      <p:sp>
        <p:nvSpPr>
          <p:cNvPr id="112" name="TextBox 111">
            <a:extLst>
              <a:ext uri="{FF2B5EF4-FFF2-40B4-BE49-F238E27FC236}">
                <a16:creationId xmlns:a16="http://schemas.microsoft.com/office/drawing/2014/main" id="{CB2D2F9D-3710-4DFB-AEA7-A12D873C6188}"/>
              </a:ext>
            </a:extLst>
          </p:cNvPr>
          <p:cNvSpPr txBox="1"/>
          <p:nvPr/>
        </p:nvSpPr>
        <p:spPr>
          <a:xfrm>
            <a:off x="1229537" y="4734942"/>
            <a:ext cx="3420167" cy="369332"/>
          </a:xfrm>
          <a:prstGeom prst="rect">
            <a:avLst/>
          </a:prstGeom>
          <a:noFill/>
        </p:spPr>
        <p:txBody>
          <a:bodyPr wrap="none" rtlCol="0">
            <a:spAutoFit/>
          </a:bodyPr>
          <a:lstStyle/>
          <a:p>
            <a:r>
              <a:rPr lang="en-CA" b="1" dirty="0">
                <a:solidFill>
                  <a:srgbClr val="C00000"/>
                </a:solidFill>
              </a:rPr>
              <a:t>New Wastewater Treatment Plant</a:t>
            </a:r>
          </a:p>
        </p:txBody>
      </p:sp>
      <p:sp>
        <p:nvSpPr>
          <p:cNvPr id="113" name="TextBox 112">
            <a:extLst>
              <a:ext uri="{FF2B5EF4-FFF2-40B4-BE49-F238E27FC236}">
                <a16:creationId xmlns:a16="http://schemas.microsoft.com/office/drawing/2014/main" id="{AC36AA31-CADD-4168-BC7C-DDDA45BA6B2C}"/>
              </a:ext>
            </a:extLst>
          </p:cNvPr>
          <p:cNvSpPr txBox="1"/>
          <p:nvPr/>
        </p:nvSpPr>
        <p:spPr>
          <a:xfrm>
            <a:off x="1461080" y="3789778"/>
            <a:ext cx="3715825" cy="369332"/>
          </a:xfrm>
          <a:prstGeom prst="rect">
            <a:avLst/>
          </a:prstGeom>
          <a:noFill/>
        </p:spPr>
        <p:txBody>
          <a:bodyPr wrap="none" rtlCol="0">
            <a:spAutoFit/>
          </a:bodyPr>
          <a:lstStyle/>
          <a:p>
            <a:r>
              <a:rPr lang="en-CA" dirty="0"/>
              <a:t>Outfall line (Sewer line under Gravity)</a:t>
            </a:r>
          </a:p>
        </p:txBody>
      </p:sp>
      <p:cxnSp>
        <p:nvCxnSpPr>
          <p:cNvPr id="117" name="Straight Arrow Connector 116">
            <a:extLst>
              <a:ext uri="{FF2B5EF4-FFF2-40B4-BE49-F238E27FC236}">
                <a16:creationId xmlns:a16="http://schemas.microsoft.com/office/drawing/2014/main" id="{530F3F79-A603-4A71-BB89-61F3BCF4093F}"/>
              </a:ext>
            </a:extLst>
          </p:cNvPr>
          <p:cNvCxnSpPr>
            <a:cxnSpLocks/>
          </p:cNvCxnSpPr>
          <p:nvPr/>
        </p:nvCxnSpPr>
        <p:spPr>
          <a:xfrm>
            <a:off x="5576312" y="973649"/>
            <a:ext cx="0" cy="1724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0226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3E486E-8C92-41FD-9E82-8625D45665D2}"/>
              </a:ext>
            </a:extLst>
          </p:cNvPr>
          <p:cNvSpPr>
            <a:spLocks noGrp="1"/>
          </p:cNvSpPr>
          <p:nvPr>
            <p:ph type="ctrTitle"/>
          </p:nvPr>
        </p:nvSpPr>
        <p:spPr>
          <a:xfrm>
            <a:off x="1241778" y="282223"/>
            <a:ext cx="9144000" cy="507999"/>
          </a:xfrm>
        </p:spPr>
        <p:txBody>
          <a:bodyPr>
            <a:normAutofit/>
          </a:bodyPr>
          <a:lstStyle/>
          <a:p>
            <a:r>
              <a:rPr lang="en-CA" sz="2800" dirty="0">
                <a:latin typeface="Arial" panose="020B0604020202020204" pitchFamily="34" charset="0"/>
                <a:cs typeface="Arial" panose="020B0604020202020204" pitchFamily="34" charset="0"/>
              </a:rPr>
              <a:t>HISTORICAL WATER EXTRACTION VOLUME</a:t>
            </a:r>
          </a:p>
        </p:txBody>
      </p:sp>
      <p:sp>
        <p:nvSpPr>
          <p:cNvPr id="5" name="TextBox 4">
            <a:extLst>
              <a:ext uri="{FF2B5EF4-FFF2-40B4-BE49-F238E27FC236}">
                <a16:creationId xmlns:a16="http://schemas.microsoft.com/office/drawing/2014/main" id="{13598850-231D-4AFE-878D-2D841E9FBFDE}"/>
              </a:ext>
            </a:extLst>
          </p:cNvPr>
          <p:cNvSpPr txBox="1"/>
          <p:nvPr/>
        </p:nvSpPr>
        <p:spPr>
          <a:xfrm>
            <a:off x="564445" y="843677"/>
            <a:ext cx="11537244" cy="5724644"/>
          </a:xfrm>
          <a:prstGeom prst="rect">
            <a:avLst/>
          </a:prstGeom>
          <a:solidFill>
            <a:schemeClr val="bg2">
              <a:lumMod val="90000"/>
            </a:schemeClr>
          </a:solidFill>
        </p:spPr>
        <p:txBody>
          <a:bodyPr wrap="square" rtlCol="0">
            <a:spAutoFit/>
          </a:bodyPr>
          <a:lstStyle/>
          <a:p>
            <a:r>
              <a:rPr lang="en-CA" sz="2000" b="1" dirty="0">
                <a:latin typeface="Arial" panose="020B0604020202020204" pitchFamily="34" charset="0"/>
                <a:cs typeface="Arial" panose="020B0604020202020204" pitchFamily="34" charset="0"/>
              </a:rPr>
              <a:t>                                                            Trucking to </a:t>
            </a:r>
          </a:p>
          <a:p>
            <a:r>
              <a:rPr lang="en-CA" sz="2000" b="1" dirty="0">
                <a:latin typeface="Arial" panose="020B0604020202020204" pitchFamily="34" charset="0"/>
                <a:cs typeface="Arial" panose="020B0604020202020204" pitchFamily="34" charset="0"/>
              </a:rPr>
              <a:t>Year   Utilidor  System  (litres)    Airport Facilities (Litres)        Total Extraction (litres)</a:t>
            </a:r>
          </a:p>
          <a:p>
            <a:endParaRPr lang="en-CA" sz="2000" b="1" dirty="0">
              <a:latin typeface="Arial" panose="020B0604020202020204" pitchFamily="34" charset="0"/>
              <a:cs typeface="Arial" panose="020B0604020202020204" pitchFamily="34" charset="0"/>
            </a:endParaRPr>
          </a:p>
          <a:p>
            <a:r>
              <a:rPr lang="en-CA" b="1" dirty="0"/>
              <a:t>2019           191,355,032                                                 5,454,865                                            197,809,897</a:t>
            </a:r>
          </a:p>
          <a:p>
            <a:endParaRPr lang="en-CA" b="1" dirty="0"/>
          </a:p>
          <a:p>
            <a:r>
              <a:rPr lang="en-CA" b="1" dirty="0"/>
              <a:t>2018           152,062,035                                                 5,139,821                                            157,201,856</a:t>
            </a:r>
          </a:p>
          <a:p>
            <a:r>
              <a:rPr lang="en-CA" b="1" dirty="0"/>
              <a:t>  </a:t>
            </a:r>
          </a:p>
          <a:p>
            <a:r>
              <a:rPr lang="en-CA" b="1" dirty="0"/>
              <a:t>2017           127,669,936                                                 5,351, 523                                           123,121, 459</a:t>
            </a:r>
          </a:p>
          <a:p>
            <a:endParaRPr lang="en-CA" b="1" dirty="0"/>
          </a:p>
          <a:p>
            <a:r>
              <a:rPr lang="en-CA" b="1" dirty="0"/>
              <a:t>2016           326,439,020                                                 5,351,523                                            331,790, 543  </a:t>
            </a:r>
          </a:p>
          <a:p>
            <a:endParaRPr lang="en-CA" b="1" dirty="0"/>
          </a:p>
          <a:p>
            <a:r>
              <a:rPr lang="en-CA" b="1" dirty="0"/>
              <a:t>2015           424,262,506                                                 4,210,285                                           428,472,791</a:t>
            </a:r>
          </a:p>
          <a:p>
            <a:endParaRPr lang="en-CA" b="1" dirty="0"/>
          </a:p>
          <a:p>
            <a:r>
              <a:rPr lang="en-CA" b="1" dirty="0"/>
              <a:t>2014           110,202,314                                                 4,749,032                                           114,951,346   </a:t>
            </a:r>
          </a:p>
          <a:p>
            <a:endParaRPr lang="en-CA" b="1" dirty="0"/>
          </a:p>
          <a:p>
            <a:r>
              <a:rPr lang="en-CA" b="1" dirty="0">
                <a:latin typeface="Arial" panose="020B0604020202020204" pitchFamily="34" charset="0"/>
                <a:cs typeface="Arial" panose="020B0604020202020204" pitchFamily="34" charset="0"/>
              </a:rPr>
              <a:t>Permit Volume in Water Licence annually = 126,020 cubic metres=126,020,000Litres.</a:t>
            </a:r>
          </a:p>
          <a:p>
            <a:r>
              <a:rPr lang="en-CA" b="1" dirty="0">
                <a:latin typeface="Arial" panose="020B0604020202020204" pitchFamily="34" charset="0"/>
                <a:cs typeface="Arial" panose="020B0604020202020204" pitchFamily="34" charset="0"/>
              </a:rPr>
              <a:t>Proposed Volume in the New Water Licence=150,000 cubic meters=150,000,000 Litres</a:t>
            </a:r>
          </a:p>
          <a:p>
            <a:r>
              <a:rPr lang="en-CA" b="1" dirty="0">
                <a:latin typeface="Arial" panose="020B0604020202020204" pitchFamily="34" charset="0"/>
                <a:cs typeface="Arial" panose="020B0604020202020204" pitchFamily="34" charset="0"/>
              </a:rPr>
              <a:t>Daily extraction exceeds 300cubic meter per day. Therefore, the type of the new Water </a:t>
            </a:r>
          </a:p>
          <a:p>
            <a:r>
              <a:rPr lang="en-CA" b="1" dirty="0">
                <a:latin typeface="Arial" panose="020B0604020202020204" pitchFamily="34" charset="0"/>
                <a:cs typeface="Arial" panose="020B0604020202020204" pitchFamily="34" charset="0"/>
              </a:rPr>
              <a:t>Licence is recommended as </a:t>
            </a:r>
            <a:r>
              <a:rPr lang="en-CA" dirty="0">
                <a:solidFill>
                  <a:srgbClr val="00B050"/>
                </a:solidFill>
                <a:latin typeface="Arial" panose="020B0604020202020204" pitchFamily="34" charset="0"/>
                <a:cs typeface="Arial" panose="020B0604020202020204" pitchFamily="34" charset="0"/>
              </a:rPr>
              <a:t>TYPE A.</a:t>
            </a:r>
          </a:p>
          <a:p>
            <a:r>
              <a:rPr lang="en-CA" b="1" dirty="0"/>
              <a:t>         </a:t>
            </a:r>
          </a:p>
        </p:txBody>
      </p:sp>
    </p:spTree>
    <p:extLst>
      <p:ext uri="{BB962C8B-B14F-4D97-AF65-F5344CB8AC3E}">
        <p14:creationId xmlns:p14="http://schemas.microsoft.com/office/powerpoint/2010/main" val="1069077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770</TotalTime>
  <Words>1900</Words>
  <Application>Microsoft Office PowerPoint</Application>
  <PresentationFormat>Widescreen</PresentationFormat>
  <Paragraphs>218</Paragraphs>
  <Slides>17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Calibri Light</vt:lpstr>
      <vt:lpstr>Wingdings</vt:lpstr>
      <vt:lpstr>Office Theme</vt:lpstr>
      <vt:lpstr>Packager Shell Object</vt:lpstr>
      <vt:lpstr>PRESENTATION FOR THE TYPE A WATER LICENCE APPLICATION OF THE RESOLUTE BAY UTILIDOR SYTEM  NWB TECHNICAL MEETING AND PRE-HEARING CONFERENCE    OVER PHONE                                   JULY 14  AND JULY 15, 2020   PRESENTED BY:  BHABESH ROY, M.A.Sc., P.Eng. MUNICIPAL PLANNING ENGINEER COMMUNITY GOVERNMENT SERVICES   GOVERNMENT OF NUNAVUT BAFFIN REGION, POND INLET BOX 379, X0A 0S0, NUNAVUT PH. 867 899 7314, Cell 867 899 1345  </vt:lpstr>
      <vt:lpstr>MUNICIPALITY OF RESOLUTE BAY</vt:lpstr>
      <vt:lpstr>OPERATIONAL MODE OF THE UTILODOR SYTEM</vt:lpstr>
      <vt:lpstr>OPERATIONAL MODE OF THE UTILIDOR SYSTEM</vt:lpstr>
      <vt:lpstr>TYPE A WATER LICENCE APPLICATION OF THE MUNICIPALITY OF RESOLUTE BAY UTILITOR SYTEM</vt:lpstr>
      <vt:lpstr>DESCRIPTION OF UTILIDOR SYTEM</vt:lpstr>
      <vt:lpstr>COMPONENTS OF THE FUTURE UTILIDOR SYSTEM</vt:lpstr>
      <vt:lpstr>                 THE UTILIDOR SYSTEM OF THE MUNICIPALITY OF RESOLUTE BAY</vt:lpstr>
      <vt:lpstr>HISTORICAL WATER EXTRACTION VOLUME</vt:lpstr>
      <vt:lpstr>RESOLUTE BAY POPULATION (Exp’s Pre-design Report 2012)</vt:lpstr>
      <vt:lpstr>CONSTRUCTION  STRATEGY OF THE NEW PUMP STATION</vt:lpstr>
      <vt:lpstr>MANAGEMENT OF LATERAL CONNECTIONS</vt:lpstr>
      <vt:lpstr>DESIGN WATER DEMANDS AND SEWAGE GENERATION Exp’s Pre-Design Report 2012</vt:lpstr>
      <vt:lpstr>ECCC RECOMMENDED WASTEWATER EFFLUENT COMPLIANCY</vt:lpstr>
      <vt:lpstr>SCHEDULING OF THE TECHNICAL MEETING AND PRE- HEARING CONFERENCE </vt:lpstr>
      <vt:lpstr>PARTICIPANTS FOR THE TM/PHC OVER PHONE</vt:lpstr>
      <vt:lpstr>LOCATIONS OF THE IMPORTANT FACILITIES OF THE MUNICIPALITY OF RESOLUTE BAY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 A WATER LICENCE APPLICATION OF THE MUNICIPALITY OF RESOLUTE BAY UTILITOR SYTEM</dc:title>
  <dc:creator>Roy, Bhabesh</dc:creator>
  <cp:lastModifiedBy>Roy, Bhabesh</cp:lastModifiedBy>
  <cp:revision>84</cp:revision>
  <cp:lastPrinted>2020-07-06T23:24:05Z</cp:lastPrinted>
  <dcterms:created xsi:type="dcterms:W3CDTF">2020-07-01T14:08:25Z</dcterms:created>
  <dcterms:modified xsi:type="dcterms:W3CDTF">2020-07-07T13:21:56Z</dcterms:modified>
</cp:coreProperties>
</file>