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0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8" r:id="rId5"/>
    <p:sldId id="259" r:id="rId6"/>
    <p:sldId id="260" r:id="rId7"/>
    <p:sldId id="262" r:id="rId8"/>
    <p:sldId id="271" r:id="rId9"/>
    <p:sldId id="269" r:id="rId10"/>
    <p:sldId id="263" r:id="rId11"/>
    <p:sldId id="264" r:id="rId12"/>
    <p:sldId id="265" r:id="rId13"/>
    <p:sldId id="270" r:id="rId14"/>
    <p:sldId id="267" r:id="rId15"/>
    <p:sldId id="268" r:id="rId16"/>
  </p:sldIdLst>
  <p:sldSz cx="9144000" cy="6858000" type="screen4x3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mond Makpah" initials="RM" lastIdx="1" clrIdx="0">
    <p:extLst/>
  </p:cmAuthor>
  <p:cmAuthor id="2" name="Sarah Anne Forté" initials="SA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02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26748C4-AFE9-4CC6-B37D-31F155256A61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13D67D0-A71A-4D79-A5E1-58497AFE68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24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8365F3D-16A0-44E3-8F78-425B52C9BF27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34464"/>
            <a:ext cx="7444740" cy="31589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AFE3517-DA4D-45E8-85C5-F4662CDFFB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59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3694" indent="-286036"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4145" indent="-228829"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1803" indent="-228829"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9461" indent="-228829"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7120" indent="-228829" defTabSz="9248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4778" indent="-228829" defTabSz="9248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2436" indent="-228829" defTabSz="9248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90094" indent="-228829" defTabSz="9248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59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59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1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0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5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5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5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5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B5954-C23B-F440-9591-19A99DD47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4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1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102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873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2052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2546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2481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04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fld id="{CC13169C-8036-465D-8D70-7686CE982DB3}" type="datetimeFigureOut">
              <a:rPr lang="en-US" smtClean="0">
                <a:solidFill>
                  <a:srgbClr val="000066"/>
                </a:solidFill>
                <a:latin typeface="Verdana" pitchFamily="34" charset="0"/>
              </a:rPr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</a:pPr>
              <a:t>10/14/2020</a:t>
            </a:fld>
            <a:endParaRPr lang="en-US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endParaRPr lang="en-US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9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21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298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4404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3126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1818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6892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3531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fld id="{CC13169C-8036-465D-8D70-7686CE982DB3}" type="datetimeFigureOut">
              <a:rPr lang="en-US" smtClean="0">
                <a:solidFill>
                  <a:srgbClr val="000066"/>
                </a:solidFill>
                <a:latin typeface="Verdana" pitchFamily="34" charset="0"/>
              </a:rPr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</a:pPr>
              <a:t>10/14/2020</a:t>
            </a:fld>
            <a:endParaRPr lang="en-US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endParaRPr lang="en-US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4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/>
            </a:pPr>
            <a:fld id="{E00B6E52-F07A-44C8-B7AE-D6EEC3D50429}" type="slidenum">
              <a:rPr lang="en-CA" smtClean="0"/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4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/>
            </a:pPr>
            <a:fld id="{E00B6E52-F07A-44C8-B7AE-D6EEC3D50429}" type="slidenum">
              <a:rPr lang="en-CA" smtClean="0"/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482" y="2534091"/>
            <a:ext cx="5471163" cy="1821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1700">
                <a:uFill>
                  <a:solidFill>
                    <a:srgbClr val="000066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2000" b="1" dirty="0" err="1">
                <a:solidFill>
                  <a:srgbClr val="FFFFFF"/>
                </a:solidFill>
                <a:latin typeface="Pigiarniq" panose="020B0503040102020104" pitchFamily="34" charset="0"/>
              </a:rPr>
              <a:t>ᕼᐋᒪᓚᒃᑯᖏᑦ</a:t>
            </a:r>
            <a:r>
              <a:rPr sz="2000" b="1" dirty="0">
                <a:solidFill>
                  <a:srgbClr val="FFFFFF"/>
                </a:solidFill>
                <a:latin typeface="Pigiarniq" panose="020B0503040102020104" pitchFamily="34" charset="0"/>
              </a:rPr>
              <a:t>  </a:t>
            </a:r>
            <a:r>
              <a:rPr sz="2000" b="1" dirty="0" err="1">
                <a:solidFill>
                  <a:srgbClr val="FFFFFF"/>
                </a:solidFill>
                <a:latin typeface="Pigiarniq" panose="020B0503040102020104" pitchFamily="34" charset="0"/>
              </a:rPr>
              <a:t>ᖃᐅᓱᐃᑦᑑᑉ</a:t>
            </a:r>
            <a:r>
              <a:rPr sz="2000" b="1" dirty="0">
                <a:solidFill>
                  <a:srgbClr val="FFFFFF"/>
                </a:solidFill>
                <a:latin typeface="Pigiarniq" panose="020B0503040102020104" pitchFamily="34" charset="0"/>
              </a:rPr>
              <a:t>  </a:t>
            </a:r>
            <a:r>
              <a:rPr sz="2000" b="1" dirty="0" err="1">
                <a:solidFill>
                  <a:srgbClr val="FFFFFF"/>
                </a:solidFill>
                <a:latin typeface="Pigiarniq" panose="020B0503040102020104" pitchFamily="34" charset="0"/>
              </a:rPr>
              <a:t>ᐃᒪᖃᐅᑦ</a:t>
            </a:r>
            <a:r>
              <a:rPr sz="2000" b="1" dirty="0">
                <a:solidFill>
                  <a:srgbClr val="FFFFFF"/>
                </a:solidFill>
                <a:latin typeface="Pigiarniq" panose="020B0503040102020104" pitchFamily="34" charset="0"/>
              </a:rPr>
              <a:t>  </a:t>
            </a:r>
            <a:r>
              <a:rPr sz="2000" b="1" dirty="0" err="1">
                <a:solidFill>
                  <a:srgbClr val="FFFFFF"/>
                </a:solidFill>
                <a:latin typeface="Pigiarniq" panose="020B0503040102020104" pitchFamily="34" charset="0"/>
              </a:rPr>
              <a:t>ᐃᓂᖓᓂᒃ</a:t>
            </a:r>
            <a:r>
              <a:rPr sz="2000" b="1" dirty="0">
                <a:solidFill>
                  <a:srgbClr val="FFFFFF"/>
                </a:solidFill>
                <a:latin typeface="Pigiarniq" panose="020B0503040102020104" pitchFamily="34" charset="0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Pigiarniq" panose="020B0503040102020104" pitchFamily="34" charset="0"/>
              </a:rPr>
              <a:t>ᓄᑕᐅᓯᕆᐊᕆᒍᒪᓂᕐᒧᑦ</a:t>
            </a:r>
            <a:r>
              <a:rPr sz="2000" b="1" dirty="0">
                <a:solidFill>
                  <a:srgbClr val="FFFFFF"/>
                </a:solidFill>
                <a:latin typeface="Pigiarniq" panose="020B0503040102020104" pitchFamily="34" charset="0"/>
              </a:rPr>
              <a:t>  </a:t>
            </a:r>
            <a:r>
              <a:rPr sz="2000" b="1" dirty="0" err="1">
                <a:solidFill>
                  <a:srgbClr val="FFFFFF"/>
                </a:solidFill>
                <a:latin typeface="Pigiarniq" panose="020B0503040102020104" pitchFamily="34" charset="0"/>
              </a:rPr>
              <a:t>ᐃᒥᕐᒧᑦ</a:t>
            </a:r>
            <a:r>
              <a:rPr sz="2000" b="1" dirty="0">
                <a:solidFill>
                  <a:srgbClr val="FFFFFF"/>
                </a:solidFill>
                <a:latin typeface="Pigiarniq" panose="020B0503040102020104" pitchFamily="34" charset="0"/>
              </a:rPr>
              <a:t>  </a:t>
            </a:r>
            <a:r>
              <a:rPr sz="2000" b="1" dirty="0" err="1">
                <a:solidFill>
                  <a:srgbClr val="FFFFFF"/>
                </a:solidFill>
                <a:latin typeface="Pigiarniq" panose="020B0503040102020104" pitchFamily="34" charset="0"/>
              </a:rPr>
              <a:t>ᓚᐃᓴ</a:t>
            </a:r>
            <a:r>
              <a:rPr sz="2000" b="1" dirty="0">
                <a:solidFill>
                  <a:srgbClr val="FFFFFF"/>
                </a:solidFill>
                <a:latin typeface="Pigiarniq" panose="020B0503040102020104" pitchFamily="34" charset="0"/>
              </a:rPr>
              <a:t> </a:t>
            </a:r>
            <a:r>
              <a:rPr lang="fr-CA" sz="2000" b="1" dirty="0">
                <a:solidFill>
                  <a:srgbClr val="FFFFFF"/>
                </a:solidFill>
                <a:latin typeface="Pigiarniq" panose="020B0503040102020104" pitchFamily="34" charset="0"/>
              </a:rPr>
              <a:t>3</a:t>
            </a:r>
            <a:r>
              <a:rPr sz="2000" b="1" dirty="0">
                <a:solidFill>
                  <a:srgbClr val="FFFFFF"/>
                </a:solidFill>
                <a:uFillTx/>
                <a:latin typeface="Pigiarniq" panose="020B0503040102020104" pitchFamily="34" charset="0"/>
              </a:rPr>
              <a:t>AM-RUT---</a:t>
            </a:r>
            <a:r>
              <a:rPr lang="fr-CA" sz="2000" b="1" dirty="0">
                <a:solidFill>
                  <a:srgbClr val="FFFFFF"/>
                </a:solidFill>
                <a:uFillTx/>
                <a:latin typeface="Pigiarniq" panose="020B0503040102020104" pitchFamily="34" charset="0"/>
              </a:rPr>
              <a:t>-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rPr sz="1600" dirty="0" err="1">
                <a:solidFill>
                  <a:srgbClr val="FFFFFF"/>
                </a:solidFill>
                <a:latin typeface="Pigiarniq" panose="020B0503040102020104" pitchFamily="34" charset="0"/>
              </a:rPr>
              <a:t>ᓄᓇᕗᒻᒥ</a:t>
            </a:r>
            <a:r>
              <a:rPr sz="1600" dirty="0">
                <a:solidFill>
                  <a:srgbClr val="FFFFFF"/>
                </a:solidFill>
                <a:latin typeface="Pigiarniq" panose="020B0503040102020104" pitchFamily="34" charset="0"/>
              </a:rPr>
              <a:t>  </a:t>
            </a:r>
            <a:r>
              <a:rPr sz="1600" dirty="0" err="1">
                <a:solidFill>
                  <a:srgbClr val="FFFFFF"/>
                </a:solidFill>
                <a:latin typeface="Pigiarniq" panose="020B0503040102020104" pitchFamily="34" charset="0"/>
              </a:rPr>
              <a:t>ᐃᒪᓕᕆᓂᕐᒧᑦ</a:t>
            </a:r>
            <a:r>
              <a:rPr sz="1600" dirty="0">
                <a:solidFill>
                  <a:srgbClr val="FFFFFF"/>
                </a:solidFill>
                <a:latin typeface="Pigiarniq" panose="020B0503040102020104" pitchFamily="34" charset="0"/>
              </a:rPr>
              <a:t>  </a:t>
            </a:r>
            <a:r>
              <a:rPr sz="1600" dirty="0" err="1">
                <a:solidFill>
                  <a:srgbClr val="FFFFFF"/>
                </a:solidFill>
                <a:latin typeface="Pigiarniq" panose="020B0503040102020104" pitchFamily="34" charset="0"/>
              </a:rPr>
              <a:t>ᑲᑎᒪᔩᑦ</a:t>
            </a:r>
            <a:r>
              <a:rPr sz="1600" dirty="0">
                <a:solidFill>
                  <a:srgbClr val="FFFFFF"/>
                </a:solidFill>
                <a:latin typeface="Pigiarniq" panose="020B0503040102020104" pitchFamily="34" charset="0"/>
              </a:rPr>
              <a:t>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1600" dirty="0">
                <a:solidFill>
                  <a:schemeClr val="bg1"/>
                </a:solidFill>
                <a:latin typeface="Pigiarniq" panose="020B0503040102020104" pitchFamily="34" charset="0"/>
              </a:rPr>
              <a:t>ᐃᓄᓗᒃᑖᓂᒃ ᑲᑎᒪᑎᑦᑎᓂᖅ</a:t>
            </a:r>
            <a:endParaRPr sz="1600" dirty="0">
              <a:solidFill>
                <a:schemeClr val="bg1"/>
              </a:solidFill>
              <a:latin typeface="Pigiarniq" panose="020B0503040102020104" pitchFamily="34" charset="0"/>
              <a:ea typeface="+mj-ea"/>
              <a:cs typeface="+mj-cs"/>
              <a:sym typeface="Arial"/>
            </a:endParaRPr>
          </a:p>
          <a:p>
            <a:pPr lvl="0" algn="ctr" fontAlgn="auto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EEF4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rPr dirty="0">
                <a:latin typeface="Pigiarniq" panose="020B0503040102020104" pitchFamily="34" charset="0"/>
              </a:rPr>
              <a:t> </a:t>
            </a:r>
            <a:r>
              <a:rPr lang="iu-Cans-CA" sz="1500" kern="0" dirty="0">
                <a:solidFill>
                  <a:srgbClr val="EEF4F4"/>
                </a:solidFill>
                <a:latin typeface="Pigiarniq" panose="020B0503040102020104" pitchFamily="34" charset="0"/>
                <a:sym typeface="Euphemia"/>
              </a:rPr>
              <a:t>ᐅᒃᑑᐱᕆ 27-28,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6200" y="533400"/>
            <a:ext cx="5562599" cy="2279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Hamlet of Resolute Bay </a:t>
            </a:r>
            <a:r>
              <a:rPr lang="en-CA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Utilidor</a:t>
            </a:r>
            <a:endParaRPr lang="en-CA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Renewal Application for 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Water Licence</a:t>
            </a:r>
            <a:r>
              <a:rPr lang="iu-Cans-C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3AM-RUT---- 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Nunavut Water Board Public Hearing</a:t>
            </a:r>
            <a:endParaRPr lang="en-CA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Resolute Bay, October 27-28, 2020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012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23872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Monitoring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3733800" cy="4952999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dirty="0"/>
              <a:t>Monitoring involves measuring water flow and quality, and is used to evaluate how well management measures are working.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/>
              <a:t>CIRNAC’s  technical comment has been resolved: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Frequency of water quality sampling at sewage outfall</a:t>
            </a:r>
          </a:p>
          <a:p>
            <a:pPr marL="192088" lvl="1" indent="0"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88" y="1990725"/>
            <a:ext cx="4346575" cy="38401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FontTx/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10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0" y="449277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u-Cans-CA" sz="2200" kern="0" dirty="0">
                <a:latin typeface="Pigiarniq" panose="020B0503040102020104" pitchFamily="34" charset="0"/>
              </a:rPr>
              <a:t>ᖃᐅᔨᓴᐃᓂᖅ</a:t>
            </a: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7"/>
            <a:ext cx="4346578" cy="438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ᖃᐅᔨᓴᐃᓂᕐᒥᑦ ᐃᓚᐅᔪᑦ ᐆᒃᑐᕋᕐᓗᒋᑦ ᐅᒪᐅᑉ ᑯᕕᓂᖓ ᐊᒻᒪᓗ ᖃᓄᐃᓐᓂᖓ, ᐊᒻᒪᓗ ᐊᑐᖅᑕᐅᑉᓗᓂ ᕿᒥᕐᕈᓂᐊᕐᓗᓂ ᖃᓄᖅ ᐱᑦᑕᐅᑎᒋᖕᒪᖔᑦ ᐊᐅᓚᑦᑎᓂᕐᒧᑦ ᐱᓕᕆᐊᖑᔪᑦ ᐊᔪᙱᓐᓂᖏᑦ.</a:t>
            </a: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CIRNAC-ᑯᑦ ᐱᓕᕆᐊᑉ ᒥᒃᓵᓄᑦ ᐅᖃᐅᓯᖏᑦ ᐋᖅᑭᒃᑕᐅᓯᒪᓕᖅᑐᑦ:</a:t>
            </a:r>
          </a:p>
          <a:p>
            <a:pPr marL="342900" indent="-342900" defTabSz="457200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 ᖃᑉᓰᖅᑕᖃᑦᑕᕐᓂᖏᑦ ᐃᒪᐅᑉ ᖃᓄᐃᓐᓂᖓᓄᑦ ᐆᒃᑐᕋᐃᓃᑦ ᖁᕐᕕᖕᒥᙶᖅᑐᒥᑦ ᑯᕕᓯᕝᕕᐅᔪᒥᑦ</a:t>
            </a: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t="28831" r="24459" b="14667"/>
          <a:stretch/>
        </p:blipFill>
        <p:spPr bwMode="auto">
          <a:xfrm>
            <a:off x="2971800" y="4897966"/>
            <a:ext cx="3408528" cy="19335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5728347"/>
            <a:ext cx="2342314" cy="27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Sewage outfall to ocean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3268" y="5715000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u-Cans-CA" b="1" dirty="0">
                <a:cs typeface="Arial" panose="020B0604020202020204" pitchFamily="34" charset="0"/>
              </a:rPr>
              <a:t>ᖁᕐᕕᖕᒥᙶᒻᑐᑦ ᑕᕆᐅᕐᒧᑦ </a:t>
            </a:r>
          </a:p>
          <a:p>
            <a:r>
              <a:rPr lang="iu-Cans-CA" b="1" dirty="0">
                <a:cs typeface="Arial" panose="020B0604020202020204" pitchFamily="34" charset="0"/>
              </a:rPr>
              <a:t>ᑯᕕᓯᕝᕕᒃ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8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23872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Closure &amp; reclamation planning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3733800" cy="4952999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dirty="0"/>
              <a:t>Once the new pump house, water treatment plant and wastewater treatment plant are built, it will be important to reclaim the old buildings.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/>
              <a:t>CIRNAC’s  technical comment has been resolved: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Applicant’s commitment to provide Reclamation Plans in advance of work, should it be included as a licence condition</a:t>
            </a:r>
          </a:p>
          <a:p>
            <a:pPr marL="192088" lvl="1" indent="0"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88" y="1990725"/>
            <a:ext cx="4346575" cy="38401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FontTx/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11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0" y="449277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u-Cans-CA" sz="2200" kern="0" dirty="0">
                <a:latin typeface="Pigiarniq" panose="020B0503040102020104" pitchFamily="34" charset="0"/>
              </a:rPr>
              <a:t>ᐅᒃᑯᐊᖅᐸᓪᓕᐊᓂᕐᒧᑦ ᐊᒻᒪᓗ ᐅᑎᖅᑎᑦᑎᓂᕐᒧᑦ ᐸᕐᓇᐃᓂᖅ</a:t>
            </a: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7"/>
            <a:ext cx="4346578" cy="438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ᓄᑖᖅ ᐃᒪᕐᒥᒃ ᑯᕕᓯᕝᕕᒃ, ᐃᒪᓕᕆᕝᕕᒃ ᐊᒻᒪᓗ ᐊᒃᑕᑰᖅᑕᐅᔪᓂᒃ ᐃᒪᓕᕆᕝᕕᒃ ᓴᓇᔭᐅᓯᒪᓕᖅᐸᑕ, ᐱᒻᒪᕆᐅᓂᐊᖅᑐᖅ ᐅᑎᖅᑎᑎᕐᓗᒋᑦ ᓄᑕᐅᖏᑦᑐᑦ ᐃᒡᓗᕐᔪᐊᑦ.</a:t>
            </a: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CIRNAC-ᑯᑦ ᐱᓕᕆᐊᑉ ᒥᒃᓵᓄᑦ ᐅᖃᐅᓯᖏᑦ ᐋᖅᑭᒃᑕᐅᓯᒪᓕᖅᑐᑦ:</a:t>
            </a:r>
          </a:p>
          <a:p>
            <a:pPr marL="342900" indent="-342900" defTabSz="457200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ᑐᒃᓯᕋᐅᓯᐅᖅᑐᑉ ᐱᓂᐊᕐᓂᖓ ᑐᓂᓯᓂᐊᕐᓗᓂ ᐅᑎᖅᑎᑎᕆᓂᕐᒧᑦ ᐸᕐᓇᐅᑎᓂᒃ ᓯᕗᓂᐊᒍᑦ ᐱᓕᕆᒋᐊᕐᓂᐅᑉ ᐃᓚᐅᓂᐊᖅᐸᑦ ᓚᐃᓴᓐᓯᒥᑦ ᖃᓄᐃᓕᖓᔭᕆᐊᖃᕐᓂᕐᒥᑦ</a:t>
            </a:r>
          </a:p>
          <a:p>
            <a:pPr marL="342900" indent="-342900" defTabSz="457200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FF3399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427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733800" cy="400050"/>
          </a:xfrm>
        </p:spPr>
        <p:txBody>
          <a:bodyPr>
            <a:normAutofit/>
          </a:bodyPr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733800" cy="48307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200" dirty="0"/>
              <a:t>CIRNAC supports the Government of Nunavut’s renewal application and recommends it be accepted with due consideration given to our comments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12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4351046" y="571498"/>
            <a:ext cx="3733802" cy="342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500" b="1"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r>
              <a:rPr sz="2400" dirty="0" err="1">
                <a:latin typeface="Pigiarniq" panose="020B0503040102020104" pitchFamily="34" charset="0"/>
              </a:rPr>
              <a:t>ᓄᖅᑲᐅᓯᕐᓂᖅ</a:t>
            </a:r>
            <a:endParaRPr sz="2400" dirty="0">
              <a:latin typeface="Pigiarniq" panose="020B0503040102020104" pitchFamily="34" charset="0"/>
            </a:endParaRPr>
          </a:p>
        </p:txBody>
      </p:sp>
      <p:sp>
        <p:nvSpPr>
          <p:cNvPr id="10" name="ᑖᓐᓇ  ᑐᒃᓯᕋᖅᑐᖅ  ᑭᐅᔭᐅᓯᒪᔪᓂᑦ ᐊᒥᓱᓂᒃ  CIRNAC−ᑯᑦ  ᑐᓴᕆᐊᓕᖏᓐᓂᒃ  ᑭᓯᐊᓂ  ᓱᓕ ᓇᓗᓇᖅᑐᑦ  ᐅᖃᐅᓯᕆᓯᒪᔭᕗᑦ ᑕᒪᑐᒧᖓᓕᖓᔪᑦ ᑕᐃᒪᐃᓕᖓᑦᑎᐃᕐᓇᖅᑐᖅ.…"/>
          <p:cNvSpPr txBox="1"/>
          <p:nvPr/>
        </p:nvSpPr>
        <p:spPr>
          <a:xfrm>
            <a:off x="4351046" y="1219200"/>
            <a:ext cx="4446764" cy="14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100000"/>
              </a:lnSpc>
              <a:spcBef>
                <a:spcPts val="1200"/>
              </a:spcBef>
              <a:tabLst>
                <a:tab pos="5626100" algn="l"/>
              </a:tabLst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latin typeface="Pigiarniq" panose="020B0503040102020104" pitchFamily="34" charset="0"/>
              </a:rPr>
              <a:t>CIRNAC-ᑯᑦ ᐃᑲᔪᖅᑐᖅᑐᑦ ᓄᓇᕗᒻᒥ ᒐᕙᒪᒃᑯᑦ ᓄᑖᙳᖅᓯᓂᕐᒧᑦ ᑐᒃᓯᕋᐅᑎ ᐊᒻᒪᓗ ᓈᒻᒪᒋᔭᐅᖁᔭᖓᑦ ᐃᓱᒪᒋᔭᐅᑦᑎᐊᕐᓗᑎᒃ ᐅᖃᐅᓯᕆᔭᕗᑦ</a:t>
            </a:r>
            <a:endParaRPr sz="2200" dirty="0">
              <a:solidFill>
                <a:srgbClr val="000000"/>
              </a:solidFill>
              <a:latin typeface="Pigiarniq" panose="020B0503040102020104" pitchFamily="34" charset="0"/>
            </a:endParaRPr>
          </a:p>
        </p:txBody>
      </p:sp>
      <p:pic>
        <p:nvPicPr>
          <p:cNvPr id="1026" name="Picture 2" descr="Y:\Field Operations\JosephM\2020 Picture Dump\2020 photos\Baffin Charter\Resolute Bay\20200813_203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4" b="36988"/>
          <a:stretch/>
        </p:blipFill>
        <p:spPr bwMode="auto">
          <a:xfrm>
            <a:off x="381000" y="3657600"/>
            <a:ext cx="8456737" cy="25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9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14400"/>
            <a:ext cx="4191000" cy="328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4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Qujannamiik</a:t>
            </a:r>
            <a:endParaRPr lang="en-US" altLang="en-US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algn="ctr">
              <a:buNone/>
            </a:pP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Merci</a:t>
            </a:r>
          </a:p>
          <a:p>
            <a:pPr algn="ctr">
              <a:buNone/>
            </a:pPr>
            <a:r>
              <a:rPr lang="en-CA" altLang="en-US" sz="4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igiarniq Light" pitchFamily="2" charset="0"/>
              </a:rPr>
              <a:t>ᖁᔭᓐᓇᒦᒃ</a:t>
            </a:r>
            <a:endParaRPr lang="en-CA" alt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9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3645406" cy="3048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950206" cy="5410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200" dirty="0"/>
              <a:t>Role and Responsibilities</a:t>
            </a:r>
          </a:p>
          <a:p>
            <a:pPr>
              <a:spcAft>
                <a:spcPts val="1200"/>
              </a:spcAft>
            </a:pPr>
            <a:r>
              <a:rPr lang="en-US" altLang="en-US" sz="2200" dirty="0"/>
              <a:t>Contributions to Application Review</a:t>
            </a:r>
          </a:p>
          <a:p>
            <a:pPr>
              <a:spcAft>
                <a:spcPts val="0"/>
              </a:spcAft>
            </a:pPr>
            <a:r>
              <a:rPr lang="en-US" altLang="en-US" sz="2200" dirty="0"/>
              <a:t>Topics of Technical Review:</a:t>
            </a:r>
          </a:p>
          <a:p>
            <a:pPr lvl="1">
              <a:spcAft>
                <a:spcPts val="400"/>
              </a:spcAft>
            </a:pPr>
            <a:r>
              <a:rPr lang="en-US" altLang="en-US" sz="1900" dirty="0"/>
              <a:t>Scope &amp; term of licence</a:t>
            </a:r>
          </a:p>
          <a:p>
            <a:pPr lvl="1">
              <a:spcAft>
                <a:spcPts val="400"/>
              </a:spcAft>
            </a:pPr>
            <a:r>
              <a:rPr lang="en-US" altLang="en-US" sz="1900" dirty="0"/>
              <a:t>Compliance</a:t>
            </a:r>
          </a:p>
          <a:p>
            <a:pPr lvl="1">
              <a:spcAft>
                <a:spcPts val="400"/>
              </a:spcAft>
            </a:pPr>
            <a:r>
              <a:rPr lang="en-US" altLang="en-US" sz="1900" dirty="0"/>
              <a:t>Water supply</a:t>
            </a:r>
          </a:p>
          <a:p>
            <a:pPr lvl="1">
              <a:spcAft>
                <a:spcPts val="400"/>
              </a:spcAft>
            </a:pPr>
            <a:r>
              <a:rPr lang="en-US" altLang="en-US" sz="1900" dirty="0"/>
              <a:t>Wastewater treatment</a:t>
            </a:r>
          </a:p>
          <a:p>
            <a:pPr lvl="1">
              <a:spcAft>
                <a:spcPts val="400"/>
              </a:spcAft>
            </a:pPr>
            <a:r>
              <a:rPr lang="en-US" altLang="en-US" sz="1900" dirty="0"/>
              <a:t>Management plans &amp; reports</a:t>
            </a:r>
          </a:p>
          <a:p>
            <a:pPr lvl="1">
              <a:spcAft>
                <a:spcPts val="400"/>
              </a:spcAft>
            </a:pPr>
            <a:r>
              <a:rPr lang="en-US" altLang="en-US" sz="1900" dirty="0"/>
              <a:t>Monitoring</a:t>
            </a:r>
          </a:p>
          <a:p>
            <a:pPr lvl="1">
              <a:spcAft>
                <a:spcPts val="1200"/>
              </a:spcAft>
            </a:pPr>
            <a:r>
              <a:rPr lang="en-US" altLang="en-US" sz="1900" dirty="0"/>
              <a:t>Closure &amp; reclamation planning</a:t>
            </a:r>
          </a:p>
          <a:p>
            <a:pPr>
              <a:spcAft>
                <a:spcPts val="1200"/>
              </a:spcAft>
            </a:pPr>
            <a:r>
              <a:rPr lang="en-US" altLang="en-US" sz="2200" dirty="0"/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Content Placeholder 5"/>
          <p:cNvSpPr txBox="1"/>
          <p:nvPr/>
        </p:nvSpPr>
        <p:spPr>
          <a:xfrm>
            <a:off x="4611685" y="1307552"/>
            <a:ext cx="4010027" cy="4940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20000"/>
          </a:bodyPr>
          <a:lstStyle/>
          <a:p>
            <a:pPr marL="190499" indent="-190499" defTabSz="457200" fontAlgn="base"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ᐃᖅᑲᓇᐃᔮᕆᔭᖅ</a:t>
            </a:r>
            <a:r>
              <a:rPr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ᐱᔭᒃᓴᕆᔭᐅᔪᓪᓗ</a:t>
            </a:r>
            <a:endParaRPr sz="19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  <a:p>
            <a:pPr marL="190499" indent="-190499" defTabSz="457200" fontAlgn="base"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ᐃᓚᓕᐅᑎᔪᑦ</a:t>
            </a:r>
            <a:r>
              <a:rPr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 </a:t>
            </a: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ᑐᒃᓯᕋᐅᑕᐅᔪᒧᑦ</a:t>
            </a:r>
            <a:r>
              <a:rPr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ᕿᒥᕐᕈᓂᕐᒧᑦ</a:t>
            </a:r>
            <a:endParaRPr sz="19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  <a:p>
            <a:pPr marL="190499" indent="-190499" defTabSz="457200" fontAlgn="base"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ᐱᔾᔪᑕᐅᔪᑦ</a:t>
            </a:r>
            <a:r>
              <a:rPr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ᐱᓕᕆᐊᕐᒥᑦ</a:t>
            </a:r>
            <a:r>
              <a:rPr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ᕿᒥᕐᕈᓂᕐᒧᑦ</a:t>
            </a:r>
            <a:r>
              <a:rPr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:</a:t>
            </a:r>
          </a:p>
          <a:p>
            <a:pPr marL="382904" lvl="1" indent="-190498" defTabSz="457200" fontAlgn="base">
              <a:spcAft>
                <a:spcPct val="37000"/>
              </a:spcAft>
              <a:buSzPct val="100000"/>
              <a:buFont typeface="Helvetica"/>
              <a:buChar char="–"/>
              <a:tabLst>
                <a:tab pos="56261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1900" dirty="0"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ᖃᓄᐃᑦᑑᓂᖓ ᐊᒻᒪᓗ ᖃᓄᖅ ᐊᑯᓂᐅᑎᒋᓂᖓ ᓚᐃᓴᓐᓯ</a:t>
            </a:r>
            <a:endParaRPr sz="1900" dirty="0"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  <a:p>
            <a:pPr marL="190499" indent="-190499" defTabSz="457200" fontAlgn="base">
              <a:lnSpc>
                <a:spcPct val="120000"/>
              </a:lnSpc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ᒪᓕᖕᓂᖅ</a:t>
            </a:r>
            <a:endParaRPr sz="19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  <a:p>
            <a:pPr marL="190499" indent="-190499" defTabSz="457200" fontAlgn="base">
              <a:lnSpc>
                <a:spcPct val="120000"/>
              </a:lnSpc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ᐃᒪᕆᔭᐅᔪᖅ</a:t>
            </a:r>
          </a:p>
          <a:p>
            <a:pPr marL="190499" indent="-190499" defTabSz="457200" fontAlgn="base">
              <a:lnSpc>
                <a:spcPct val="120000"/>
              </a:lnSpc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ᐊᒃᑕᑰᖅᑕᐅᔪᒥᒃ ᐃᒪᖅ ᐱᓕᕆᐊᖑᓂᖓ</a:t>
            </a:r>
          </a:p>
          <a:p>
            <a:pPr marL="190499" indent="-190499" defTabSz="457200" fontAlgn="base">
              <a:lnSpc>
                <a:spcPct val="120000"/>
              </a:lnSpc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ᐊᐅᓚᑦᑎᓂᕐᒧᑦ ᐸᕐᓇᐅᑏᑦ ᐊᒻᒪᓗ ᐅᓂᑉᑳᑦ</a:t>
            </a:r>
          </a:p>
          <a:p>
            <a:pPr marL="190499" indent="-190499" defTabSz="457200" fontAlgn="base">
              <a:lnSpc>
                <a:spcPct val="120000"/>
              </a:lnSpc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ᖃᐅᔨᓴᐃᓂᖅ</a:t>
            </a:r>
          </a:p>
          <a:p>
            <a:pPr marL="190499" indent="-190499" defTabSz="457200" fontAlgn="base">
              <a:lnSpc>
                <a:spcPct val="120000"/>
              </a:lnSpc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ᐅᒃᑯᐊᖅᐸᓪᓕᐊᓂᖅ</a:t>
            </a:r>
            <a:r>
              <a:rPr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ᐊᒻᒪᓗ</a:t>
            </a:r>
            <a:r>
              <a:rPr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ᐅᑎᖅᑎᑎᕆᓂᕐᒧᑦ</a:t>
            </a:r>
            <a:r>
              <a:rPr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ᐸᕐᓇᐃᓂᖅ</a:t>
            </a:r>
            <a:endParaRPr sz="19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  <a:p>
            <a:pPr marL="190499" indent="-190499" defTabSz="457200" fontAlgn="base">
              <a:lnSpc>
                <a:spcPct val="120000"/>
              </a:lnSpc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9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ᐱᐊᓂᒃᐸᓪᓕᐊᓂᖅ</a:t>
            </a: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</p:txBody>
      </p:sp>
      <p:sp>
        <p:nvSpPr>
          <p:cNvPr id="9" name="Title 3"/>
          <p:cNvSpPr txBox="1"/>
          <p:nvPr/>
        </p:nvSpPr>
        <p:spPr>
          <a:xfrm>
            <a:off x="4643118" y="487286"/>
            <a:ext cx="3947162" cy="39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spcBef>
                <a:spcPts val="1200"/>
              </a:spcBef>
              <a:defRPr sz="2100" b="1"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 fontAlgn="base">
              <a:lnSpc>
                <a:spcPct val="90000"/>
              </a:lnSpc>
              <a:spcAft>
                <a:spcPct val="37000"/>
              </a:spcAft>
            </a:pPr>
            <a:r>
              <a:rPr sz="2200" dirty="0" err="1">
                <a:latin typeface="Pigiarniq" panose="020B0503040102020104" pitchFamily="34" charset="0"/>
              </a:rPr>
              <a:t>ᐊᑐᐊᖅᑕᐅᓂᐊᖅᑐᑦ</a:t>
            </a:r>
            <a:endParaRPr sz="2200" dirty="0">
              <a:latin typeface="Pigiarniq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5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4500" y="1371600"/>
            <a:ext cx="3822700" cy="4940301"/>
          </a:xfrm>
        </p:spPr>
        <p:txBody>
          <a:bodyPr>
            <a:normAutofit fontScale="92500" lnSpcReduction="20000"/>
          </a:bodyPr>
          <a:lstStyle/>
          <a:p>
            <a:pPr marL="0" lvl="0" indent="0" eaLnBrk="1" hangingPunct="1"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Canada’s (CIRNAC) responsibilities, mandate, and </a:t>
            </a:r>
            <a:r>
              <a:rPr lang="en-CA" sz="1800">
                <a:latin typeface="Arial" panose="020B0604020202020204" pitchFamily="34" charset="0"/>
                <a:cs typeface="Arial" panose="020B0604020202020204" pitchFamily="34" charset="0"/>
              </a:rPr>
              <a:t>obligations stem from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with the following: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CA" sz="1800" i="1">
                <a:latin typeface="Arial" panose="020B0604020202020204" pitchFamily="34" charset="0"/>
                <a:cs typeface="Arial" panose="020B0604020202020204" pitchFamily="34" charset="0"/>
              </a:rPr>
              <a:t>of Crown-Indigenous 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Relations and Northern Affairs Act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90000"/>
              </a:lnSpc>
              <a:spcAft>
                <a:spcPct val="37000"/>
              </a:spcAft>
            </a:pPr>
            <a:endParaRPr lang="en-US" sz="2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 txBox="1"/>
          <p:nvPr/>
        </p:nvSpPr>
        <p:spPr>
          <a:xfrm>
            <a:off x="4407407" y="1308097"/>
            <a:ext cx="4279393" cy="494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defTabSz="457200" fontAlgn="base">
              <a:spcBef>
                <a:spcPts val="800"/>
              </a:spcBef>
              <a:spcAft>
                <a:spcPct val="37000"/>
              </a:spcAf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ᓯᕗᓪᓕᐅᑎᔭᐅᓂᖏᑦ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ᒐᕙᒪᑐᖃᒃᑯᓐᓄᑦ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−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ᓄᓇᖃᖅᑳᖅᓯᒪᔪᓄᑦ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ᐊᒻᒪ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ᐅᑭᐅᖅᑕᖅᑐᒧᑦ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ᑐᕌᖓᔪᓂᑦ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ᐱᓕᕆᔪᑦ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ᑲᓇᑕᒥ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(CIRNAC)−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ᑯᑦ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ᐱᔭᒃᓴᖏᑦ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,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ᑎᓕᔭᐅᔾᔪᑎᖓ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,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ᐊᒻᒪ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ᐱᓕᕆᔭᕆᐊᖃᖅᑕᖏᑦ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ᐅᑯᓇᙶᖅᓯᒪᔪᑦ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:</a:t>
            </a:r>
          </a:p>
          <a:p>
            <a:pPr marL="274638" indent="-182563" defTabSz="457200" fontAlgn="base">
              <a:lnSpc>
                <a:spcPct val="80000"/>
              </a:lnSpc>
              <a:spcAft>
                <a:spcPct val="37000"/>
              </a:spcAft>
              <a:buSzPct val="100000"/>
              <a:buFont typeface="Arial" panose="020B0604020202020204" pitchFamily="34" charset="0"/>
              <a:buChar char="•"/>
              <a:tabLst>
                <a:tab pos="274638" algn="l"/>
                <a:tab pos="56261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ᐱᓕᕆᕕᖓ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ᓯᕗᓪᓕᐅᑎᔭᐅᓂᖏᑦ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ᒐᕙᒪᑐᖃᒃᑯᓐᓄᑦ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−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ᓄᓇᖃᖅᑳᖅᓯᒪᔪᓄᑦ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ᐊᒻᒪ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ᐅᑭᐅᖅᑕᖅᑐᒧᑦ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ᑐᕌᖓᔪᓂᑦ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ᐱᓕᕆᔪᑦ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ᑲᓇᑕᒥ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ᐱᖁᔭᖓ</a:t>
            </a:r>
            <a:endParaRPr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  <a:p>
            <a:pPr marL="274638" indent="-182563" defTabSz="457200" fontAlgn="base">
              <a:lnSpc>
                <a:spcPct val="80000"/>
              </a:lnSpc>
              <a:spcAft>
                <a:spcPct val="37000"/>
              </a:spcAft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56261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ᓄᓇᕘᒧᑦ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ᐊᖏᖃᑎᒌᒍᑦ</a:t>
            </a:r>
            <a:endParaRPr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  <a:p>
            <a:pPr marL="274638" indent="-182563" defTabSz="457200" fontAlgn="base">
              <a:lnSpc>
                <a:spcPct val="80000"/>
              </a:lnSpc>
              <a:spcAft>
                <a:spcPct val="37000"/>
              </a:spcAft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56261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ᓄᓇᑖᕈᑎᒧᑦ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ᐊᖏᖃᑎᒌᒍᑎᒧᑦ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ᐱᖁᔭᖅ</a:t>
            </a:r>
            <a:endParaRPr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  <a:p>
            <a:pPr marL="274638" indent="-182563" defTabSz="457200" fontAlgn="base">
              <a:lnSpc>
                <a:spcPct val="80000"/>
              </a:lnSpc>
              <a:spcAft>
                <a:spcPct val="37000"/>
              </a:spcAft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56261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ᓄᓇᕗᒻᒥ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ᐃᒪᓕᕆᓂᕐᒧᑦ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ᐊᒻᒪ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</a:p>
          <a:p>
            <a:pPr marL="274638" indent="-182563" defTabSz="457200" fontAlgn="base">
              <a:lnSpc>
                <a:spcPct val="80000"/>
              </a:lnSpc>
              <a:spcAft>
                <a:spcPct val="37000"/>
              </a:spcAft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56261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ᓄᓇᕗᒻᒥ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ᐃᒪᕐᒧᑦ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ᐊᒻᒪ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ᓄᓇᕗᒻᒥ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ᓄᓇᒧᑦ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ᐱᔪᓐᓇᐅᑎᓕᕆᔨᒃᑯᑦ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ᐱᖁᔭᖓ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ᐊᒻᒪ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ᐊᒃᑐᐊᔪᑦ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ᑕᒪᑐᒧᖓ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ᐊᑐᐊᒐᐃᑦ</a:t>
            </a:r>
            <a:endParaRPr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  <a:p>
            <a:pPr marL="274638" indent="-182563" defTabSz="457200" fontAlgn="base">
              <a:lnSpc>
                <a:spcPct val="80000"/>
              </a:lnSpc>
              <a:spcAft>
                <a:spcPct val="37000"/>
              </a:spcAft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56261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ᓄᓇᕗᒻᒧᑦ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ᐸᕐᓇᐅᑦ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ᐊᒻᒪ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ᐱᓕᕆᐊᒧᑦ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ᖃᐅᔨᓴᕐᓂᕐᒧᑦ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ᐱᖁᔭᖅ</a:t>
            </a:r>
            <a:endParaRPr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  <a:p>
            <a:pPr marL="274638" indent="-182563" defTabSz="457200" fontAlgn="base">
              <a:lnSpc>
                <a:spcPct val="80000"/>
              </a:lnSpc>
              <a:spcAft>
                <a:spcPct val="37000"/>
              </a:spcAft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56261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ᓄᓇᐃᑦ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ᐊᕕᒃᑐᖅᓯᒪᔪᓄᑦ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ᐱᖁᔭᖅ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ᐊᒻᒪ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ᐊᒃᑐᐊᔪᑦ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ᑕᒪᑐᒧᖓ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ᐊᑐᐊᒐᐃᑦ</a:t>
            </a:r>
            <a:endParaRPr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  <a:p>
            <a:pPr marL="274638" indent="-182563" defTabSz="457200" fontAlgn="base">
              <a:lnSpc>
                <a:spcPct val="80000"/>
              </a:lnSpc>
              <a:spcAft>
                <a:spcPct val="37000"/>
              </a:spcAft>
              <a:buSzPct val="100000"/>
              <a:buFont typeface="Arial" panose="020B0604020202020204" pitchFamily="34" charset="0"/>
              <a:buChar char="•"/>
              <a:tabLst>
                <a:tab pos="56261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ᐅᑭᐅᖅᑕᖅᑐᒥ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ᐃᒪᐃᑦ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ᓱᕈᖅᑕᐅᑦᑕᐃᓕᑎᑕᐅᓂᖏᓐᓄᑦ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 </a:t>
            </a:r>
            <a:r>
              <a:rPr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ᐱᖁᔭᖅ</a:t>
            </a:r>
            <a:r>
              <a:rPr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</a:p>
        </p:txBody>
      </p:sp>
      <p:sp>
        <p:nvSpPr>
          <p:cNvPr id="10" name="Rectangle 1"/>
          <p:cNvSpPr txBox="1"/>
          <p:nvPr/>
        </p:nvSpPr>
        <p:spPr>
          <a:xfrm>
            <a:off x="4535425" y="485739"/>
            <a:ext cx="3718560" cy="70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 fontAlgn="base">
              <a:lnSpc>
                <a:spcPct val="90000"/>
              </a:lnSpc>
              <a:spcAft>
                <a:spcPct val="37000"/>
              </a:spcAft>
            </a:pPr>
            <a:r>
              <a:rPr sz="2200" b="1">
                <a:latin typeface="Pigiarniq" panose="020B0503040102020104" pitchFamily="34" charset="0"/>
              </a:rPr>
              <a:t>ᐃᖅᑲᓇᐃᔮᕆᔮᕆᔭᑦ ᐱᔭᒃᓴᕆᔭᐅᔪᓪᓗ</a:t>
            </a:r>
          </a:p>
        </p:txBody>
      </p:sp>
    </p:spTree>
    <p:extLst>
      <p:ext uri="{BB962C8B-B14F-4D97-AF65-F5344CB8AC3E}">
        <p14:creationId xmlns:p14="http://schemas.microsoft.com/office/powerpoint/2010/main" val="298830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0" cy="60960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Application Review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14800" cy="4724401"/>
          </a:xfrm>
        </p:spPr>
        <p:txBody>
          <a:bodyPr>
            <a:normAutofit lnSpcReduction="10000"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CIRNAC made the following contributions to the Nunavut Water Board’s review process: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Completeness assessment with information requests: March 26, 2020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Technical review with recommendations: June 12, 2020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Participation in Technical Meeting and Pre-hearing conference: July 14, 2020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Final written submission: September 24, 2020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90000"/>
              </a:lnSpc>
              <a:spcAft>
                <a:spcPct val="37000"/>
              </a:spcAft>
            </a:pPr>
            <a:endParaRPr lang="en-US" sz="2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ᐃᓚᓕᐅᑎᔪᑦ ᑐᒃᓯᕋᐅᑕᐅᔪᒧᑦ ᕿᒥᕐᕈᓂᕐᒧᑦ"/>
          <p:cNvSpPr txBox="1"/>
          <p:nvPr/>
        </p:nvSpPr>
        <p:spPr>
          <a:xfrm>
            <a:off x="4702935" y="435352"/>
            <a:ext cx="4114801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tabLst>
                <a:tab pos="5626100" algn="l"/>
              </a:tabLst>
              <a:defRPr sz="21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 fontAlgn="base">
              <a:spcAft>
                <a:spcPct val="37000"/>
              </a:spcAft>
            </a:pPr>
            <a:r>
              <a:rPr sz="2200">
                <a:latin typeface="Pigiarniq" panose="020B0503040102020104" pitchFamily="34" charset="0"/>
              </a:rPr>
              <a:t>ᐃᓚᓕᐅᑎᔪᑦ ᑐᒃᓯᕋᐅᑕᐅᔪᒧᑦ ᕿᒥᕐᕈᓂᕐᒧᑦ</a:t>
            </a:r>
          </a:p>
        </p:txBody>
      </p:sp>
      <p:sp>
        <p:nvSpPr>
          <p:cNvPr id="11" name="CIRNAC−ᑯᑦ ᐅᑯᓂᖓ ᑐᓂᓯᔪᕕᓃᑦ ᓄᓇᕗᑦ ᐃᒪᓕᕆᔨᒃᑯᑦ ᑲᑎᒪᔨᖏᓐᓄᑦ:…"/>
          <p:cNvSpPr txBox="1"/>
          <p:nvPr/>
        </p:nvSpPr>
        <p:spPr>
          <a:xfrm>
            <a:off x="4776046" y="1358803"/>
            <a:ext cx="3910754" cy="506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 fontAlgn="base">
              <a:spcAft>
                <a:spcPts val="1800"/>
              </a:spcAft>
              <a:tabLst>
                <a:tab pos="5626100" algn="l"/>
              </a:tabLst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dirty="0"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CIRNAC-ᑯᑦ ᐃᑲᔪᐃᓚᐅᖅᑐᑦ ᓄᓇᕗᒻᒥ ᐃᒪᓕᕆᔨᒃᑯᑦ ᕿᒥᕐᕈᓂᖓᓐᓄᑦ:</a:t>
            </a:r>
          </a:p>
          <a:p>
            <a:pPr marL="338454" indent="-338454" defTabSz="457200" fontAlgn="base">
              <a:lnSpc>
                <a:spcPct val="110000"/>
              </a:lnSpc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ᐃᖅᑲᓇᐃᖅᑐᖅ  ᖃᐅᔨᓴᐅᑦ ᑐᑭᓯᒋᐊᖅᑕᐅᒍᒪᓯᒪᔪᓂᒃ ᐃᓚᖃᖅᖢᓂ: </a:t>
            </a:r>
            <a:r>
              <a:rPr lang="en-C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March 26, 2020</a:t>
            </a:r>
          </a:p>
          <a:p>
            <a:pPr marL="338454" indent="-338454" defTabSz="457200" fontAlgn="base">
              <a:lnSpc>
                <a:spcPct val="110000"/>
              </a:lnSpc>
              <a:spcBef>
                <a:spcPct val="0"/>
              </a:spcBef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ᓇᓗᓇᖅᑐᓂᑦ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ᕿᒥᕐᕈᓂᕐᒧᑦ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ᐊᑐᓕᖁᔭᐅᔪᓂᓪᓗ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ᐃᓚᖃᖅᖢᓂ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: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ᔫᓂ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 12, 2020</a:t>
            </a:r>
          </a:p>
          <a:p>
            <a:pPr marL="338454" indent="-338454" defTabSz="457200" fontAlgn="base">
              <a:lnSpc>
                <a:spcPct val="110000"/>
              </a:lnSpc>
              <a:spcBef>
                <a:spcPct val="0"/>
              </a:spcBef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ᐃᓚᐅᖃᑕᐅᓂᖅ ᐱᓕᕆᐊᑉ ᒥᒃᓵᓄᑦ ᑲᑎᒪᓂᕐᒥᑦ ᐊᒻᒪᓗ ᓯᕗᓂᐊᒍᑦ ᑲᑎᒪᓂᐅᑉ ᑲᑎᒪᓂᖅ: ᔪᓚᐃ 14, 2020</a:t>
            </a:r>
          </a:p>
          <a:p>
            <a:pPr marL="338454" indent="-338454" defTabSz="457200" fontAlgn="base">
              <a:lnSpc>
                <a:spcPct val="110000"/>
              </a:lnSpc>
              <a:spcBef>
                <a:spcPct val="0"/>
              </a:spcBef>
              <a:spcAft>
                <a:spcPct val="37000"/>
              </a:spcAft>
              <a:buSzPct val="100000"/>
              <a:buFont typeface="Helvetica"/>
              <a:buChar char="•"/>
              <a:tabLst>
                <a:tab pos="5626100" algn="l"/>
              </a:tabLst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Euphemia"/>
                <a:cs typeface="Euphemia"/>
                <a:sym typeface="Euphemia"/>
              </a:rPr>
              <a:t>ᑭᖑᓪᓕᖅᐹᑦ ᑎᑎᕋᖅᑕᐅᔪᓂᒃ ᑐᓂᔭᐅᔪᑦ: ᓯᑎᐱᕆ 24, 2020</a:t>
            </a:r>
            <a:endParaRPr dirty="0">
              <a:solidFill>
                <a:srgbClr val="FF3399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9524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3962400" cy="4876801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CA" sz="2200" dirty="0"/>
              <a:t>CIRNAC agrees with scope of licence described in Pre-hearing Conference Decision Report. It includes the new infrastructure and keeps what hasn’t been decommissioned yet.</a:t>
            </a:r>
          </a:p>
          <a:p>
            <a:pPr marL="0" indent="0">
              <a:spcAft>
                <a:spcPts val="0"/>
              </a:spcAft>
              <a:buNone/>
            </a:pPr>
            <a:endParaRPr lang="en-CA" dirty="0"/>
          </a:p>
          <a:p>
            <a:pPr marL="0" indent="0">
              <a:spcAft>
                <a:spcPts val="0"/>
              </a:spcAft>
              <a:buNone/>
            </a:pPr>
            <a:r>
              <a:rPr lang="en-CA" sz="2200" dirty="0"/>
              <a:t>CIRNAC supports applicant’s request for 20 year licence term.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063" y="685800"/>
            <a:ext cx="4041775" cy="685800"/>
          </a:xfrm>
        </p:spPr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FontTx/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5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0" y="449277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u-Cans-CA" sz="2200" kern="0" dirty="0">
                <a:latin typeface="Pigiarniq" panose="020B0503040102020104" pitchFamily="34" charset="0"/>
              </a:rPr>
              <a:t>ᖃᓄᐃᑦᑑᓂᖓ ᐊᒻᒪᓗ ᖃᓄᖅ ᐊᑯᓂᐅᑎᒋᓂᖓ ᓚᐃᓴᓐᓯᐅᑉ</a:t>
            </a: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7"/>
            <a:ext cx="4346578" cy="438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CIRNAC-ᑯᑦ ᐊᖏᕈᑎᖃᖅᑐᑦ ᖃᓄᐃᑦᑑᓂᖓᓄᑦ ᓚᐃᓴᓐᓯ ᐅᖃᐅᓯᐅᔪᖅ ᓯᕗᓂᐊᒍᑦ ᑲᑎᒪᑎᑦᑎᓂᕐᒧᑦ ᐃᓱᒪᓕᐅᕆᓂᕐᒧᑦ ᐅᓂᑉᑳᑉ.  ᐃᓚᐅᔪᑦ ᓄᑖᑦ ᐱᖁᑏᑦ ᐊᒻᒪᓗ ᐱᓯᒪᓗᑎᒃ ᐊᑐᕈᖕᓃᖅᑎᑕᐅᓯᒪᙱᑦᑐᓂᒃ ᓱᓕ.</a:t>
            </a: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200" dirty="0"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CIRNAC-ᑯᑦ ᐃᑲᔪᖅᑐᖅᑕᖓᑦ </a:t>
            </a: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ᑐᒃᓯᕋᐅᓯᐅᖅᑐᑦ</a:t>
            </a:r>
            <a:r>
              <a:rPr lang="iu-Cans-CA" sz="2200" dirty="0"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 20 ᐅᑭᐅᓅᓂᐊᕐᓗᓂ ᓚᐃᓴᓐᓯ.</a:t>
            </a:r>
            <a:endParaRPr sz="2000" dirty="0"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76250" y="523872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Scope &amp; term of licence</a:t>
            </a:r>
          </a:p>
        </p:txBody>
      </p:sp>
    </p:spTree>
    <p:extLst>
      <p:ext uri="{BB962C8B-B14F-4D97-AF65-F5344CB8AC3E}">
        <p14:creationId xmlns:p14="http://schemas.microsoft.com/office/powerpoint/2010/main" val="175292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3962400" cy="4876801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CA" sz="2200" dirty="0"/>
              <a:t>Conditions in recently expired licence 3BM-RUT1520 which were not realized have either:</a:t>
            </a:r>
          </a:p>
          <a:p>
            <a:pPr>
              <a:spcAft>
                <a:spcPts val="300"/>
              </a:spcAft>
            </a:pPr>
            <a:r>
              <a:rPr lang="en-CA" sz="2200" dirty="0"/>
              <a:t>Been addressed during renewal application process; or</a:t>
            </a:r>
          </a:p>
          <a:p>
            <a:pPr>
              <a:spcAft>
                <a:spcPts val="300"/>
              </a:spcAft>
            </a:pPr>
            <a:r>
              <a:rPr lang="en-CA" sz="2200" dirty="0"/>
              <a:t>A commitment was made by the applicant to address them with a fixed timeline.</a:t>
            </a:r>
          </a:p>
          <a:p>
            <a:pPr marL="0" indent="0">
              <a:spcAft>
                <a:spcPts val="0"/>
              </a:spcAft>
              <a:buNone/>
            </a:pPr>
            <a:endParaRPr lang="en-CA" sz="2200" dirty="0"/>
          </a:p>
          <a:p>
            <a:pPr marL="0" indent="0">
              <a:spcAft>
                <a:spcPts val="0"/>
              </a:spcAft>
              <a:buNone/>
            </a:pPr>
            <a:r>
              <a:rPr lang="en-CA" sz="2200" dirty="0"/>
              <a:t>CIRNAC is satisfied with this effort.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063" y="685800"/>
            <a:ext cx="4041775" cy="685800"/>
          </a:xfrm>
        </p:spPr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FontTx/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6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0" y="449277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u-Cans-CA" sz="2200" kern="0" dirty="0">
                <a:latin typeface="Pigiarniq" panose="020B0503040102020104" pitchFamily="34" charset="0"/>
              </a:rPr>
              <a:t>ᒪᓕᖕᓂᖅ</a:t>
            </a: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7"/>
            <a:ext cx="4346578" cy="438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ᖃᓄᐃᖓᓂᐅᔪᑦ ᐊᑐᕈᖕᓃᓵᓚᐅᖅᑐᒥᑦ ᓚᐃᓴᓐᓯᒥᑦ 3BM-RUT1520 ᖃᐅᔨᔭᐅᓚᐅᖏᑦᑐᑦ ᐃᒪᓐᓇᐃᑦᑐᑦ:</a:t>
            </a:r>
          </a:p>
          <a:p>
            <a:pPr marL="342900" indent="-342900" defTabSz="457200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ᐱᓕᕆᐊᖑᓚᐅᖅᑐᑦ ᓄᑖᙳᖅᓯᓂᕐᒧᑦ ᑐᒃᓯᕋᐅᑎᓕᕆᑎᓪᓗᒋᑦ;</a:t>
            </a: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ᐅᕝᕙᓘᓐᓃᑦ</a:t>
            </a:r>
          </a:p>
          <a:p>
            <a:pPr marL="342900" indent="-342900" defTabSz="457200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ᐱᓂᐊᖅᑐᓕᐅᖅᓯᒪᔪᖅ ᑐᒃᓯᕋᐅᓯᐅᖅᑐᖅ ᐱᓕᕆᐊᕆᓂᐊᕐᓗᒋᑦ ᐋᖅᑭᐅᒪᔪᖅ ᖃᖓᒃᑰᖓᔪᖅ ᒪᓕᒡᓗᒍ.</a:t>
            </a: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CIRNAC-ᑯᑦ ᓈᒻᒪᒃᓴᖅᑐᑦ ᑕᒪᑐᒥᙵᑦ.</a:t>
            </a: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76250" y="523872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50208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399"/>
            <a:ext cx="3962400" cy="4876801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CA" sz="2200" dirty="0"/>
              <a:t>Hamlet’s water source is Char Lake and they have requested authorization to use 216 528 m</a:t>
            </a:r>
            <a:r>
              <a:rPr lang="en-CA" sz="2200" baseline="30000" dirty="0"/>
              <a:t>3 </a:t>
            </a:r>
            <a:r>
              <a:rPr lang="en-CA" sz="2200" dirty="0"/>
              <a:t>of water a year.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/>
              <a:t>CIRNAC’s 3 technical comments have been resolved: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Quantity of water requested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Plans for pump house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Leaks in </a:t>
            </a:r>
            <a:r>
              <a:rPr lang="en-US" sz="2200" dirty="0" err="1"/>
              <a:t>utilidor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063" y="685800"/>
            <a:ext cx="4041775" cy="685800"/>
          </a:xfrm>
        </p:spPr>
        <p:txBody>
          <a:bodyPr/>
          <a:lstStyle/>
          <a:p>
            <a:r>
              <a:rPr lang="fr-CA"/>
              <a:t> </a:t>
            </a:r>
            <a:endParaRPr lang="fr-CA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FontTx/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7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9" t="23372" r="30441" b="29716"/>
          <a:stretch/>
        </p:blipFill>
        <p:spPr bwMode="auto">
          <a:xfrm>
            <a:off x="2791642" y="4876800"/>
            <a:ext cx="3761558" cy="19812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164605"/>
            <a:ext cx="1774845" cy="693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r>
              <a:rPr lang="en-CA" b="1" dirty="0">
                <a:solidFill>
                  <a:srgbClr val="000066"/>
                </a:solidFill>
                <a:cs typeface="Arial" panose="020B0604020202020204" pitchFamily="34" charset="0"/>
              </a:rPr>
              <a:t>Char Lake and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r>
              <a:rPr lang="en-CA" b="1" dirty="0">
                <a:solidFill>
                  <a:srgbClr val="000066"/>
                </a:solidFill>
                <a:cs typeface="Arial" panose="020B0604020202020204" pitchFamily="34" charset="0"/>
              </a:rPr>
              <a:t>pump house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0" y="449277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u-Cans-CA" sz="2200" kern="0" dirty="0">
                <a:latin typeface="Pigiarniq" panose="020B0503040102020104" pitchFamily="34" charset="0"/>
              </a:rPr>
              <a:t>ᐃᒪᖃᕐᓂᖅ</a:t>
            </a: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7"/>
            <a:ext cx="4346578" cy="438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ᕼᐋᒻᓚᒃᑯᑦ ᐃᒪᖅᑖᕐᕕᒋᖃᑦᑕᖅᑕᖏᑦ ᐃᖃᓗᒃᐱᒃ ᑕᓯᖅ ᐊᒻᒪᓗ ᑐᒃᓯᕋᓚᐅᖅᑐᑦ ᐱᔪᖕᓇᖅᑎᑕᐅᓂᕐᒧᑦ ᐊᑐᕐᓂᐊᕐᓗᑎᒃ 216 528 m3-ᓂᒃ ᐃᒪᕐᒥᒃ ᐅᑭᐅᑕᒫᒃᑯᑦ.</a:t>
            </a: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CIRNAC-ᑯᑦ ᐱᖓᓱᑦ ᐱᓕᕆᐊᑉ ᒥᒃᓵᓄᑦ ᐅᖃᐅᓯᕆᔭᖏᑦ ᐋᖅᑭᒃᑕᐅᓯᒪᓕᖅᑐᑦ:</a:t>
            </a:r>
          </a:p>
          <a:p>
            <a:pPr marL="342900" indent="-342900" defTabSz="457200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ᖃᓄᑎᒋ ᐃᒪᖅ ᑐᒃᓯᕋᐅᑕᐅᔪᖅ</a:t>
            </a:r>
          </a:p>
          <a:p>
            <a:pPr marL="342900" indent="-342900" defTabSz="457200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ᐸᕐᓇᐅᑏᑦ ᑯᕕᖅᑕᐃᕝᕕᖕᒧᑦ</a:t>
            </a:r>
          </a:p>
          <a:p>
            <a:pPr marL="342900" indent="-342900" defTabSz="457200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ᑯᕕᓃᑦ ᐃᒪᕐᓄᑦ ᐊᑉᖁᑎᒋᔭᐅᔪᓂᑦ</a:t>
            </a: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76250" y="523872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Water supply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6267069"/>
            <a:ext cx="2057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r>
              <a:rPr lang="iu-Cans-CA" b="1" dirty="0">
                <a:solidFill>
                  <a:srgbClr val="000066"/>
                </a:solidFill>
                <a:cs typeface="Arial" panose="020B0604020202020204" pitchFamily="34" charset="0"/>
              </a:rPr>
              <a:t>ᐃᖃᓗᒃᐱᓕᒃ ᐊᒻᒪᓗ ᐃᒪᓕᕆᕝᕕᒃ</a:t>
            </a:r>
            <a:endParaRPr lang="en-CA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8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23872"/>
            <a:ext cx="4040188" cy="762001"/>
          </a:xfrm>
        </p:spPr>
        <p:txBody>
          <a:bodyPr anchor="t">
            <a:normAutofit/>
          </a:bodyPr>
          <a:lstStyle/>
          <a:p>
            <a:r>
              <a:rPr lang="en-US" dirty="0"/>
              <a:t>Wastewater treatment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3733800" cy="4952999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dirty="0"/>
              <a:t>Currently wastewater collected by </a:t>
            </a:r>
            <a:r>
              <a:rPr lang="en-US" sz="2200" dirty="0" err="1"/>
              <a:t>utilidor</a:t>
            </a:r>
            <a:r>
              <a:rPr lang="en-US" sz="2200" dirty="0"/>
              <a:t> passes through a macerator before being discharged to the ocean. A wastewater treatment plant is planned for 2024.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/>
              <a:t>CIRNAC’s  technical comment has been resolved: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applicant’s commitment to provide plans for wastewater treatment plant prior to construction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FontTx/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8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0" y="449277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u-Cans-CA" sz="2200" kern="0" dirty="0">
                <a:latin typeface="Pigiarniq" panose="020B0503040102020104" pitchFamily="34" charset="0"/>
              </a:rPr>
              <a:t>ᐊᒃᑕᑰᖅᑕᐅᔪᒥᒃ ᐃᒪᖅ ᐱᓕᕆᐊᖑᓂᖓ</a:t>
            </a:r>
          </a:p>
        </p:txBody>
      </p:sp>
      <p:sp>
        <p:nvSpPr>
          <p:cNvPr id="11" name="Content Placeholder 5"/>
          <p:cNvSpPr txBox="1"/>
          <p:nvPr/>
        </p:nvSpPr>
        <p:spPr>
          <a:xfrm>
            <a:off x="4469000" y="1428268"/>
            <a:ext cx="4346578" cy="482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ᒫᓐᓇᐅᔪᖅ ᐊᒃᑕᑰᖅᑕᐅᔪᖅ ᐃᒪᖅ ᑲᑎᑕᐅᖃᑦᑕᖅᑐᖅ ᐃᒪᕐᓄᑦ ᐊᑉᖁᑎᒃᑯᑦ ᐊᓂᒍᖅᑐᑦ macerator-ᑯᑦ ᑯᕕᑎᑕᐅᓂᐊᓵᖅᖢᓂ ᑕᕆᐅᕐᒧᑦ.  ᐊᒃᑕᑰᖅᑕᐅᔪᒥᒃ ᐃᒪᓕᕆᕝᕕᒃ ᐸᕐᓇᐅᑕᐅᔪᖅ 2024-ᒧᑦ.</a:t>
            </a: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CIRNAC-ᑯᑦ ᐱᓕᕆᐊᑉ ᒥᒃᓵᓄᑦ ᐅᖃᐅᓯᖏᑦ ᐋᖅᑭᒃᑕᐅᓯᒪᓕᖅᑐᑦ:</a:t>
            </a:r>
            <a:endParaRPr lang="fr-FR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  <a:p>
            <a:pPr marL="342900" indent="-342900" defTabSz="457200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ᑐᒃᓯᕋᐅᓯᐅᖅᑑᑉ ᑐᓂᓯᓂᐊᕐᓂᖓ ᐸᕐᓇᐅᑎᓂᒃ ᐊᒃᑕᑰᖅᑕᐅᔪᖅ ᐃᒪᓕᕆᕝᕕᖕᒧᑦ ᓴᓇᔭᐅᓂᐊᓴᖅᑎᓪᓗᒍ</a:t>
            </a: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4820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3399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Management plans &amp;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1"/>
            <a:ext cx="3733800" cy="4952999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CA" sz="2200" dirty="0"/>
              <a:t>Operations &amp; Maintenance Manuals and Plans describe what actions will be taken to make sure things work and water is protected.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/>
              <a:t>CIRNAC’s 3 technical comments have been resolved: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Operations &amp; Maintenance Manuals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Spill Contingency Plan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Quality Assurance / Quality Control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88" y="1990725"/>
            <a:ext cx="4346575" cy="38401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FontTx/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9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469000" y="449277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u-Cans-CA" sz="2200" kern="0" dirty="0">
                <a:latin typeface="Pigiarniq" panose="020B0503040102020104" pitchFamily="34" charset="0"/>
              </a:rPr>
              <a:t>ᐊᐅᓚᑦᑎᓂᕐᒧᑦ ᐸᕐᓇᐅᑏᑦ ᐊᒻᒪᓗ ᐅᓂᑉᑳᑦ</a:t>
            </a:r>
          </a:p>
        </p:txBody>
      </p:sp>
      <p:sp>
        <p:nvSpPr>
          <p:cNvPr id="11" name="Content Placeholder 5"/>
          <p:cNvSpPr txBox="1"/>
          <p:nvPr/>
        </p:nvSpPr>
        <p:spPr>
          <a:xfrm>
            <a:off x="4572000" y="1447801"/>
            <a:ext cx="4346578" cy="438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20000"/>
          </a:bodyPr>
          <a:lstStyle/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ᐊᐅᓛᖅᑎᑦᑎᔨᒃᑯᑦ ᐊᒻᒪᓗ ᐱᓕᕆᐊᖑᔭᕆᐊᓕᖕᓄᑦ ᒪᓕᒃᑕᐅᔪᒃᓴᐃᑦ ᐊᒻᒪᓗ ᐸᕐᓇᐅᑏᑦ ᐅᖃᐅᓯᐅᔪᑦ ᖃᓄᐃᓕᐅᕈᑕᐅᓂᐊᕐᓂᖏᓐᓄᑦ ᐊᔪᙱᓐᓂᐊᕐᒪᑦ ᐊᒻᒪᓗ ᐃᒪᖅ ᒥᐊᓂᕆᔭᐅᓗᓂ.</a:t>
            </a: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  <a:p>
            <a:pPr defTabSz="457200" fontAlgn="base">
              <a:spcAft>
                <a:spcPts val="300"/>
              </a:spcAft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CIRNAC-ᑯᑦ ᐱᖓᓱᓂᒃ ᐱᓕᕆᐊᑉ ᒥᒃᓵᓄᑦ ᐅᖃᐅᓯᖏᑦ ᐋᖅᑭᒃᑕᐅᓯᒪᓕᖅᑐᑦ:</a:t>
            </a:r>
          </a:p>
          <a:p>
            <a:pPr marL="342900" indent="-342900" defTabSz="457200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ᐋᐅᓛᖅᑎᑦᑎᓂᕐᒧᑦ ᐊᒻᒪᓗ ᐱᓕᕆᐊᖑᓂᕐᒧᑦ ᐊᑐᖅᑕᐅᔪᒃᓴᐃᑦ</a:t>
            </a:r>
          </a:p>
          <a:p>
            <a:pPr marL="342900" indent="-342900" defTabSz="457200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ᓂᕆᐅᓇᙱᑦᑐᒃᑯᑦ ᑯᕕᔪᖃᖅᐸᑦ ᐸᕐᓇᐅᑎ</a:t>
            </a:r>
          </a:p>
          <a:p>
            <a:pPr marL="342900" indent="-342900" defTabSz="457200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6100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r>
              <a:rPr lang="iu-Cans-CA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igiarniq" panose="020B0503040102020104" pitchFamily="34" charset="0"/>
                <a:ea typeface="Helvetica Neue"/>
                <a:cs typeface="Helvetica Neue"/>
                <a:sym typeface="Euphemia"/>
              </a:rPr>
              <a:t>ᖃᓄᐃᖏᓐᓂᕐᒧᑦ ᓇᓗᙱᓐᓂᖅ / ᖃᓄᐃᖏᓐᓂᕐᒧᑦ ᐊᐅᓚᑦᑎᓂᕐᒧᑦ ᐸᕐᓇᐅᑎ</a:t>
            </a: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36570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967</Words>
  <Application>Microsoft Office PowerPoint</Application>
  <PresentationFormat>On-screen Show (4:3)</PresentationFormat>
  <Paragraphs>187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Euphemia</vt:lpstr>
      <vt:lpstr>Helvetica</vt:lpstr>
      <vt:lpstr>Helvetica Neue</vt:lpstr>
      <vt:lpstr>Pigiarniq</vt:lpstr>
      <vt:lpstr>Pigiarniq Light</vt:lpstr>
      <vt:lpstr>Verdana</vt:lpstr>
      <vt:lpstr>Office Theme</vt:lpstr>
      <vt:lpstr>Standard_white</vt:lpstr>
      <vt:lpstr>1_Standard_white</vt:lpstr>
      <vt:lpstr>PowerPoint Presentation</vt:lpstr>
      <vt:lpstr>Outline</vt:lpstr>
      <vt:lpstr>Roles and responsibilities</vt:lpstr>
      <vt:lpstr>Contributions to Application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Anne Forté</dc:creator>
  <cp:lastModifiedBy>Robin Ikkutisluk</cp:lastModifiedBy>
  <cp:revision>30</cp:revision>
  <cp:lastPrinted>2020-09-30T15:54:24Z</cp:lastPrinted>
  <dcterms:created xsi:type="dcterms:W3CDTF">2006-08-16T00:00:00Z</dcterms:created>
  <dcterms:modified xsi:type="dcterms:W3CDTF">2020-10-14T20:22:58Z</dcterms:modified>
</cp:coreProperties>
</file>