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4" r:id="rId2"/>
    <p:sldId id="299" r:id="rId3"/>
    <p:sldId id="275" r:id="rId4"/>
    <p:sldId id="272" r:id="rId5"/>
    <p:sldId id="269" r:id="rId6"/>
    <p:sldId id="286" r:id="rId7"/>
    <p:sldId id="271" r:id="rId8"/>
    <p:sldId id="257" r:id="rId9"/>
    <p:sldId id="258" r:id="rId10"/>
    <p:sldId id="259" r:id="rId11"/>
    <p:sldId id="260" r:id="rId12"/>
    <p:sldId id="294" r:id="rId13"/>
    <p:sldId id="295" r:id="rId14"/>
    <p:sldId id="278" r:id="rId15"/>
    <p:sldId id="279" r:id="rId16"/>
    <p:sldId id="280" r:id="rId17"/>
    <p:sldId id="265" r:id="rId18"/>
    <p:sldId id="281" r:id="rId19"/>
    <p:sldId id="287" r:id="rId20"/>
    <p:sldId id="297" r:id="rId21"/>
    <p:sldId id="291" r:id="rId22"/>
    <p:sldId id="288" r:id="rId23"/>
    <p:sldId id="289" r:id="rId24"/>
    <p:sldId id="296" r:id="rId25"/>
    <p:sldId id="292" r:id="rId26"/>
    <p:sldId id="293" r:id="rId27"/>
    <p:sldId id="277" r:id="rId28"/>
    <p:sldId id="282" r:id="rId29"/>
    <p:sldId id="283" r:id="rId30"/>
    <p:sldId id="284" r:id="rId31"/>
    <p:sldId id="262" r:id="rId32"/>
    <p:sldId id="285" r:id="rId33"/>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7" d="100"/>
          <a:sy n="77" d="100"/>
        </p:scale>
        <p:origin x="684"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5178C-F4D1-4F85-B46F-2B78590544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0A4A1B3F-C716-405F-9A8B-9D6E700160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D9D4F878-A8BD-4144-96E5-7A8AD065BA5D}"/>
              </a:ext>
            </a:extLst>
          </p:cNvPr>
          <p:cNvSpPr>
            <a:spLocks noGrp="1"/>
          </p:cNvSpPr>
          <p:nvPr>
            <p:ph type="dt" sz="half" idx="10"/>
          </p:nvPr>
        </p:nvSpPr>
        <p:spPr/>
        <p:txBody>
          <a:bodyPr/>
          <a:lstStyle/>
          <a:p>
            <a:fld id="{7D2A7A31-A2E1-427B-B66F-A29C3E43FB97}" type="datetimeFigureOut">
              <a:rPr lang="en-CA" smtClean="0"/>
              <a:t>2020-10-21</a:t>
            </a:fld>
            <a:endParaRPr lang="en-CA" dirty="0"/>
          </a:p>
        </p:txBody>
      </p:sp>
      <p:sp>
        <p:nvSpPr>
          <p:cNvPr id="5" name="Footer Placeholder 4">
            <a:extLst>
              <a:ext uri="{FF2B5EF4-FFF2-40B4-BE49-F238E27FC236}">
                <a16:creationId xmlns:a16="http://schemas.microsoft.com/office/drawing/2014/main" id="{E7F71E69-C7F8-4A4A-8127-9AB0356C39D6}"/>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C4EEBAD7-2939-45A6-AD01-4417A2737480}"/>
              </a:ext>
            </a:extLst>
          </p:cNvPr>
          <p:cNvSpPr>
            <a:spLocks noGrp="1"/>
          </p:cNvSpPr>
          <p:nvPr>
            <p:ph type="sldNum" sz="quarter" idx="12"/>
          </p:nvPr>
        </p:nvSpPr>
        <p:spPr/>
        <p:txBody>
          <a:bodyPr/>
          <a:lstStyle/>
          <a:p>
            <a:fld id="{E3267D4F-3FAF-4D8A-A2F6-2C8673CE7CAA}" type="slidenum">
              <a:rPr lang="en-CA" smtClean="0"/>
              <a:t>‹#›</a:t>
            </a:fld>
            <a:endParaRPr lang="en-CA" dirty="0"/>
          </a:p>
        </p:txBody>
      </p:sp>
    </p:spTree>
    <p:extLst>
      <p:ext uri="{BB962C8B-B14F-4D97-AF65-F5344CB8AC3E}">
        <p14:creationId xmlns:p14="http://schemas.microsoft.com/office/powerpoint/2010/main" val="11711377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EDDA7-6DAB-4D62-880F-29D6AC41A604}"/>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7CA03713-7448-445E-BF19-96C897E33F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7C3075C-7734-4760-A527-3E7877CC4E20}"/>
              </a:ext>
            </a:extLst>
          </p:cNvPr>
          <p:cNvSpPr>
            <a:spLocks noGrp="1"/>
          </p:cNvSpPr>
          <p:nvPr>
            <p:ph type="dt" sz="half" idx="10"/>
          </p:nvPr>
        </p:nvSpPr>
        <p:spPr/>
        <p:txBody>
          <a:bodyPr/>
          <a:lstStyle/>
          <a:p>
            <a:fld id="{7D2A7A31-A2E1-427B-B66F-A29C3E43FB97}" type="datetimeFigureOut">
              <a:rPr lang="en-CA" smtClean="0"/>
              <a:t>2020-10-21</a:t>
            </a:fld>
            <a:endParaRPr lang="en-CA" dirty="0"/>
          </a:p>
        </p:txBody>
      </p:sp>
      <p:sp>
        <p:nvSpPr>
          <p:cNvPr id="5" name="Footer Placeholder 4">
            <a:extLst>
              <a:ext uri="{FF2B5EF4-FFF2-40B4-BE49-F238E27FC236}">
                <a16:creationId xmlns:a16="http://schemas.microsoft.com/office/drawing/2014/main" id="{016FC14D-6CD2-4A11-9DCE-17C544D233E8}"/>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BC5FAD7E-A4DF-4E9E-B625-68F2E7E22023}"/>
              </a:ext>
            </a:extLst>
          </p:cNvPr>
          <p:cNvSpPr>
            <a:spLocks noGrp="1"/>
          </p:cNvSpPr>
          <p:nvPr>
            <p:ph type="sldNum" sz="quarter" idx="12"/>
          </p:nvPr>
        </p:nvSpPr>
        <p:spPr/>
        <p:txBody>
          <a:bodyPr/>
          <a:lstStyle/>
          <a:p>
            <a:fld id="{E3267D4F-3FAF-4D8A-A2F6-2C8673CE7CAA}" type="slidenum">
              <a:rPr lang="en-CA" smtClean="0"/>
              <a:t>‹#›</a:t>
            </a:fld>
            <a:endParaRPr lang="en-CA" dirty="0"/>
          </a:p>
        </p:txBody>
      </p:sp>
    </p:spTree>
    <p:extLst>
      <p:ext uri="{BB962C8B-B14F-4D97-AF65-F5344CB8AC3E}">
        <p14:creationId xmlns:p14="http://schemas.microsoft.com/office/powerpoint/2010/main" val="3066829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5A2830-2548-4CDE-AC8C-ADEF299A64D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BAF120A5-538D-43C8-9709-1E3C4456C45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EA1B6F2-73CA-4AED-9274-F5FEE6B8607D}"/>
              </a:ext>
            </a:extLst>
          </p:cNvPr>
          <p:cNvSpPr>
            <a:spLocks noGrp="1"/>
          </p:cNvSpPr>
          <p:nvPr>
            <p:ph type="dt" sz="half" idx="10"/>
          </p:nvPr>
        </p:nvSpPr>
        <p:spPr/>
        <p:txBody>
          <a:bodyPr/>
          <a:lstStyle/>
          <a:p>
            <a:fld id="{7D2A7A31-A2E1-427B-B66F-A29C3E43FB97}" type="datetimeFigureOut">
              <a:rPr lang="en-CA" smtClean="0"/>
              <a:t>2020-10-21</a:t>
            </a:fld>
            <a:endParaRPr lang="en-CA" dirty="0"/>
          </a:p>
        </p:txBody>
      </p:sp>
      <p:sp>
        <p:nvSpPr>
          <p:cNvPr id="5" name="Footer Placeholder 4">
            <a:extLst>
              <a:ext uri="{FF2B5EF4-FFF2-40B4-BE49-F238E27FC236}">
                <a16:creationId xmlns:a16="http://schemas.microsoft.com/office/drawing/2014/main" id="{EE774B4E-A86E-40F0-B517-667C958124B0}"/>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295A8C62-E96B-4A28-BBA1-90213B3AB604}"/>
              </a:ext>
            </a:extLst>
          </p:cNvPr>
          <p:cNvSpPr>
            <a:spLocks noGrp="1"/>
          </p:cNvSpPr>
          <p:nvPr>
            <p:ph type="sldNum" sz="quarter" idx="12"/>
          </p:nvPr>
        </p:nvSpPr>
        <p:spPr/>
        <p:txBody>
          <a:bodyPr/>
          <a:lstStyle/>
          <a:p>
            <a:fld id="{E3267D4F-3FAF-4D8A-A2F6-2C8673CE7CAA}" type="slidenum">
              <a:rPr lang="en-CA" smtClean="0"/>
              <a:t>‹#›</a:t>
            </a:fld>
            <a:endParaRPr lang="en-CA" dirty="0"/>
          </a:p>
        </p:txBody>
      </p:sp>
    </p:spTree>
    <p:extLst>
      <p:ext uri="{BB962C8B-B14F-4D97-AF65-F5344CB8AC3E}">
        <p14:creationId xmlns:p14="http://schemas.microsoft.com/office/powerpoint/2010/main" val="371046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AEE18-A9B6-49BF-81D7-660D4965288F}"/>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5DF54C6C-668D-4A92-ADA4-2C540CE7167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D80367C-6B51-40A5-8A8A-7FB341C91B4F}"/>
              </a:ext>
            </a:extLst>
          </p:cNvPr>
          <p:cNvSpPr>
            <a:spLocks noGrp="1"/>
          </p:cNvSpPr>
          <p:nvPr>
            <p:ph type="dt" sz="half" idx="10"/>
          </p:nvPr>
        </p:nvSpPr>
        <p:spPr/>
        <p:txBody>
          <a:bodyPr/>
          <a:lstStyle/>
          <a:p>
            <a:fld id="{7D2A7A31-A2E1-427B-B66F-A29C3E43FB97}" type="datetimeFigureOut">
              <a:rPr lang="en-CA" smtClean="0"/>
              <a:t>2020-10-21</a:t>
            </a:fld>
            <a:endParaRPr lang="en-CA" dirty="0"/>
          </a:p>
        </p:txBody>
      </p:sp>
      <p:sp>
        <p:nvSpPr>
          <p:cNvPr id="5" name="Footer Placeholder 4">
            <a:extLst>
              <a:ext uri="{FF2B5EF4-FFF2-40B4-BE49-F238E27FC236}">
                <a16:creationId xmlns:a16="http://schemas.microsoft.com/office/drawing/2014/main" id="{259E3AFF-76AF-4D42-A56F-A94584669989}"/>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DE58B162-B245-4FC1-A2A9-4532DAF76C9D}"/>
              </a:ext>
            </a:extLst>
          </p:cNvPr>
          <p:cNvSpPr>
            <a:spLocks noGrp="1"/>
          </p:cNvSpPr>
          <p:nvPr>
            <p:ph type="sldNum" sz="quarter" idx="12"/>
          </p:nvPr>
        </p:nvSpPr>
        <p:spPr/>
        <p:txBody>
          <a:bodyPr/>
          <a:lstStyle/>
          <a:p>
            <a:fld id="{E3267D4F-3FAF-4D8A-A2F6-2C8673CE7CAA}" type="slidenum">
              <a:rPr lang="en-CA" smtClean="0"/>
              <a:t>‹#›</a:t>
            </a:fld>
            <a:endParaRPr lang="en-CA" dirty="0"/>
          </a:p>
        </p:txBody>
      </p:sp>
    </p:spTree>
    <p:extLst>
      <p:ext uri="{BB962C8B-B14F-4D97-AF65-F5344CB8AC3E}">
        <p14:creationId xmlns:p14="http://schemas.microsoft.com/office/powerpoint/2010/main" val="3049287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21863-A6DF-44BD-BB13-5B654F688A8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C9B4E104-34A5-40B9-A0EE-9BEBF809DC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087169-4D1B-4D1D-B064-4131BFC537E6}"/>
              </a:ext>
            </a:extLst>
          </p:cNvPr>
          <p:cNvSpPr>
            <a:spLocks noGrp="1"/>
          </p:cNvSpPr>
          <p:nvPr>
            <p:ph type="dt" sz="half" idx="10"/>
          </p:nvPr>
        </p:nvSpPr>
        <p:spPr/>
        <p:txBody>
          <a:bodyPr/>
          <a:lstStyle/>
          <a:p>
            <a:fld id="{7D2A7A31-A2E1-427B-B66F-A29C3E43FB97}" type="datetimeFigureOut">
              <a:rPr lang="en-CA" smtClean="0"/>
              <a:t>2020-10-21</a:t>
            </a:fld>
            <a:endParaRPr lang="en-CA" dirty="0"/>
          </a:p>
        </p:txBody>
      </p:sp>
      <p:sp>
        <p:nvSpPr>
          <p:cNvPr id="5" name="Footer Placeholder 4">
            <a:extLst>
              <a:ext uri="{FF2B5EF4-FFF2-40B4-BE49-F238E27FC236}">
                <a16:creationId xmlns:a16="http://schemas.microsoft.com/office/drawing/2014/main" id="{79B0EB3B-78E5-43B9-98B7-14727518C726}"/>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2B75D793-9912-4A3C-AC43-2B91FB4432B7}"/>
              </a:ext>
            </a:extLst>
          </p:cNvPr>
          <p:cNvSpPr>
            <a:spLocks noGrp="1"/>
          </p:cNvSpPr>
          <p:nvPr>
            <p:ph type="sldNum" sz="quarter" idx="12"/>
          </p:nvPr>
        </p:nvSpPr>
        <p:spPr/>
        <p:txBody>
          <a:bodyPr/>
          <a:lstStyle/>
          <a:p>
            <a:fld id="{E3267D4F-3FAF-4D8A-A2F6-2C8673CE7CAA}" type="slidenum">
              <a:rPr lang="en-CA" smtClean="0"/>
              <a:t>‹#›</a:t>
            </a:fld>
            <a:endParaRPr lang="en-CA" dirty="0"/>
          </a:p>
        </p:txBody>
      </p:sp>
    </p:spTree>
    <p:extLst>
      <p:ext uri="{BB962C8B-B14F-4D97-AF65-F5344CB8AC3E}">
        <p14:creationId xmlns:p14="http://schemas.microsoft.com/office/powerpoint/2010/main" val="373228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31C32-F602-49DE-BC77-FDA14AB924A1}"/>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017D63DB-4001-4567-BDE1-62ECB265DC9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C401E899-E466-4DB8-B816-B9DD5D3BB3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006B00B1-7DAF-4395-B2AE-925207A9219D}"/>
              </a:ext>
            </a:extLst>
          </p:cNvPr>
          <p:cNvSpPr>
            <a:spLocks noGrp="1"/>
          </p:cNvSpPr>
          <p:nvPr>
            <p:ph type="dt" sz="half" idx="10"/>
          </p:nvPr>
        </p:nvSpPr>
        <p:spPr/>
        <p:txBody>
          <a:bodyPr/>
          <a:lstStyle/>
          <a:p>
            <a:fld id="{7D2A7A31-A2E1-427B-B66F-A29C3E43FB97}" type="datetimeFigureOut">
              <a:rPr lang="en-CA" smtClean="0"/>
              <a:t>2020-10-21</a:t>
            </a:fld>
            <a:endParaRPr lang="en-CA" dirty="0"/>
          </a:p>
        </p:txBody>
      </p:sp>
      <p:sp>
        <p:nvSpPr>
          <p:cNvPr id="6" name="Footer Placeholder 5">
            <a:extLst>
              <a:ext uri="{FF2B5EF4-FFF2-40B4-BE49-F238E27FC236}">
                <a16:creationId xmlns:a16="http://schemas.microsoft.com/office/drawing/2014/main" id="{176154FA-00C2-4E15-85CA-1446002E8798}"/>
              </a:ext>
            </a:extLst>
          </p:cNvPr>
          <p:cNvSpPr>
            <a:spLocks noGrp="1"/>
          </p:cNvSpPr>
          <p:nvPr>
            <p:ph type="ftr" sz="quarter" idx="11"/>
          </p:nvPr>
        </p:nvSpPr>
        <p:spPr/>
        <p:txBody>
          <a:bodyPr/>
          <a:lstStyle/>
          <a:p>
            <a:endParaRPr lang="en-CA" dirty="0"/>
          </a:p>
        </p:txBody>
      </p:sp>
      <p:sp>
        <p:nvSpPr>
          <p:cNvPr id="7" name="Slide Number Placeholder 6">
            <a:extLst>
              <a:ext uri="{FF2B5EF4-FFF2-40B4-BE49-F238E27FC236}">
                <a16:creationId xmlns:a16="http://schemas.microsoft.com/office/drawing/2014/main" id="{15403CA2-CDC5-4E53-A698-4BE70D206B92}"/>
              </a:ext>
            </a:extLst>
          </p:cNvPr>
          <p:cNvSpPr>
            <a:spLocks noGrp="1"/>
          </p:cNvSpPr>
          <p:nvPr>
            <p:ph type="sldNum" sz="quarter" idx="12"/>
          </p:nvPr>
        </p:nvSpPr>
        <p:spPr/>
        <p:txBody>
          <a:bodyPr/>
          <a:lstStyle/>
          <a:p>
            <a:fld id="{E3267D4F-3FAF-4D8A-A2F6-2C8673CE7CAA}" type="slidenum">
              <a:rPr lang="en-CA" smtClean="0"/>
              <a:t>‹#›</a:t>
            </a:fld>
            <a:endParaRPr lang="en-CA" dirty="0"/>
          </a:p>
        </p:txBody>
      </p:sp>
    </p:spTree>
    <p:extLst>
      <p:ext uri="{BB962C8B-B14F-4D97-AF65-F5344CB8AC3E}">
        <p14:creationId xmlns:p14="http://schemas.microsoft.com/office/powerpoint/2010/main" val="2040274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D938F-9CD7-4EC3-9A8B-A365F4008466}"/>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765FE822-E51F-442B-A06E-552EA1A7CF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DC89D9-E181-4A4D-9C0E-D34DAA7D296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233D1CF4-C612-4028-BEC7-8DE6771EB8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18C740-F3B4-4C00-8EED-AF9CB47070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A0D1E8B6-3A93-427A-9980-01091428263B}"/>
              </a:ext>
            </a:extLst>
          </p:cNvPr>
          <p:cNvSpPr>
            <a:spLocks noGrp="1"/>
          </p:cNvSpPr>
          <p:nvPr>
            <p:ph type="dt" sz="half" idx="10"/>
          </p:nvPr>
        </p:nvSpPr>
        <p:spPr/>
        <p:txBody>
          <a:bodyPr/>
          <a:lstStyle/>
          <a:p>
            <a:fld id="{7D2A7A31-A2E1-427B-B66F-A29C3E43FB97}" type="datetimeFigureOut">
              <a:rPr lang="en-CA" smtClean="0"/>
              <a:t>2020-10-21</a:t>
            </a:fld>
            <a:endParaRPr lang="en-CA" dirty="0"/>
          </a:p>
        </p:txBody>
      </p:sp>
      <p:sp>
        <p:nvSpPr>
          <p:cNvPr id="8" name="Footer Placeholder 7">
            <a:extLst>
              <a:ext uri="{FF2B5EF4-FFF2-40B4-BE49-F238E27FC236}">
                <a16:creationId xmlns:a16="http://schemas.microsoft.com/office/drawing/2014/main" id="{7C47A57A-1D1F-4400-BB2E-EC2DD2B85046}"/>
              </a:ext>
            </a:extLst>
          </p:cNvPr>
          <p:cNvSpPr>
            <a:spLocks noGrp="1"/>
          </p:cNvSpPr>
          <p:nvPr>
            <p:ph type="ftr" sz="quarter" idx="11"/>
          </p:nvPr>
        </p:nvSpPr>
        <p:spPr/>
        <p:txBody>
          <a:bodyPr/>
          <a:lstStyle/>
          <a:p>
            <a:endParaRPr lang="en-CA" dirty="0"/>
          </a:p>
        </p:txBody>
      </p:sp>
      <p:sp>
        <p:nvSpPr>
          <p:cNvPr id="9" name="Slide Number Placeholder 8">
            <a:extLst>
              <a:ext uri="{FF2B5EF4-FFF2-40B4-BE49-F238E27FC236}">
                <a16:creationId xmlns:a16="http://schemas.microsoft.com/office/drawing/2014/main" id="{5E90D9D1-81EB-4A1B-9639-F92778CB450B}"/>
              </a:ext>
            </a:extLst>
          </p:cNvPr>
          <p:cNvSpPr>
            <a:spLocks noGrp="1"/>
          </p:cNvSpPr>
          <p:nvPr>
            <p:ph type="sldNum" sz="quarter" idx="12"/>
          </p:nvPr>
        </p:nvSpPr>
        <p:spPr/>
        <p:txBody>
          <a:bodyPr/>
          <a:lstStyle/>
          <a:p>
            <a:fld id="{E3267D4F-3FAF-4D8A-A2F6-2C8673CE7CAA}" type="slidenum">
              <a:rPr lang="en-CA" smtClean="0"/>
              <a:t>‹#›</a:t>
            </a:fld>
            <a:endParaRPr lang="en-CA" dirty="0"/>
          </a:p>
        </p:txBody>
      </p:sp>
    </p:spTree>
    <p:extLst>
      <p:ext uri="{BB962C8B-B14F-4D97-AF65-F5344CB8AC3E}">
        <p14:creationId xmlns:p14="http://schemas.microsoft.com/office/powerpoint/2010/main" val="2771407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5AB84-B76F-4782-A688-EE281226B532}"/>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27FD67A2-A7E5-4567-BFCF-383662750362}"/>
              </a:ext>
            </a:extLst>
          </p:cNvPr>
          <p:cNvSpPr>
            <a:spLocks noGrp="1"/>
          </p:cNvSpPr>
          <p:nvPr>
            <p:ph type="dt" sz="half" idx="10"/>
          </p:nvPr>
        </p:nvSpPr>
        <p:spPr/>
        <p:txBody>
          <a:bodyPr/>
          <a:lstStyle/>
          <a:p>
            <a:fld id="{7D2A7A31-A2E1-427B-B66F-A29C3E43FB97}" type="datetimeFigureOut">
              <a:rPr lang="en-CA" smtClean="0"/>
              <a:t>2020-10-21</a:t>
            </a:fld>
            <a:endParaRPr lang="en-CA" dirty="0"/>
          </a:p>
        </p:txBody>
      </p:sp>
      <p:sp>
        <p:nvSpPr>
          <p:cNvPr id="4" name="Footer Placeholder 3">
            <a:extLst>
              <a:ext uri="{FF2B5EF4-FFF2-40B4-BE49-F238E27FC236}">
                <a16:creationId xmlns:a16="http://schemas.microsoft.com/office/drawing/2014/main" id="{09545DF9-397B-4C12-BB2E-004659FBAE2C}"/>
              </a:ext>
            </a:extLst>
          </p:cNvPr>
          <p:cNvSpPr>
            <a:spLocks noGrp="1"/>
          </p:cNvSpPr>
          <p:nvPr>
            <p:ph type="ftr" sz="quarter" idx="11"/>
          </p:nvPr>
        </p:nvSpPr>
        <p:spPr/>
        <p:txBody>
          <a:bodyPr/>
          <a:lstStyle/>
          <a:p>
            <a:endParaRPr lang="en-CA" dirty="0"/>
          </a:p>
        </p:txBody>
      </p:sp>
      <p:sp>
        <p:nvSpPr>
          <p:cNvPr id="5" name="Slide Number Placeholder 4">
            <a:extLst>
              <a:ext uri="{FF2B5EF4-FFF2-40B4-BE49-F238E27FC236}">
                <a16:creationId xmlns:a16="http://schemas.microsoft.com/office/drawing/2014/main" id="{9573993A-8E6B-44D2-BDDE-ADEADD5A3080}"/>
              </a:ext>
            </a:extLst>
          </p:cNvPr>
          <p:cNvSpPr>
            <a:spLocks noGrp="1"/>
          </p:cNvSpPr>
          <p:nvPr>
            <p:ph type="sldNum" sz="quarter" idx="12"/>
          </p:nvPr>
        </p:nvSpPr>
        <p:spPr/>
        <p:txBody>
          <a:bodyPr/>
          <a:lstStyle/>
          <a:p>
            <a:fld id="{E3267D4F-3FAF-4D8A-A2F6-2C8673CE7CAA}" type="slidenum">
              <a:rPr lang="en-CA" smtClean="0"/>
              <a:t>‹#›</a:t>
            </a:fld>
            <a:endParaRPr lang="en-CA" dirty="0"/>
          </a:p>
        </p:txBody>
      </p:sp>
    </p:spTree>
    <p:extLst>
      <p:ext uri="{BB962C8B-B14F-4D97-AF65-F5344CB8AC3E}">
        <p14:creationId xmlns:p14="http://schemas.microsoft.com/office/powerpoint/2010/main" val="2048907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40EC51-FD65-4175-9043-70394573E12E}"/>
              </a:ext>
            </a:extLst>
          </p:cNvPr>
          <p:cNvSpPr>
            <a:spLocks noGrp="1"/>
          </p:cNvSpPr>
          <p:nvPr>
            <p:ph type="dt" sz="half" idx="10"/>
          </p:nvPr>
        </p:nvSpPr>
        <p:spPr/>
        <p:txBody>
          <a:bodyPr/>
          <a:lstStyle/>
          <a:p>
            <a:fld id="{7D2A7A31-A2E1-427B-B66F-A29C3E43FB97}" type="datetimeFigureOut">
              <a:rPr lang="en-CA" smtClean="0"/>
              <a:t>2020-10-21</a:t>
            </a:fld>
            <a:endParaRPr lang="en-CA" dirty="0"/>
          </a:p>
        </p:txBody>
      </p:sp>
      <p:sp>
        <p:nvSpPr>
          <p:cNvPr id="3" name="Footer Placeholder 2">
            <a:extLst>
              <a:ext uri="{FF2B5EF4-FFF2-40B4-BE49-F238E27FC236}">
                <a16:creationId xmlns:a16="http://schemas.microsoft.com/office/drawing/2014/main" id="{30D04D3E-7A4F-4AE2-A5E7-48F5FD019D86}"/>
              </a:ext>
            </a:extLst>
          </p:cNvPr>
          <p:cNvSpPr>
            <a:spLocks noGrp="1"/>
          </p:cNvSpPr>
          <p:nvPr>
            <p:ph type="ftr" sz="quarter" idx="11"/>
          </p:nvPr>
        </p:nvSpPr>
        <p:spPr/>
        <p:txBody>
          <a:bodyPr/>
          <a:lstStyle/>
          <a:p>
            <a:endParaRPr lang="en-CA" dirty="0"/>
          </a:p>
        </p:txBody>
      </p:sp>
      <p:sp>
        <p:nvSpPr>
          <p:cNvPr id="4" name="Slide Number Placeholder 3">
            <a:extLst>
              <a:ext uri="{FF2B5EF4-FFF2-40B4-BE49-F238E27FC236}">
                <a16:creationId xmlns:a16="http://schemas.microsoft.com/office/drawing/2014/main" id="{BAC3593F-A084-4210-95F3-E4FF0CA0ECA3}"/>
              </a:ext>
            </a:extLst>
          </p:cNvPr>
          <p:cNvSpPr>
            <a:spLocks noGrp="1"/>
          </p:cNvSpPr>
          <p:nvPr>
            <p:ph type="sldNum" sz="quarter" idx="12"/>
          </p:nvPr>
        </p:nvSpPr>
        <p:spPr/>
        <p:txBody>
          <a:bodyPr/>
          <a:lstStyle/>
          <a:p>
            <a:fld id="{E3267D4F-3FAF-4D8A-A2F6-2C8673CE7CAA}" type="slidenum">
              <a:rPr lang="en-CA" smtClean="0"/>
              <a:t>‹#›</a:t>
            </a:fld>
            <a:endParaRPr lang="en-CA" dirty="0"/>
          </a:p>
        </p:txBody>
      </p:sp>
    </p:spTree>
    <p:extLst>
      <p:ext uri="{BB962C8B-B14F-4D97-AF65-F5344CB8AC3E}">
        <p14:creationId xmlns:p14="http://schemas.microsoft.com/office/powerpoint/2010/main" val="3632757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AD7A6-AAE6-45A5-BC72-AAD4B36B78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4D85011A-B406-4B78-B595-E2391E5325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CBDC558D-0B4D-4DEB-AED9-E95FF5422A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5D8DFB-4BF2-4BB9-B031-AE292C92DD77}"/>
              </a:ext>
            </a:extLst>
          </p:cNvPr>
          <p:cNvSpPr>
            <a:spLocks noGrp="1"/>
          </p:cNvSpPr>
          <p:nvPr>
            <p:ph type="dt" sz="half" idx="10"/>
          </p:nvPr>
        </p:nvSpPr>
        <p:spPr/>
        <p:txBody>
          <a:bodyPr/>
          <a:lstStyle/>
          <a:p>
            <a:fld id="{7D2A7A31-A2E1-427B-B66F-A29C3E43FB97}" type="datetimeFigureOut">
              <a:rPr lang="en-CA" smtClean="0"/>
              <a:t>2020-10-21</a:t>
            </a:fld>
            <a:endParaRPr lang="en-CA" dirty="0"/>
          </a:p>
        </p:txBody>
      </p:sp>
      <p:sp>
        <p:nvSpPr>
          <p:cNvPr id="6" name="Footer Placeholder 5">
            <a:extLst>
              <a:ext uri="{FF2B5EF4-FFF2-40B4-BE49-F238E27FC236}">
                <a16:creationId xmlns:a16="http://schemas.microsoft.com/office/drawing/2014/main" id="{2515DDBC-42E2-4056-B9A0-A1299843B627}"/>
              </a:ext>
            </a:extLst>
          </p:cNvPr>
          <p:cNvSpPr>
            <a:spLocks noGrp="1"/>
          </p:cNvSpPr>
          <p:nvPr>
            <p:ph type="ftr" sz="quarter" idx="11"/>
          </p:nvPr>
        </p:nvSpPr>
        <p:spPr/>
        <p:txBody>
          <a:bodyPr/>
          <a:lstStyle/>
          <a:p>
            <a:endParaRPr lang="en-CA" dirty="0"/>
          </a:p>
        </p:txBody>
      </p:sp>
      <p:sp>
        <p:nvSpPr>
          <p:cNvPr id="7" name="Slide Number Placeholder 6">
            <a:extLst>
              <a:ext uri="{FF2B5EF4-FFF2-40B4-BE49-F238E27FC236}">
                <a16:creationId xmlns:a16="http://schemas.microsoft.com/office/drawing/2014/main" id="{2D35D4D0-742E-40B7-89C7-1A4BB46BE488}"/>
              </a:ext>
            </a:extLst>
          </p:cNvPr>
          <p:cNvSpPr>
            <a:spLocks noGrp="1"/>
          </p:cNvSpPr>
          <p:nvPr>
            <p:ph type="sldNum" sz="quarter" idx="12"/>
          </p:nvPr>
        </p:nvSpPr>
        <p:spPr/>
        <p:txBody>
          <a:bodyPr/>
          <a:lstStyle/>
          <a:p>
            <a:fld id="{E3267D4F-3FAF-4D8A-A2F6-2C8673CE7CAA}" type="slidenum">
              <a:rPr lang="en-CA" smtClean="0"/>
              <a:t>‹#›</a:t>
            </a:fld>
            <a:endParaRPr lang="en-CA" dirty="0"/>
          </a:p>
        </p:txBody>
      </p:sp>
    </p:spTree>
    <p:extLst>
      <p:ext uri="{BB962C8B-B14F-4D97-AF65-F5344CB8AC3E}">
        <p14:creationId xmlns:p14="http://schemas.microsoft.com/office/powerpoint/2010/main" val="2852013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94FE1-56C5-4240-B36F-80D968F535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F7023E59-806E-4B8F-808A-4BF3FB228F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4" name="Text Placeholder 3">
            <a:extLst>
              <a:ext uri="{FF2B5EF4-FFF2-40B4-BE49-F238E27FC236}">
                <a16:creationId xmlns:a16="http://schemas.microsoft.com/office/drawing/2014/main" id="{47833C69-3885-4079-A949-1643435D27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CC0741-3CA1-4EF1-A114-F487E36FFFFE}"/>
              </a:ext>
            </a:extLst>
          </p:cNvPr>
          <p:cNvSpPr>
            <a:spLocks noGrp="1"/>
          </p:cNvSpPr>
          <p:nvPr>
            <p:ph type="dt" sz="half" idx="10"/>
          </p:nvPr>
        </p:nvSpPr>
        <p:spPr/>
        <p:txBody>
          <a:bodyPr/>
          <a:lstStyle/>
          <a:p>
            <a:fld id="{7D2A7A31-A2E1-427B-B66F-A29C3E43FB97}" type="datetimeFigureOut">
              <a:rPr lang="en-CA" smtClean="0"/>
              <a:t>2020-10-21</a:t>
            </a:fld>
            <a:endParaRPr lang="en-CA" dirty="0"/>
          </a:p>
        </p:txBody>
      </p:sp>
      <p:sp>
        <p:nvSpPr>
          <p:cNvPr id="6" name="Footer Placeholder 5">
            <a:extLst>
              <a:ext uri="{FF2B5EF4-FFF2-40B4-BE49-F238E27FC236}">
                <a16:creationId xmlns:a16="http://schemas.microsoft.com/office/drawing/2014/main" id="{1F7BA99E-BAE4-4DDE-B3CE-AE6F4DF0DE66}"/>
              </a:ext>
            </a:extLst>
          </p:cNvPr>
          <p:cNvSpPr>
            <a:spLocks noGrp="1"/>
          </p:cNvSpPr>
          <p:nvPr>
            <p:ph type="ftr" sz="quarter" idx="11"/>
          </p:nvPr>
        </p:nvSpPr>
        <p:spPr/>
        <p:txBody>
          <a:bodyPr/>
          <a:lstStyle/>
          <a:p>
            <a:endParaRPr lang="en-CA" dirty="0"/>
          </a:p>
        </p:txBody>
      </p:sp>
      <p:sp>
        <p:nvSpPr>
          <p:cNvPr id="7" name="Slide Number Placeholder 6">
            <a:extLst>
              <a:ext uri="{FF2B5EF4-FFF2-40B4-BE49-F238E27FC236}">
                <a16:creationId xmlns:a16="http://schemas.microsoft.com/office/drawing/2014/main" id="{03D6B512-9F1D-41CE-8565-CC94FF4067AD}"/>
              </a:ext>
            </a:extLst>
          </p:cNvPr>
          <p:cNvSpPr>
            <a:spLocks noGrp="1"/>
          </p:cNvSpPr>
          <p:nvPr>
            <p:ph type="sldNum" sz="quarter" idx="12"/>
          </p:nvPr>
        </p:nvSpPr>
        <p:spPr/>
        <p:txBody>
          <a:bodyPr/>
          <a:lstStyle/>
          <a:p>
            <a:fld id="{E3267D4F-3FAF-4D8A-A2F6-2C8673CE7CAA}" type="slidenum">
              <a:rPr lang="en-CA" smtClean="0"/>
              <a:t>‹#›</a:t>
            </a:fld>
            <a:endParaRPr lang="en-CA" dirty="0"/>
          </a:p>
        </p:txBody>
      </p:sp>
    </p:spTree>
    <p:extLst>
      <p:ext uri="{BB962C8B-B14F-4D97-AF65-F5344CB8AC3E}">
        <p14:creationId xmlns:p14="http://schemas.microsoft.com/office/powerpoint/2010/main" val="978879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418659-8FF2-4462-8FEF-B5B74DF8A7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45452B84-D87F-4A64-AF45-096DBB5BB4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C9EF354-2E1F-43D6-A4A5-3EFC4D3788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2A7A31-A2E1-427B-B66F-A29C3E43FB97}" type="datetimeFigureOut">
              <a:rPr lang="en-CA" smtClean="0"/>
              <a:t>2020-10-21</a:t>
            </a:fld>
            <a:endParaRPr lang="en-CA" dirty="0"/>
          </a:p>
        </p:txBody>
      </p:sp>
      <p:sp>
        <p:nvSpPr>
          <p:cNvPr id="5" name="Footer Placeholder 4">
            <a:extLst>
              <a:ext uri="{FF2B5EF4-FFF2-40B4-BE49-F238E27FC236}">
                <a16:creationId xmlns:a16="http://schemas.microsoft.com/office/drawing/2014/main" id="{886871F0-711C-4648-A8EA-2EE83CC854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p>
        </p:txBody>
      </p:sp>
      <p:sp>
        <p:nvSpPr>
          <p:cNvPr id="6" name="Slide Number Placeholder 5">
            <a:extLst>
              <a:ext uri="{FF2B5EF4-FFF2-40B4-BE49-F238E27FC236}">
                <a16:creationId xmlns:a16="http://schemas.microsoft.com/office/drawing/2014/main" id="{591AA7F2-C705-4BB7-BDD8-E4B9C78621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267D4F-3FAF-4D8A-A2F6-2C8673CE7CAA}" type="slidenum">
              <a:rPr lang="en-CA" smtClean="0"/>
              <a:t>‹#›</a:t>
            </a:fld>
            <a:endParaRPr lang="en-CA" dirty="0"/>
          </a:p>
        </p:txBody>
      </p:sp>
    </p:spTree>
    <p:extLst>
      <p:ext uri="{BB962C8B-B14F-4D97-AF65-F5344CB8AC3E}">
        <p14:creationId xmlns:p14="http://schemas.microsoft.com/office/powerpoint/2010/main" val="26714765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hyperlink" Target="mailto:jidlout@gov.nu.ca" TargetMode="External"/><Relationship Id="rId7" Type="http://schemas.openxmlformats.org/officeDocument/2006/relationships/hyperlink" Target="mailto:eric.bell@exp.com" TargetMode="External"/><Relationship Id="rId2" Type="http://schemas.openxmlformats.org/officeDocument/2006/relationships/hyperlink" Target="mailto:broy@gov.nu.ca" TargetMode="External"/><Relationship Id="rId1" Type="http://schemas.openxmlformats.org/officeDocument/2006/relationships/slideLayout" Target="../slideLayouts/slideLayout1.xml"/><Relationship Id="rId6" Type="http://schemas.openxmlformats.org/officeDocument/2006/relationships/hyperlink" Target="mailto:daryl.burke@exp.com" TargetMode="External"/><Relationship Id="rId5" Type="http://schemas.openxmlformats.org/officeDocument/2006/relationships/hyperlink" Target="mailto:tony.whalen@exp.com" TargetMode="External"/><Relationship Id="rId10" Type="http://schemas.openxmlformats.org/officeDocument/2006/relationships/image" Target="../media/image5.png"/><Relationship Id="rId4" Type="http://schemas.openxmlformats.org/officeDocument/2006/relationships/hyperlink" Target="mailto:sao@resolute.ca" TargetMode="External"/><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em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hyperlink" Target="mailto:jidlout@gov.nu.ca" TargetMode="External"/><Relationship Id="rId7" Type="http://schemas.openxmlformats.org/officeDocument/2006/relationships/hyperlink" Target="mailto:eric.bell@exp.com" TargetMode="External"/><Relationship Id="rId2" Type="http://schemas.openxmlformats.org/officeDocument/2006/relationships/hyperlink" Target="mailto:broy@gov.nu.ca" TargetMode="External"/><Relationship Id="rId1" Type="http://schemas.openxmlformats.org/officeDocument/2006/relationships/slideLayout" Target="../slideLayouts/slideLayout1.xml"/><Relationship Id="rId6" Type="http://schemas.openxmlformats.org/officeDocument/2006/relationships/hyperlink" Target="mailto:daryl.burke@exp.com" TargetMode="External"/><Relationship Id="rId5" Type="http://schemas.openxmlformats.org/officeDocument/2006/relationships/hyperlink" Target="mailto:tony.whalen@exp.com" TargetMode="External"/><Relationship Id="rId10" Type="http://schemas.openxmlformats.org/officeDocument/2006/relationships/image" Target="../media/image5.png"/><Relationship Id="rId4" Type="http://schemas.openxmlformats.org/officeDocument/2006/relationships/hyperlink" Target="mailto:sao@resolute.ca" TargetMode="External"/><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8340C-1781-44B9-B996-E92BE8C30AC1}"/>
              </a:ext>
            </a:extLst>
          </p:cNvPr>
          <p:cNvSpPr>
            <a:spLocks noGrp="1"/>
          </p:cNvSpPr>
          <p:nvPr>
            <p:ph type="title"/>
          </p:nvPr>
        </p:nvSpPr>
        <p:spPr>
          <a:xfrm>
            <a:off x="382786" y="75502"/>
            <a:ext cx="11480800" cy="6750756"/>
          </a:xfrm>
          <a:solidFill>
            <a:schemeClr val="accent5"/>
          </a:solidFill>
        </p:spPr>
        <p:txBody>
          <a:bodyPr>
            <a:normAutofit/>
          </a:bodyPr>
          <a:lstStyle/>
          <a:p>
            <a:pPr algn="ctr"/>
            <a:r>
              <a:rPr lang="en-CA" sz="2800" dirty="0">
                <a:latin typeface="Arial" panose="020B0604020202020204" pitchFamily="34" charset="0"/>
                <a:cs typeface="Arial" panose="020B0604020202020204" pitchFamily="34" charset="0"/>
              </a:rPr>
              <a:t>PRESENTATION FOR THE TYPE A WATER LICENCE APPLICATION OF THE RESOLUTE BAY UTILIDOR SYSTEM</a:t>
            </a:r>
            <a:br>
              <a:rPr lang="en-CA" sz="2800" dirty="0">
                <a:latin typeface="Arial" panose="020B0604020202020204" pitchFamily="34" charset="0"/>
                <a:cs typeface="Arial" panose="020B0604020202020204" pitchFamily="34" charset="0"/>
              </a:rPr>
            </a:br>
            <a:r>
              <a:rPr lang="en-CA" sz="2800" dirty="0">
                <a:latin typeface="Arial" panose="020B0604020202020204" pitchFamily="34" charset="0"/>
                <a:cs typeface="Arial" panose="020B0604020202020204" pitchFamily="34" charset="0"/>
              </a:rPr>
              <a:t/>
            </a:r>
            <a:br>
              <a:rPr lang="en-CA" sz="2800" dirty="0">
                <a:latin typeface="Arial" panose="020B0604020202020204" pitchFamily="34" charset="0"/>
                <a:cs typeface="Arial" panose="020B0604020202020204" pitchFamily="34" charset="0"/>
              </a:rPr>
            </a:br>
            <a:r>
              <a:rPr lang="en-CA" sz="2800" dirty="0">
                <a:latin typeface="Arial" panose="020B0604020202020204" pitchFamily="34" charset="0"/>
                <a:cs typeface="Arial" panose="020B0604020202020204" pitchFamily="34" charset="0"/>
              </a:rPr>
              <a:t>NWB PUBLIC HEARING</a:t>
            </a:r>
            <a:br>
              <a:rPr lang="en-CA" sz="2800" dirty="0">
                <a:latin typeface="Arial" panose="020B0604020202020204" pitchFamily="34" charset="0"/>
                <a:cs typeface="Arial" panose="020B0604020202020204" pitchFamily="34" charset="0"/>
              </a:rPr>
            </a:br>
            <a:r>
              <a:rPr lang="en-CA" sz="2800" dirty="0">
                <a:latin typeface="Arial" panose="020B0604020202020204" pitchFamily="34" charset="0"/>
                <a:cs typeface="Arial" panose="020B0604020202020204" pitchFamily="34" charset="0"/>
              </a:rPr>
              <a:t/>
            </a:r>
            <a:br>
              <a:rPr lang="en-CA" sz="2800" dirty="0">
                <a:latin typeface="Arial" panose="020B0604020202020204" pitchFamily="34" charset="0"/>
                <a:cs typeface="Arial" panose="020B0604020202020204" pitchFamily="34" charset="0"/>
              </a:rPr>
            </a:br>
            <a:r>
              <a:rPr lang="en-CA" sz="2800" dirty="0">
                <a:latin typeface="Arial" panose="020B0604020202020204" pitchFamily="34" charset="0"/>
                <a:cs typeface="Arial" panose="020B0604020202020204" pitchFamily="34" charset="0"/>
              </a:rPr>
              <a:t>                             </a:t>
            </a:r>
            <a:br>
              <a:rPr lang="en-CA" sz="2800" dirty="0">
                <a:latin typeface="Arial" panose="020B0604020202020204" pitchFamily="34" charset="0"/>
                <a:cs typeface="Arial" panose="020B0604020202020204" pitchFamily="34" charset="0"/>
              </a:rPr>
            </a:br>
            <a:r>
              <a:rPr lang="en-CA" sz="2800" dirty="0">
                <a:solidFill>
                  <a:srgbClr val="C00000"/>
                </a:solidFill>
                <a:latin typeface="Arial" panose="020B0604020202020204" pitchFamily="34" charset="0"/>
                <a:cs typeface="Arial" panose="020B0604020202020204" pitchFamily="34" charset="0"/>
              </a:rPr>
              <a:t>OCTOBER 27 &amp; 28, 2020</a:t>
            </a:r>
            <a:br>
              <a:rPr lang="en-CA" sz="2800" dirty="0">
                <a:solidFill>
                  <a:srgbClr val="C00000"/>
                </a:solidFill>
                <a:latin typeface="Arial" panose="020B0604020202020204" pitchFamily="34" charset="0"/>
                <a:cs typeface="Arial" panose="020B0604020202020204" pitchFamily="34" charset="0"/>
              </a:rPr>
            </a:br>
            <a:r>
              <a:rPr lang="en-CA" sz="2800" dirty="0">
                <a:solidFill>
                  <a:srgbClr val="C00000"/>
                </a:solidFill>
                <a:latin typeface="Arial" panose="020B0604020202020204" pitchFamily="34" charset="0"/>
                <a:cs typeface="Arial" panose="020B0604020202020204" pitchFamily="34" charset="0"/>
              </a:rPr>
              <a:t/>
            </a:r>
            <a:br>
              <a:rPr lang="en-CA" sz="2800" dirty="0">
                <a:solidFill>
                  <a:srgbClr val="C00000"/>
                </a:solidFill>
                <a:latin typeface="Arial" panose="020B0604020202020204" pitchFamily="34" charset="0"/>
                <a:cs typeface="Arial" panose="020B0604020202020204" pitchFamily="34" charset="0"/>
              </a:rPr>
            </a:br>
            <a:r>
              <a:rPr lang="en-CA" sz="2800" dirty="0">
                <a:latin typeface="Arial" panose="020B0604020202020204" pitchFamily="34" charset="0"/>
                <a:cs typeface="Arial" panose="020B0604020202020204" pitchFamily="34" charset="0"/>
              </a:rPr>
              <a:t>PRESENTED BY:</a:t>
            </a:r>
            <a:br>
              <a:rPr lang="en-CA" sz="2800" dirty="0">
                <a:latin typeface="Arial" panose="020B0604020202020204" pitchFamily="34" charset="0"/>
                <a:cs typeface="Arial" panose="020B0604020202020204" pitchFamily="34" charset="0"/>
              </a:rPr>
            </a:br>
            <a:r>
              <a:rPr lang="en-CA" sz="2800" dirty="0">
                <a:latin typeface="Arial" panose="020B0604020202020204" pitchFamily="34" charset="0"/>
                <a:cs typeface="Arial" panose="020B0604020202020204" pitchFamily="34" charset="0"/>
              </a:rPr>
              <a:t/>
            </a:r>
            <a:br>
              <a:rPr lang="en-CA" sz="2800" dirty="0">
                <a:latin typeface="Arial" panose="020B0604020202020204" pitchFamily="34" charset="0"/>
                <a:cs typeface="Arial" panose="020B0604020202020204" pitchFamily="34" charset="0"/>
              </a:rPr>
            </a:br>
            <a:r>
              <a:rPr lang="en-CA" sz="2000" dirty="0">
                <a:latin typeface="Arial" panose="020B0604020202020204" pitchFamily="34" charset="0"/>
                <a:cs typeface="Arial" panose="020B0604020202020204" pitchFamily="34" charset="0"/>
              </a:rPr>
              <a:t>BHABESH ROY, M.A.Sc., P.Eng.</a:t>
            </a:r>
            <a:br>
              <a:rPr lang="en-CA" sz="2000" dirty="0">
                <a:latin typeface="Arial" panose="020B0604020202020204" pitchFamily="34" charset="0"/>
                <a:cs typeface="Arial" panose="020B0604020202020204" pitchFamily="34" charset="0"/>
              </a:rPr>
            </a:br>
            <a:r>
              <a:rPr lang="en-CA" sz="2000" dirty="0">
                <a:latin typeface="Arial" panose="020B0604020202020204" pitchFamily="34" charset="0"/>
                <a:cs typeface="Arial" panose="020B0604020202020204" pitchFamily="34" charset="0"/>
              </a:rPr>
              <a:t>MUNICIPAL PLANNING ENGINEER</a:t>
            </a:r>
            <a:br>
              <a:rPr lang="en-CA" sz="2000" dirty="0">
                <a:latin typeface="Arial" panose="020B0604020202020204" pitchFamily="34" charset="0"/>
                <a:cs typeface="Arial" panose="020B0604020202020204" pitchFamily="34" charset="0"/>
              </a:rPr>
            </a:br>
            <a:r>
              <a:rPr lang="en-CA" sz="2000" dirty="0">
                <a:latin typeface="Arial" panose="020B0604020202020204" pitchFamily="34" charset="0"/>
                <a:cs typeface="Arial" panose="020B0604020202020204" pitchFamily="34" charset="0"/>
              </a:rPr>
              <a:t>COMMUNITY GOVERNMENT SERVICES  </a:t>
            </a:r>
            <a:br>
              <a:rPr lang="en-CA" sz="2000" dirty="0">
                <a:latin typeface="Arial" panose="020B0604020202020204" pitchFamily="34" charset="0"/>
                <a:cs typeface="Arial" panose="020B0604020202020204" pitchFamily="34" charset="0"/>
              </a:rPr>
            </a:br>
            <a:r>
              <a:rPr lang="en-CA" sz="2000" dirty="0">
                <a:latin typeface="Arial" panose="020B0604020202020204" pitchFamily="34" charset="0"/>
                <a:cs typeface="Arial" panose="020B0604020202020204" pitchFamily="34" charset="0"/>
              </a:rPr>
              <a:t>GOVERNMENT OF NUNAVUT</a:t>
            </a:r>
            <a:br>
              <a:rPr lang="en-CA" sz="2000" dirty="0">
                <a:latin typeface="Arial" panose="020B0604020202020204" pitchFamily="34" charset="0"/>
                <a:cs typeface="Arial" panose="020B0604020202020204" pitchFamily="34" charset="0"/>
              </a:rPr>
            </a:br>
            <a:r>
              <a:rPr lang="en-CA" sz="2000" dirty="0">
                <a:latin typeface="Arial" panose="020B0604020202020204" pitchFamily="34" charset="0"/>
                <a:cs typeface="Arial" panose="020B0604020202020204" pitchFamily="34" charset="0"/>
              </a:rPr>
              <a:t>BAFFIN REGION, POND INLET</a:t>
            </a:r>
            <a:br>
              <a:rPr lang="en-CA" sz="2000" dirty="0">
                <a:latin typeface="Arial" panose="020B0604020202020204" pitchFamily="34" charset="0"/>
                <a:cs typeface="Arial" panose="020B0604020202020204" pitchFamily="34" charset="0"/>
              </a:rPr>
            </a:br>
            <a:r>
              <a:rPr lang="en-CA" sz="2000" dirty="0">
                <a:latin typeface="Arial" panose="020B0604020202020204" pitchFamily="34" charset="0"/>
                <a:cs typeface="Arial" panose="020B0604020202020204" pitchFamily="34" charset="0"/>
              </a:rPr>
              <a:t>BOX 379, X0A 0S0, NUNAVUT</a:t>
            </a:r>
            <a:br>
              <a:rPr lang="en-CA" sz="2000" dirty="0">
                <a:latin typeface="Arial" panose="020B0604020202020204" pitchFamily="34" charset="0"/>
                <a:cs typeface="Arial" panose="020B0604020202020204" pitchFamily="34" charset="0"/>
              </a:rPr>
            </a:br>
            <a:r>
              <a:rPr lang="en-CA" sz="2000" dirty="0">
                <a:latin typeface="Arial" panose="020B0604020202020204" pitchFamily="34" charset="0"/>
                <a:cs typeface="Arial" panose="020B0604020202020204" pitchFamily="34" charset="0"/>
              </a:rPr>
              <a:t>Office: 867-899-7314</a:t>
            </a:r>
            <a:br>
              <a:rPr lang="en-CA" sz="2000" dirty="0">
                <a:latin typeface="Arial" panose="020B0604020202020204" pitchFamily="34" charset="0"/>
                <a:cs typeface="Arial" panose="020B0604020202020204" pitchFamily="34" charset="0"/>
              </a:rPr>
            </a:br>
            <a:r>
              <a:rPr lang="en-CA" sz="2000" dirty="0">
                <a:latin typeface="Arial" panose="020B0604020202020204" pitchFamily="34" charset="0"/>
                <a:cs typeface="Arial" panose="020B0604020202020204" pitchFamily="34" charset="0"/>
              </a:rPr>
              <a:t>Cell: 867-899-1345 </a:t>
            </a:r>
            <a:br>
              <a:rPr lang="en-CA" sz="2000" dirty="0">
                <a:latin typeface="Arial" panose="020B0604020202020204" pitchFamily="34" charset="0"/>
                <a:cs typeface="Arial" panose="020B0604020202020204" pitchFamily="34" charset="0"/>
              </a:rPr>
            </a:br>
            <a:endParaRPr lang="en-CA" sz="2000" dirty="0">
              <a:latin typeface="Arial" panose="020B0604020202020204" pitchFamily="34" charset="0"/>
              <a:cs typeface="Arial" panose="020B0604020202020204" pitchFamily="34" charset="0"/>
            </a:endParaRPr>
          </a:p>
        </p:txBody>
      </p:sp>
      <p:pic>
        <p:nvPicPr>
          <p:cNvPr id="4" name="Picture 3" descr="A train covered in snow&#10;&#10;Description automatically generated">
            <a:extLst>
              <a:ext uri="{FF2B5EF4-FFF2-40B4-BE49-F238E27FC236}">
                <a16:creationId xmlns:a16="http://schemas.microsoft.com/office/drawing/2014/main" id="{85DBE152-62FE-4024-B259-1BFD8196453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98817" y="1828800"/>
            <a:ext cx="2918691" cy="2189018"/>
          </a:xfrm>
          <a:prstGeom prst="rect">
            <a:avLst/>
          </a:prstGeom>
        </p:spPr>
      </p:pic>
      <p:pic>
        <p:nvPicPr>
          <p:cNvPr id="6" name="Picture 5" descr="A picture containing outdoor, building, blue, snow&#10;&#10;Description automatically generated">
            <a:extLst>
              <a:ext uri="{FF2B5EF4-FFF2-40B4-BE49-F238E27FC236}">
                <a16:creationId xmlns:a16="http://schemas.microsoft.com/office/drawing/2014/main" id="{7A173EF6-830E-434A-BC07-49E2C4DC4F7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478561" y="1828800"/>
            <a:ext cx="2918692" cy="2189019"/>
          </a:xfrm>
          <a:prstGeom prst="rect">
            <a:avLst/>
          </a:prstGeom>
        </p:spPr>
      </p:pic>
    </p:spTree>
    <p:extLst>
      <p:ext uri="{BB962C8B-B14F-4D97-AF65-F5344CB8AC3E}">
        <p14:creationId xmlns:p14="http://schemas.microsoft.com/office/powerpoint/2010/main" val="27261613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F2F66-0608-44D0-B5D1-1A8B74910437}"/>
              </a:ext>
            </a:extLst>
          </p:cNvPr>
          <p:cNvSpPr>
            <a:spLocks noGrp="1"/>
          </p:cNvSpPr>
          <p:nvPr>
            <p:ph type="title"/>
          </p:nvPr>
        </p:nvSpPr>
        <p:spPr>
          <a:xfrm>
            <a:off x="891821" y="45243"/>
            <a:ext cx="10521235" cy="489127"/>
          </a:xfrm>
        </p:spPr>
        <p:txBody>
          <a:bodyPr>
            <a:noAutofit/>
          </a:bodyPr>
          <a:lstStyle/>
          <a:p>
            <a:r>
              <a:rPr lang="en-CA" sz="2800" dirty="0">
                <a:latin typeface="Arial" panose="020B0604020202020204" pitchFamily="34" charset="0"/>
                <a:cs typeface="Arial" panose="020B0604020202020204" pitchFamily="34" charset="0"/>
              </a:rPr>
              <a:t>                 </a:t>
            </a:r>
            <a:r>
              <a:rPr lang="en-CA" sz="2000" dirty="0">
                <a:latin typeface="Arial" panose="020B0604020202020204" pitchFamily="34" charset="0"/>
                <a:cs typeface="Arial" panose="020B0604020202020204" pitchFamily="34" charset="0"/>
              </a:rPr>
              <a:t>THE UTILIDOR SYSTEM OF THE MUNICIPALITY OF RESOLUTE BAY</a:t>
            </a:r>
          </a:p>
        </p:txBody>
      </p:sp>
      <p:sp>
        <p:nvSpPr>
          <p:cNvPr id="4" name="Oval 3">
            <a:extLst>
              <a:ext uri="{FF2B5EF4-FFF2-40B4-BE49-F238E27FC236}">
                <a16:creationId xmlns:a16="http://schemas.microsoft.com/office/drawing/2014/main" id="{3FB624B4-0872-4606-880E-99C563AF6EDF}"/>
              </a:ext>
            </a:extLst>
          </p:cNvPr>
          <p:cNvSpPr/>
          <p:nvPr/>
        </p:nvSpPr>
        <p:spPr>
          <a:xfrm>
            <a:off x="-11286" y="683712"/>
            <a:ext cx="1291604" cy="17459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Oval 4">
            <a:extLst>
              <a:ext uri="{FF2B5EF4-FFF2-40B4-BE49-F238E27FC236}">
                <a16:creationId xmlns:a16="http://schemas.microsoft.com/office/drawing/2014/main" id="{8FD79110-B03C-48EC-951C-A29ADF563538}"/>
              </a:ext>
            </a:extLst>
          </p:cNvPr>
          <p:cNvSpPr/>
          <p:nvPr/>
        </p:nvSpPr>
        <p:spPr>
          <a:xfrm>
            <a:off x="1800145" y="1309188"/>
            <a:ext cx="338666" cy="3160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Oval 5">
            <a:extLst>
              <a:ext uri="{FF2B5EF4-FFF2-40B4-BE49-F238E27FC236}">
                <a16:creationId xmlns:a16="http://schemas.microsoft.com/office/drawing/2014/main" id="{F58A2E21-1F37-45CA-8CB5-79C10AD51FBA}"/>
              </a:ext>
            </a:extLst>
          </p:cNvPr>
          <p:cNvSpPr/>
          <p:nvPr/>
        </p:nvSpPr>
        <p:spPr>
          <a:xfrm>
            <a:off x="1809575" y="1625485"/>
            <a:ext cx="237068" cy="316089"/>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Oval 7">
            <a:extLst>
              <a:ext uri="{FF2B5EF4-FFF2-40B4-BE49-F238E27FC236}">
                <a16:creationId xmlns:a16="http://schemas.microsoft.com/office/drawing/2014/main" id="{04C9CCA7-A4AF-4C83-B727-6734459BC96C}"/>
              </a:ext>
            </a:extLst>
          </p:cNvPr>
          <p:cNvSpPr/>
          <p:nvPr/>
        </p:nvSpPr>
        <p:spPr>
          <a:xfrm>
            <a:off x="5362222" y="1219199"/>
            <a:ext cx="508000" cy="489127"/>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cxnSp>
        <p:nvCxnSpPr>
          <p:cNvPr id="10" name="Straight Connector 9">
            <a:extLst>
              <a:ext uri="{FF2B5EF4-FFF2-40B4-BE49-F238E27FC236}">
                <a16:creationId xmlns:a16="http://schemas.microsoft.com/office/drawing/2014/main" id="{24CAB46B-5377-49A3-B63D-616660D76F46}"/>
              </a:ext>
            </a:extLst>
          </p:cNvPr>
          <p:cNvCxnSpPr>
            <a:cxnSpLocks/>
          </p:cNvCxnSpPr>
          <p:nvPr/>
        </p:nvCxnSpPr>
        <p:spPr>
          <a:xfrm>
            <a:off x="6096000" y="936978"/>
            <a:ext cx="2404533"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7E1A21D-FC5B-4183-B372-FDE9C5B56D94}"/>
              </a:ext>
            </a:extLst>
          </p:cNvPr>
          <p:cNvCxnSpPr>
            <a:cxnSpLocks/>
          </p:cNvCxnSpPr>
          <p:nvPr/>
        </p:nvCxnSpPr>
        <p:spPr>
          <a:xfrm>
            <a:off x="5870222" y="93697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97454DA-D39B-4B7C-B90B-92DC0FDBD3E4}"/>
              </a:ext>
            </a:extLst>
          </p:cNvPr>
          <p:cNvCxnSpPr>
            <a:cxnSpLocks/>
          </p:cNvCxnSpPr>
          <p:nvPr/>
        </p:nvCxnSpPr>
        <p:spPr>
          <a:xfrm>
            <a:off x="6096000" y="936978"/>
            <a:ext cx="0" cy="1038575"/>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3641FCE-10F6-414D-9853-E7BE859D5FF1}"/>
              </a:ext>
            </a:extLst>
          </p:cNvPr>
          <p:cNvCxnSpPr>
            <a:cxnSpLocks/>
          </p:cNvCxnSpPr>
          <p:nvPr/>
        </p:nvCxnSpPr>
        <p:spPr>
          <a:xfrm>
            <a:off x="6096000" y="1975553"/>
            <a:ext cx="2404533"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55FD1E7-1F69-4CE8-A1EC-8D6CE97F1D86}"/>
              </a:ext>
            </a:extLst>
          </p:cNvPr>
          <p:cNvCxnSpPr>
            <a:cxnSpLocks/>
          </p:cNvCxnSpPr>
          <p:nvPr/>
        </p:nvCxnSpPr>
        <p:spPr>
          <a:xfrm>
            <a:off x="8500533" y="889090"/>
            <a:ext cx="0" cy="1123134"/>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BA2C03A-F966-4F0B-9E1E-CB16115BACB6}"/>
              </a:ext>
            </a:extLst>
          </p:cNvPr>
          <p:cNvCxnSpPr>
            <a:cxnSpLocks/>
            <a:endCxn id="8" idx="2"/>
          </p:cNvCxnSpPr>
          <p:nvPr/>
        </p:nvCxnSpPr>
        <p:spPr>
          <a:xfrm>
            <a:off x="1969478" y="1463763"/>
            <a:ext cx="339274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FD5A568-1E95-4381-9369-E17EF7194926}"/>
              </a:ext>
            </a:extLst>
          </p:cNvPr>
          <p:cNvCxnSpPr>
            <a:cxnSpLocks/>
            <a:stCxn id="6" idx="6"/>
            <a:endCxn id="8" idx="3"/>
          </p:cNvCxnSpPr>
          <p:nvPr/>
        </p:nvCxnSpPr>
        <p:spPr>
          <a:xfrm flipV="1">
            <a:off x="2046643" y="1636695"/>
            <a:ext cx="3389974" cy="146835"/>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96B362C2-B15C-43A9-AD1D-E9EA03E627AA}"/>
              </a:ext>
            </a:extLst>
          </p:cNvPr>
          <p:cNvSpPr txBox="1"/>
          <p:nvPr/>
        </p:nvSpPr>
        <p:spPr>
          <a:xfrm>
            <a:off x="99071" y="1118308"/>
            <a:ext cx="1094146" cy="369332"/>
          </a:xfrm>
          <a:prstGeom prst="rect">
            <a:avLst/>
          </a:prstGeom>
          <a:solidFill>
            <a:schemeClr val="bg1">
              <a:lumMod val="95000"/>
            </a:schemeClr>
          </a:solidFill>
        </p:spPr>
        <p:txBody>
          <a:bodyPr wrap="none" rtlCol="0">
            <a:spAutoFit/>
          </a:bodyPr>
          <a:lstStyle/>
          <a:p>
            <a:r>
              <a:rPr lang="en-CA" dirty="0"/>
              <a:t>Char Lake</a:t>
            </a:r>
          </a:p>
        </p:txBody>
      </p:sp>
      <p:sp>
        <p:nvSpPr>
          <p:cNvPr id="38" name="TextBox 37">
            <a:extLst>
              <a:ext uri="{FF2B5EF4-FFF2-40B4-BE49-F238E27FC236}">
                <a16:creationId xmlns:a16="http://schemas.microsoft.com/office/drawing/2014/main" id="{456715C8-4D0A-4C6E-9A89-6446CBBB2B7E}"/>
              </a:ext>
            </a:extLst>
          </p:cNvPr>
          <p:cNvSpPr txBox="1"/>
          <p:nvPr/>
        </p:nvSpPr>
        <p:spPr>
          <a:xfrm>
            <a:off x="1788864" y="804631"/>
            <a:ext cx="1858650" cy="369332"/>
          </a:xfrm>
          <a:prstGeom prst="rect">
            <a:avLst/>
          </a:prstGeom>
          <a:noFill/>
        </p:spPr>
        <p:txBody>
          <a:bodyPr wrap="none" rtlCol="0">
            <a:spAutoFit/>
          </a:bodyPr>
          <a:lstStyle/>
          <a:p>
            <a:r>
              <a:rPr lang="en-CA" dirty="0"/>
              <a:t>New Pump House</a:t>
            </a:r>
          </a:p>
        </p:txBody>
      </p:sp>
      <p:sp>
        <p:nvSpPr>
          <p:cNvPr id="39" name="TextBox 38">
            <a:extLst>
              <a:ext uri="{FF2B5EF4-FFF2-40B4-BE49-F238E27FC236}">
                <a16:creationId xmlns:a16="http://schemas.microsoft.com/office/drawing/2014/main" id="{9FBBCBE1-E6A4-4B17-AD86-7E4304F9CA52}"/>
              </a:ext>
            </a:extLst>
          </p:cNvPr>
          <p:cNvSpPr txBox="1"/>
          <p:nvPr/>
        </p:nvSpPr>
        <p:spPr>
          <a:xfrm>
            <a:off x="1775809" y="2054051"/>
            <a:ext cx="2211375" cy="369332"/>
          </a:xfrm>
          <a:prstGeom prst="rect">
            <a:avLst/>
          </a:prstGeom>
          <a:noFill/>
        </p:spPr>
        <p:txBody>
          <a:bodyPr wrap="none" rtlCol="0">
            <a:spAutoFit/>
          </a:bodyPr>
          <a:lstStyle/>
          <a:p>
            <a:r>
              <a:rPr lang="en-CA" dirty="0"/>
              <a:t>Existing Pump Station</a:t>
            </a:r>
          </a:p>
        </p:txBody>
      </p:sp>
      <p:sp>
        <p:nvSpPr>
          <p:cNvPr id="40" name="TextBox 39">
            <a:extLst>
              <a:ext uri="{FF2B5EF4-FFF2-40B4-BE49-F238E27FC236}">
                <a16:creationId xmlns:a16="http://schemas.microsoft.com/office/drawing/2014/main" id="{16208431-1209-4BC5-9B7B-7A98EED28A5F}"/>
              </a:ext>
            </a:extLst>
          </p:cNvPr>
          <p:cNvSpPr txBox="1"/>
          <p:nvPr/>
        </p:nvSpPr>
        <p:spPr>
          <a:xfrm>
            <a:off x="2766763" y="1145853"/>
            <a:ext cx="2651367" cy="369332"/>
          </a:xfrm>
          <a:prstGeom prst="rect">
            <a:avLst/>
          </a:prstGeom>
          <a:noFill/>
        </p:spPr>
        <p:txBody>
          <a:bodyPr wrap="none" rtlCol="0">
            <a:spAutoFit/>
          </a:bodyPr>
          <a:lstStyle/>
          <a:p>
            <a:r>
              <a:rPr lang="en-CA" dirty="0"/>
              <a:t>New Intake(Pressure pipe)</a:t>
            </a:r>
          </a:p>
        </p:txBody>
      </p:sp>
      <p:sp>
        <p:nvSpPr>
          <p:cNvPr id="43" name="TextBox 42">
            <a:extLst>
              <a:ext uri="{FF2B5EF4-FFF2-40B4-BE49-F238E27FC236}">
                <a16:creationId xmlns:a16="http://schemas.microsoft.com/office/drawing/2014/main" id="{F506A1BE-501C-4982-80F6-34D28B1ADAE8}"/>
              </a:ext>
            </a:extLst>
          </p:cNvPr>
          <p:cNvSpPr txBox="1"/>
          <p:nvPr/>
        </p:nvSpPr>
        <p:spPr>
          <a:xfrm>
            <a:off x="2846129" y="1716099"/>
            <a:ext cx="2980175" cy="369332"/>
          </a:xfrm>
          <a:prstGeom prst="rect">
            <a:avLst/>
          </a:prstGeom>
          <a:noFill/>
        </p:spPr>
        <p:txBody>
          <a:bodyPr wrap="none" rtlCol="0">
            <a:spAutoFit/>
          </a:bodyPr>
          <a:lstStyle/>
          <a:p>
            <a:r>
              <a:rPr lang="en-CA" dirty="0"/>
              <a:t>Existing intake (Pressure Pipe)</a:t>
            </a:r>
          </a:p>
        </p:txBody>
      </p:sp>
      <p:sp>
        <p:nvSpPr>
          <p:cNvPr id="44" name="TextBox 43">
            <a:extLst>
              <a:ext uri="{FF2B5EF4-FFF2-40B4-BE49-F238E27FC236}">
                <a16:creationId xmlns:a16="http://schemas.microsoft.com/office/drawing/2014/main" id="{6553E0A3-F619-4D28-B4CD-F6D390A68E58}"/>
              </a:ext>
            </a:extLst>
          </p:cNvPr>
          <p:cNvSpPr txBox="1"/>
          <p:nvPr/>
        </p:nvSpPr>
        <p:spPr>
          <a:xfrm>
            <a:off x="4759023" y="704424"/>
            <a:ext cx="1359155" cy="369332"/>
          </a:xfrm>
          <a:prstGeom prst="rect">
            <a:avLst/>
          </a:prstGeom>
          <a:noFill/>
        </p:spPr>
        <p:txBody>
          <a:bodyPr wrap="none" rtlCol="0">
            <a:spAutoFit/>
          </a:bodyPr>
          <a:lstStyle/>
          <a:p>
            <a:r>
              <a:rPr lang="en-CA" dirty="0"/>
              <a:t>Storage tank</a:t>
            </a:r>
          </a:p>
        </p:txBody>
      </p:sp>
      <p:cxnSp>
        <p:nvCxnSpPr>
          <p:cNvPr id="46" name="Straight Connector 45">
            <a:extLst>
              <a:ext uri="{FF2B5EF4-FFF2-40B4-BE49-F238E27FC236}">
                <a16:creationId xmlns:a16="http://schemas.microsoft.com/office/drawing/2014/main" id="{A2B9ABDB-8117-441F-98ED-AC0D0788B3AF}"/>
              </a:ext>
            </a:extLst>
          </p:cNvPr>
          <p:cNvCxnSpPr>
            <a:cxnSpLocks/>
            <a:stCxn id="8" idx="6"/>
          </p:cNvCxnSpPr>
          <p:nvPr/>
        </p:nvCxnSpPr>
        <p:spPr>
          <a:xfrm>
            <a:off x="5870222" y="1463763"/>
            <a:ext cx="225778"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33A9F7F5-1E4F-4D5B-A906-D415718842D1}"/>
              </a:ext>
            </a:extLst>
          </p:cNvPr>
          <p:cNvSpPr txBox="1"/>
          <p:nvPr/>
        </p:nvSpPr>
        <p:spPr>
          <a:xfrm>
            <a:off x="6086148" y="1339883"/>
            <a:ext cx="2317237" cy="646331"/>
          </a:xfrm>
          <a:prstGeom prst="rect">
            <a:avLst/>
          </a:prstGeom>
          <a:noFill/>
        </p:spPr>
        <p:txBody>
          <a:bodyPr wrap="none" rtlCol="0">
            <a:spAutoFit/>
          </a:bodyPr>
          <a:lstStyle/>
          <a:p>
            <a:r>
              <a:rPr lang="en-CA" dirty="0"/>
              <a:t>            SIGNAL HILL</a:t>
            </a:r>
          </a:p>
          <a:p>
            <a:r>
              <a:rPr lang="en-CA" dirty="0"/>
              <a:t>Water Treatment Plant</a:t>
            </a:r>
          </a:p>
        </p:txBody>
      </p:sp>
      <p:sp>
        <p:nvSpPr>
          <p:cNvPr id="50" name="Oval 49">
            <a:extLst>
              <a:ext uri="{FF2B5EF4-FFF2-40B4-BE49-F238E27FC236}">
                <a16:creationId xmlns:a16="http://schemas.microsoft.com/office/drawing/2014/main" id="{A89BA5C4-B68C-497B-953B-A464D49B91CB}"/>
              </a:ext>
            </a:extLst>
          </p:cNvPr>
          <p:cNvSpPr/>
          <p:nvPr/>
        </p:nvSpPr>
        <p:spPr>
          <a:xfrm>
            <a:off x="6368715" y="3409575"/>
            <a:ext cx="5554118" cy="26507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t>MUNICIPALITY OF RESOLUTE BAY</a:t>
            </a:r>
          </a:p>
        </p:txBody>
      </p:sp>
      <p:cxnSp>
        <p:nvCxnSpPr>
          <p:cNvPr id="52" name="Straight Connector 51">
            <a:extLst>
              <a:ext uri="{FF2B5EF4-FFF2-40B4-BE49-F238E27FC236}">
                <a16:creationId xmlns:a16="http://schemas.microsoft.com/office/drawing/2014/main" id="{6611B762-4F66-480C-86A3-A1C3169D7D30}"/>
              </a:ext>
            </a:extLst>
          </p:cNvPr>
          <p:cNvCxnSpPr>
            <a:cxnSpLocks/>
          </p:cNvCxnSpPr>
          <p:nvPr/>
        </p:nvCxnSpPr>
        <p:spPr>
          <a:xfrm>
            <a:off x="7890933" y="1975553"/>
            <a:ext cx="0" cy="1620117"/>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FBD95784-5AA6-4870-AD7D-74BD018E9497}"/>
              </a:ext>
            </a:extLst>
          </p:cNvPr>
          <p:cNvCxnSpPr>
            <a:cxnSpLocks/>
            <a:endCxn id="55" idx="6"/>
          </p:cNvCxnSpPr>
          <p:nvPr/>
        </p:nvCxnSpPr>
        <p:spPr>
          <a:xfrm flipH="1">
            <a:off x="5987739" y="4203172"/>
            <a:ext cx="656536" cy="0"/>
          </a:xfrm>
          <a:prstGeom prst="line">
            <a:avLst/>
          </a:prstGeom>
          <a:ln w="762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5" name="Oval 54">
            <a:extLst>
              <a:ext uri="{FF2B5EF4-FFF2-40B4-BE49-F238E27FC236}">
                <a16:creationId xmlns:a16="http://schemas.microsoft.com/office/drawing/2014/main" id="{A292D84C-FC01-450E-8C88-D9D0EB15FE45}"/>
              </a:ext>
            </a:extLst>
          </p:cNvPr>
          <p:cNvSpPr/>
          <p:nvPr/>
        </p:nvSpPr>
        <p:spPr>
          <a:xfrm>
            <a:off x="5362222" y="4018506"/>
            <a:ext cx="625517" cy="36933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8" name="Freeform: Shape 57">
            <a:extLst>
              <a:ext uri="{FF2B5EF4-FFF2-40B4-BE49-F238E27FC236}">
                <a16:creationId xmlns:a16="http://schemas.microsoft.com/office/drawing/2014/main" id="{885B1E66-CDE5-4FF8-93EE-098A085C9257}"/>
              </a:ext>
            </a:extLst>
          </p:cNvPr>
          <p:cNvSpPr/>
          <p:nvPr/>
        </p:nvSpPr>
        <p:spPr>
          <a:xfrm>
            <a:off x="22390" y="2912533"/>
            <a:ext cx="824539" cy="2348089"/>
          </a:xfrm>
          <a:custGeom>
            <a:avLst/>
            <a:gdLst>
              <a:gd name="connsiteX0" fmla="*/ 90499 w 824539"/>
              <a:gd name="connsiteY0" fmla="*/ 0 h 2348089"/>
              <a:gd name="connsiteX1" fmla="*/ 180810 w 824539"/>
              <a:gd name="connsiteY1" fmla="*/ 56445 h 2348089"/>
              <a:gd name="connsiteX2" fmla="*/ 225966 w 824539"/>
              <a:gd name="connsiteY2" fmla="*/ 90311 h 2348089"/>
              <a:gd name="connsiteX3" fmla="*/ 282410 w 824539"/>
              <a:gd name="connsiteY3" fmla="*/ 158045 h 2348089"/>
              <a:gd name="connsiteX4" fmla="*/ 361432 w 824539"/>
              <a:gd name="connsiteY4" fmla="*/ 237067 h 2348089"/>
              <a:gd name="connsiteX5" fmla="*/ 406588 w 824539"/>
              <a:gd name="connsiteY5" fmla="*/ 259645 h 2348089"/>
              <a:gd name="connsiteX6" fmla="*/ 474321 w 824539"/>
              <a:gd name="connsiteY6" fmla="*/ 304800 h 2348089"/>
              <a:gd name="connsiteX7" fmla="*/ 508188 w 824539"/>
              <a:gd name="connsiteY7" fmla="*/ 349956 h 2348089"/>
              <a:gd name="connsiteX8" fmla="*/ 553343 w 824539"/>
              <a:gd name="connsiteY8" fmla="*/ 395111 h 2348089"/>
              <a:gd name="connsiteX9" fmla="*/ 542054 w 824539"/>
              <a:gd name="connsiteY9" fmla="*/ 519289 h 2348089"/>
              <a:gd name="connsiteX10" fmla="*/ 542054 w 824539"/>
              <a:gd name="connsiteY10" fmla="*/ 733778 h 2348089"/>
              <a:gd name="connsiteX11" fmla="*/ 621077 w 824539"/>
              <a:gd name="connsiteY11" fmla="*/ 891823 h 2348089"/>
              <a:gd name="connsiteX12" fmla="*/ 654943 w 824539"/>
              <a:gd name="connsiteY12" fmla="*/ 1004711 h 2348089"/>
              <a:gd name="connsiteX13" fmla="*/ 666232 w 824539"/>
              <a:gd name="connsiteY13" fmla="*/ 1061156 h 2348089"/>
              <a:gd name="connsiteX14" fmla="*/ 700099 w 824539"/>
              <a:gd name="connsiteY14" fmla="*/ 1095023 h 2348089"/>
              <a:gd name="connsiteX15" fmla="*/ 711388 w 824539"/>
              <a:gd name="connsiteY15" fmla="*/ 1128889 h 2348089"/>
              <a:gd name="connsiteX16" fmla="*/ 756543 w 824539"/>
              <a:gd name="connsiteY16" fmla="*/ 1196623 h 2348089"/>
              <a:gd name="connsiteX17" fmla="*/ 779121 w 824539"/>
              <a:gd name="connsiteY17" fmla="*/ 1230489 h 2348089"/>
              <a:gd name="connsiteX18" fmla="*/ 812988 w 824539"/>
              <a:gd name="connsiteY18" fmla="*/ 1264356 h 2348089"/>
              <a:gd name="connsiteX19" fmla="*/ 824277 w 824539"/>
              <a:gd name="connsiteY19" fmla="*/ 1298223 h 2348089"/>
              <a:gd name="connsiteX20" fmla="*/ 733966 w 824539"/>
              <a:gd name="connsiteY20" fmla="*/ 1354667 h 2348089"/>
              <a:gd name="connsiteX21" fmla="*/ 700099 w 824539"/>
              <a:gd name="connsiteY21" fmla="*/ 1365956 h 2348089"/>
              <a:gd name="connsiteX22" fmla="*/ 632366 w 824539"/>
              <a:gd name="connsiteY22" fmla="*/ 1411111 h 2348089"/>
              <a:gd name="connsiteX23" fmla="*/ 598499 w 824539"/>
              <a:gd name="connsiteY23" fmla="*/ 1433689 h 2348089"/>
              <a:gd name="connsiteX24" fmla="*/ 474321 w 824539"/>
              <a:gd name="connsiteY24" fmla="*/ 1467556 h 2348089"/>
              <a:gd name="connsiteX25" fmla="*/ 429166 w 824539"/>
              <a:gd name="connsiteY25" fmla="*/ 1478845 h 2348089"/>
              <a:gd name="connsiteX26" fmla="*/ 384010 w 824539"/>
              <a:gd name="connsiteY26" fmla="*/ 1501423 h 2348089"/>
              <a:gd name="connsiteX27" fmla="*/ 361432 w 824539"/>
              <a:gd name="connsiteY27" fmla="*/ 1546578 h 2348089"/>
              <a:gd name="connsiteX28" fmla="*/ 338854 w 824539"/>
              <a:gd name="connsiteY28" fmla="*/ 1693334 h 2348089"/>
              <a:gd name="connsiteX29" fmla="*/ 293699 w 824539"/>
              <a:gd name="connsiteY29" fmla="*/ 1817511 h 2348089"/>
              <a:gd name="connsiteX30" fmla="*/ 282410 w 824539"/>
              <a:gd name="connsiteY30" fmla="*/ 1862667 h 2348089"/>
              <a:gd name="connsiteX31" fmla="*/ 271121 w 824539"/>
              <a:gd name="connsiteY31" fmla="*/ 1896534 h 2348089"/>
              <a:gd name="connsiteX32" fmla="*/ 248543 w 824539"/>
              <a:gd name="connsiteY32" fmla="*/ 2020711 h 2348089"/>
              <a:gd name="connsiteX33" fmla="*/ 237254 w 824539"/>
              <a:gd name="connsiteY33" fmla="*/ 2077156 h 2348089"/>
              <a:gd name="connsiteX34" fmla="*/ 192099 w 824539"/>
              <a:gd name="connsiteY34" fmla="*/ 2156178 h 2348089"/>
              <a:gd name="connsiteX35" fmla="*/ 158232 w 824539"/>
              <a:gd name="connsiteY35" fmla="*/ 2223911 h 2348089"/>
              <a:gd name="connsiteX36" fmla="*/ 90499 w 824539"/>
              <a:gd name="connsiteY36" fmla="*/ 2269067 h 2348089"/>
              <a:gd name="connsiteX37" fmla="*/ 22766 w 824539"/>
              <a:gd name="connsiteY37" fmla="*/ 2291645 h 2348089"/>
              <a:gd name="connsiteX38" fmla="*/ 22766 w 824539"/>
              <a:gd name="connsiteY38" fmla="*/ 2348089 h 234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24539" h="2348089">
                <a:moveTo>
                  <a:pt x="90499" y="0"/>
                </a:moveTo>
                <a:cubicBezTo>
                  <a:pt x="123457" y="19775"/>
                  <a:pt x="150403" y="34726"/>
                  <a:pt x="180810" y="56445"/>
                </a:cubicBezTo>
                <a:cubicBezTo>
                  <a:pt x="196120" y="67381"/>
                  <a:pt x="210914" y="79022"/>
                  <a:pt x="225966" y="90311"/>
                </a:cubicBezTo>
                <a:cubicBezTo>
                  <a:pt x="275859" y="165154"/>
                  <a:pt x="217226" y="81998"/>
                  <a:pt x="282410" y="158045"/>
                </a:cubicBezTo>
                <a:cubicBezTo>
                  <a:pt x="327564" y="210724"/>
                  <a:pt x="301227" y="199439"/>
                  <a:pt x="361432" y="237067"/>
                </a:cubicBezTo>
                <a:cubicBezTo>
                  <a:pt x="375703" y="245986"/>
                  <a:pt x="392158" y="250987"/>
                  <a:pt x="406588" y="259645"/>
                </a:cubicBezTo>
                <a:cubicBezTo>
                  <a:pt x="429856" y="273606"/>
                  <a:pt x="474321" y="304800"/>
                  <a:pt x="474321" y="304800"/>
                </a:cubicBezTo>
                <a:cubicBezTo>
                  <a:pt x="485610" y="319852"/>
                  <a:pt x="493734" y="337911"/>
                  <a:pt x="508188" y="349956"/>
                </a:cubicBezTo>
                <a:cubicBezTo>
                  <a:pt x="563764" y="396270"/>
                  <a:pt x="527870" y="318695"/>
                  <a:pt x="553343" y="395111"/>
                </a:cubicBezTo>
                <a:cubicBezTo>
                  <a:pt x="549580" y="436504"/>
                  <a:pt x="546910" y="478010"/>
                  <a:pt x="542054" y="519289"/>
                </a:cubicBezTo>
                <a:cubicBezTo>
                  <a:pt x="531146" y="612007"/>
                  <a:pt x="510908" y="614383"/>
                  <a:pt x="542054" y="733778"/>
                </a:cubicBezTo>
                <a:cubicBezTo>
                  <a:pt x="589474" y="915554"/>
                  <a:pt x="586305" y="787503"/>
                  <a:pt x="621077" y="891823"/>
                </a:cubicBezTo>
                <a:cubicBezTo>
                  <a:pt x="639835" y="948099"/>
                  <a:pt x="643570" y="953532"/>
                  <a:pt x="654943" y="1004711"/>
                </a:cubicBezTo>
                <a:cubicBezTo>
                  <a:pt x="659105" y="1023442"/>
                  <a:pt x="657651" y="1043994"/>
                  <a:pt x="666232" y="1061156"/>
                </a:cubicBezTo>
                <a:cubicBezTo>
                  <a:pt x="673372" y="1075436"/>
                  <a:pt x="688810" y="1083734"/>
                  <a:pt x="700099" y="1095023"/>
                </a:cubicBezTo>
                <a:cubicBezTo>
                  <a:pt x="703862" y="1106312"/>
                  <a:pt x="705609" y="1118487"/>
                  <a:pt x="711388" y="1128889"/>
                </a:cubicBezTo>
                <a:cubicBezTo>
                  <a:pt x="724566" y="1152609"/>
                  <a:pt x="741491" y="1174045"/>
                  <a:pt x="756543" y="1196623"/>
                </a:cubicBezTo>
                <a:cubicBezTo>
                  <a:pt x="764069" y="1207912"/>
                  <a:pt x="769527" y="1220895"/>
                  <a:pt x="779121" y="1230489"/>
                </a:cubicBezTo>
                <a:lnTo>
                  <a:pt x="812988" y="1264356"/>
                </a:lnTo>
                <a:cubicBezTo>
                  <a:pt x="816751" y="1275645"/>
                  <a:pt x="826233" y="1286485"/>
                  <a:pt x="824277" y="1298223"/>
                </a:cubicBezTo>
                <a:cubicBezTo>
                  <a:pt x="816911" y="1342419"/>
                  <a:pt x="764729" y="1344412"/>
                  <a:pt x="733966" y="1354667"/>
                </a:cubicBezTo>
                <a:cubicBezTo>
                  <a:pt x="722677" y="1358430"/>
                  <a:pt x="710000" y="1359355"/>
                  <a:pt x="700099" y="1365956"/>
                </a:cubicBezTo>
                <a:lnTo>
                  <a:pt x="632366" y="1411111"/>
                </a:lnTo>
                <a:cubicBezTo>
                  <a:pt x="621077" y="1418637"/>
                  <a:pt x="611370" y="1429399"/>
                  <a:pt x="598499" y="1433689"/>
                </a:cubicBezTo>
                <a:cubicBezTo>
                  <a:pt x="535194" y="1454791"/>
                  <a:pt x="576177" y="1442092"/>
                  <a:pt x="474321" y="1467556"/>
                </a:cubicBezTo>
                <a:cubicBezTo>
                  <a:pt x="459269" y="1471319"/>
                  <a:pt x="443043" y="1471907"/>
                  <a:pt x="429166" y="1478845"/>
                </a:cubicBezTo>
                <a:lnTo>
                  <a:pt x="384010" y="1501423"/>
                </a:lnTo>
                <a:cubicBezTo>
                  <a:pt x="376484" y="1516475"/>
                  <a:pt x="367341" y="1530821"/>
                  <a:pt x="361432" y="1546578"/>
                </a:cubicBezTo>
                <a:cubicBezTo>
                  <a:pt x="342903" y="1595987"/>
                  <a:pt x="349605" y="1639576"/>
                  <a:pt x="338854" y="1693334"/>
                </a:cubicBezTo>
                <a:cubicBezTo>
                  <a:pt x="329628" y="1739463"/>
                  <a:pt x="308291" y="1773734"/>
                  <a:pt x="293699" y="1817511"/>
                </a:cubicBezTo>
                <a:cubicBezTo>
                  <a:pt x="288793" y="1832230"/>
                  <a:pt x="286672" y="1847749"/>
                  <a:pt x="282410" y="1862667"/>
                </a:cubicBezTo>
                <a:cubicBezTo>
                  <a:pt x="279141" y="1874109"/>
                  <a:pt x="274390" y="1885092"/>
                  <a:pt x="271121" y="1896534"/>
                </a:cubicBezTo>
                <a:cubicBezTo>
                  <a:pt x="253782" y="1957220"/>
                  <a:pt x="261334" y="1943965"/>
                  <a:pt x="248543" y="2020711"/>
                </a:cubicBezTo>
                <a:cubicBezTo>
                  <a:pt x="245389" y="2039638"/>
                  <a:pt x="243322" y="2058953"/>
                  <a:pt x="237254" y="2077156"/>
                </a:cubicBezTo>
                <a:cubicBezTo>
                  <a:pt x="217463" y="2136530"/>
                  <a:pt x="216873" y="2106629"/>
                  <a:pt x="192099" y="2156178"/>
                </a:cubicBezTo>
                <a:cubicBezTo>
                  <a:pt x="176888" y="2186600"/>
                  <a:pt x="186991" y="2198747"/>
                  <a:pt x="158232" y="2223911"/>
                </a:cubicBezTo>
                <a:cubicBezTo>
                  <a:pt x="137811" y="2241780"/>
                  <a:pt x="116242" y="2260486"/>
                  <a:pt x="90499" y="2269067"/>
                </a:cubicBezTo>
                <a:lnTo>
                  <a:pt x="22766" y="2291645"/>
                </a:lnTo>
                <a:cubicBezTo>
                  <a:pt x="-5716" y="2334367"/>
                  <a:pt x="-9406" y="2315917"/>
                  <a:pt x="22766" y="2348089"/>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9" name="TextBox 58">
            <a:extLst>
              <a:ext uri="{FF2B5EF4-FFF2-40B4-BE49-F238E27FC236}">
                <a16:creationId xmlns:a16="http://schemas.microsoft.com/office/drawing/2014/main" id="{0080CE73-1BAF-414F-8931-C6FE8BD89136}"/>
              </a:ext>
            </a:extLst>
          </p:cNvPr>
          <p:cNvSpPr txBox="1"/>
          <p:nvPr/>
        </p:nvSpPr>
        <p:spPr>
          <a:xfrm>
            <a:off x="5186005" y="3226338"/>
            <a:ext cx="1618264" cy="369332"/>
          </a:xfrm>
          <a:prstGeom prst="rect">
            <a:avLst/>
          </a:prstGeom>
          <a:noFill/>
        </p:spPr>
        <p:txBody>
          <a:bodyPr wrap="none" rtlCol="0">
            <a:spAutoFit/>
          </a:bodyPr>
          <a:lstStyle/>
          <a:p>
            <a:r>
              <a:rPr lang="en-CA" dirty="0"/>
              <a:t>Macerator Unit</a:t>
            </a:r>
          </a:p>
        </p:txBody>
      </p:sp>
      <p:sp>
        <p:nvSpPr>
          <p:cNvPr id="60" name="TextBox 59">
            <a:extLst>
              <a:ext uri="{FF2B5EF4-FFF2-40B4-BE49-F238E27FC236}">
                <a16:creationId xmlns:a16="http://schemas.microsoft.com/office/drawing/2014/main" id="{CEC2AE25-14CA-4384-8BCE-2BFFB6BBEDBB}"/>
              </a:ext>
            </a:extLst>
          </p:cNvPr>
          <p:cNvSpPr txBox="1"/>
          <p:nvPr/>
        </p:nvSpPr>
        <p:spPr>
          <a:xfrm>
            <a:off x="22390" y="3747911"/>
            <a:ext cx="533223" cy="369332"/>
          </a:xfrm>
          <a:prstGeom prst="rect">
            <a:avLst/>
          </a:prstGeom>
          <a:noFill/>
        </p:spPr>
        <p:txBody>
          <a:bodyPr wrap="none" rtlCol="0">
            <a:spAutoFit/>
          </a:bodyPr>
          <a:lstStyle/>
          <a:p>
            <a:r>
              <a:rPr lang="en-CA" dirty="0"/>
              <a:t>SEA</a:t>
            </a:r>
          </a:p>
        </p:txBody>
      </p:sp>
      <p:cxnSp>
        <p:nvCxnSpPr>
          <p:cNvPr id="62" name="Straight Arrow Connector 61">
            <a:extLst>
              <a:ext uri="{FF2B5EF4-FFF2-40B4-BE49-F238E27FC236}">
                <a16:creationId xmlns:a16="http://schemas.microsoft.com/office/drawing/2014/main" id="{C2E1B918-1B76-49A0-8B95-FFA86829ABBE}"/>
              </a:ext>
            </a:extLst>
          </p:cNvPr>
          <p:cNvCxnSpPr>
            <a:cxnSpLocks/>
          </p:cNvCxnSpPr>
          <p:nvPr/>
        </p:nvCxnSpPr>
        <p:spPr>
          <a:xfrm>
            <a:off x="857954" y="3104603"/>
            <a:ext cx="1" cy="982134"/>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470B58FE-DFF9-45EC-9553-EA6981943939}"/>
              </a:ext>
            </a:extLst>
          </p:cNvPr>
          <p:cNvSpPr txBox="1"/>
          <p:nvPr/>
        </p:nvSpPr>
        <p:spPr>
          <a:xfrm>
            <a:off x="767644" y="2762417"/>
            <a:ext cx="1878719" cy="369332"/>
          </a:xfrm>
          <a:prstGeom prst="rect">
            <a:avLst/>
          </a:prstGeom>
          <a:solidFill>
            <a:schemeClr val="bg1"/>
          </a:solidFill>
          <a:ln>
            <a:solidFill>
              <a:srgbClr val="C00000"/>
            </a:solidFill>
          </a:ln>
        </p:spPr>
        <p:txBody>
          <a:bodyPr wrap="none" rtlCol="0">
            <a:spAutoFit/>
          </a:bodyPr>
          <a:lstStyle/>
          <a:p>
            <a:r>
              <a:rPr lang="en-CA" dirty="0"/>
              <a:t>Compliance Point</a:t>
            </a:r>
          </a:p>
        </p:txBody>
      </p:sp>
      <p:sp>
        <p:nvSpPr>
          <p:cNvPr id="65" name="TextBox 64">
            <a:extLst>
              <a:ext uri="{FF2B5EF4-FFF2-40B4-BE49-F238E27FC236}">
                <a16:creationId xmlns:a16="http://schemas.microsoft.com/office/drawing/2014/main" id="{568A352C-182B-49B6-AFAC-E901D58EE2FD}"/>
              </a:ext>
            </a:extLst>
          </p:cNvPr>
          <p:cNvSpPr txBox="1"/>
          <p:nvPr/>
        </p:nvSpPr>
        <p:spPr>
          <a:xfrm>
            <a:off x="7963982" y="2378161"/>
            <a:ext cx="3402726" cy="923330"/>
          </a:xfrm>
          <a:prstGeom prst="rect">
            <a:avLst/>
          </a:prstGeom>
          <a:noFill/>
        </p:spPr>
        <p:txBody>
          <a:bodyPr wrap="none" rtlCol="0">
            <a:spAutoFit/>
          </a:bodyPr>
          <a:lstStyle/>
          <a:p>
            <a:r>
              <a:rPr lang="en-CA" dirty="0"/>
              <a:t>Water Distribution and Sewer Line</a:t>
            </a:r>
          </a:p>
          <a:p>
            <a:r>
              <a:rPr lang="en-CA" dirty="0"/>
              <a:t>                                                </a:t>
            </a:r>
          </a:p>
          <a:p>
            <a:endParaRPr lang="en-CA" dirty="0"/>
          </a:p>
        </p:txBody>
      </p:sp>
      <p:sp>
        <p:nvSpPr>
          <p:cNvPr id="67" name="Rectangle: Rounded Corners 66">
            <a:extLst>
              <a:ext uri="{FF2B5EF4-FFF2-40B4-BE49-F238E27FC236}">
                <a16:creationId xmlns:a16="http://schemas.microsoft.com/office/drawing/2014/main" id="{A885A542-8D92-4BDB-B678-A5BEF07D390E}"/>
              </a:ext>
            </a:extLst>
          </p:cNvPr>
          <p:cNvSpPr/>
          <p:nvPr/>
        </p:nvSpPr>
        <p:spPr>
          <a:xfrm>
            <a:off x="4611800" y="4293324"/>
            <a:ext cx="625512" cy="1140253"/>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cxnSp>
        <p:nvCxnSpPr>
          <p:cNvPr id="90" name="Straight Connector 89">
            <a:extLst>
              <a:ext uri="{FF2B5EF4-FFF2-40B4-BE49-F238E27FC236}">
                <a16:creationId xmlns:a16="http://schemas.microsoft.com/office/drawing/2014/main" id="{60486D26-6817-4A1D-891E-8278D56540BC}"/>
              </a:ext>
            </a:extLst>
          </p:cNvPr>
          <p:cNvCxnSpPr>
            <a:cxnSpLocks/>
            <a:stCxn id="55" idx="2"/>
            <a:endCxn id="58" idx="18"/>
          </p:cNvCxnSpPr>
          <p:nvPr/>
        </p:nvCxnSpPr>
        <p:spPr>
          <a:xfrm flipH="1" flipV="1">
            <a:off x="835378" y="4176889"/>
            <a:ext cx="4526844" cy="26283"/>
          </a:xfrm>
          <a:prstGeom prst="line">
            <a:avLst/>
          </a:prstGeom>
          <a:ln w="762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29E492F5-DD6F-4A28-B12B-D3F634D3D060}"/>
              </a:ext>
            </a:extLst>
          </p:cNvPr>
          <p:cNvCxnSpPr>
            <a:cxnSpLocks/>
          </p:cNvCxnSpPr>
          <p:nvPr/>
        </p:nvCxnSpPr>
        <p:spPr>
          <a:xfrm>
            <a:off x="5237312" y="4526844"/>
            <a:ext cx="118606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E82B20B8-F134-47AD-A6D8-A3623E286756}"/>
              </a:ext>
            </a:extLst>
          </p:cNvPr>
          <p:cNvCxnSpPr>
            <a:cxnSpLocks/>
            <a:endCxn id="58" idx="27"/>
          </p:cNvCxnSpPr>
          <p:nvPr/>
        </p:nvCxnSpPr>
        <p:spPr>
          <a:xfrm flipH="1" flipV="1">
            <a:off x="383822" y="4459111"/>
            <a:ext cx="4203630" cy="6773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614F601F-BC84-444C-B71A-126179CA82C4}"/>
              </a:ext>
            </a:extLst>
          </p:cNvPr>
          <p:cNvCxnSpPr/>
          <p:nvPr/>
        </p:nvCxnSpPr>
        <p:spPr>
          <a:xfrm>
            <a:off x="5712178" y="3603872"/>
            <a:ext cx="0" cy="3336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0" name="Isosceles Triangle 109">
            <a:extLst>
              <a:ext uri="{FF2B5EF4-FFF2-40B4-BE49-F238E27FC236}">
                <a16:creationId xmlns:a16="http://schemas.microsoft.com/office/drawing/2014/main" id="{D67B15FA-8BAD-4EBB-933B-9FF14FE518CF}"/>
              </a:ext>
            </a:extLst>
          </p:cNvPr>
          <p:cNvSpPr/>
          <p:nvPr/>
        </p:nvSpPr>
        <p:spPr>
          <a:xfrm>
            <a:off x="5232431" y="5248311"/>
            <a:ext cx="343881" cy="184663"/>
          </a:xfrm>
          <a:prstGeom prst="triangle">
            <a:avLst>
              <a:gd name="adj" fmla="val 39357"/>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1" name="TextBox 110">
            <a:extLst>
              <a:ext uri="{FF2B5EF4-FFF2-40B4-BE49-F238E27FC236}">
                <a16:creationId xmlns:a16="http://schemas.microsoft.com/office/drawing/2014/main" id="{B3D43FD3-F17C-4541-8963-788D95F0C169}"/>
              </a:ext>
            </a:extLst>
          </p:cNvPr>
          <p:cNvSpPr txBox="1"/>
          <p:nvPr/>
        </p:nvSpPr>
        <p:spPr>
          <a:xfrm>
            <a:off x="5163338" y="5604922"/>
            <a:ext cx="2059988" cy="369332"/>
          </a:xfrm>
          <a:prstGeom prst="rect">
            <a:avLst/>
          </a:prstGeom>
          <a:noFill/>
        </p:spPr>
        <p:txBody>
          <a:bodyPr wrap="none" rtlCol="0">
            <a:spAutoFit/>
          </a:bodyPr>
          <a:lstStyle/>
          <a:p>
            <a:r>
              <a:rPr lang="en-CA" dirty="0"/>
              <a:t>Truck Disposal Point</a:t>
            </a:r>
          </a:p>
        </p:txBody>
      </p:sp>
      <p:sp>
        <p:nvSpPr>
          <p:cNvPr id="112" name="TextBox 111">
            <a:extLst>
              <a:ext uri="{FF2B5EF4-FFF2-40B4-BE49-F238E27FC236}">
                <a16:creationId xmlns:a16="http://schemas.microsoft.com/office/drawing/2014/main" id="{CB2D2F9D-3710-4DFB-AEA7-A12D873C6188}"/>
              </a:ext>
            </a:extLst>
          </p:cNvPr>
          <p:cNvSpPr txBox="1"/>
          <p:nvPr/>
        </p:nvSpPr>
        <p:spPr>
          <a:xfrm>
            <a:off x="857954" y="5406113"/>
            <a:ext cx="4375942" cy="369332"/>
          </a:xfrm>
          <a:prstGeom prst="rect">
            <a:avLst/>
          </a:prstGeom>
          <a:noFill/>
        </p:spPr>
        <p:txBody>
          <a:bodyPr wrap="none" rtlCol="0">
            <a:spAutoFit/>
          </a:bodyPr>
          <a:lstStyle/>
          <a:p>
            <a:r>
              <a:rPr lang="en-CA" b="1" dirty="0">
                <a:solidFill>
                  <a:srgbClr val="C00000"/>
                </a:solidFill>
              </a:rPr>
              <a:t>Proposed New Wastewater Treatment Plant</a:t>
            </a:r>
          </a:p>
        </p:txBody>
      </p:sp>
      <p:sp>
        <p:nvSpPr>
          <p:cNvPr id="113" name="TextBox 112">
            <a:extLst>
              <a:ext uri="{FF2B5EF4-FFF2-40B4-BE49-F238E27FC236}">
                <a16:creationId xmlns:a16="http://schemas.microsoft.com/office/drawing/2014/main" id="{AC36AA31-CADD-4168-BC7C-DDDA45BA6B2C}"/>
              </a:ext>
            </a:extLst>
          </p:cNvPr>
          <p:cNvSpPr txBox="1"/>
          <p:nvPr/>
        </p:nvSpPr>
        <p:spPr>
          <a:xfrm>
            <a:off x="1461080" y="3789778"/>
            <a:ext cx="3715825" cy="369332"/>
          </a:xfrm>
          <a:prstGeom prst="rect">
            <a:avLst/>
          </a:prstGeom>
          <a:noFill/>
        </p:spPr>
        <p:txBody>
          <a:bodyPr wrap="none" rtlCol="0">
            <a:spAutoFit/>
          </a:bodyPr>
          <a:lstStyle/>
          <a:p>
            <a:r>
              <a:rPr lang="en-CA" dirty="0"/>
              <a:t>Outfall line (Sewer line under Gravity)</a:t>
            </a:r>
          </a:p>
        </p:txBody>
      </p:sp>
      <p:cxnSp>
        <p:nvCxnSpPr>
          <p:cNvPr id="117" name="Straight Arrow Connector 116">
            <a:extLst>
              <a:ext uri="{FF2B5EF4-FFF2-40B4-BE49-F238E27FC236}">
                <a16:creationId xmlns:a16="http://schemas.microsoft.com/office/drawing/2014/main" id="{530F3F79-A603-4A71-BB89-61F3BCF4093F}"/>
              </a:ext>
            </a:extLst>
          </p:cNvPr>
          <p:cNvCxnSpPr>
            <a:cxnSpLocks/>
          </p:cNvCxnSpPr>
          <p:nvPr/>
        </p:nvCxnSpPr>
        <p:spPr>
          <a:xfrm>
            <a:off x="5576312" y="973649"/>
            <a:ext cx="0" cy="1724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6244E48-D00B-4C7C-9FE2-23B898698C6C}"/>
              </a:ext>
            </a:extLst>
          </p:cNvPr>
          <p:cNvCxnSpPr>
            <a:cxnSpLocks/>
            <a:stCxn id="6" idx="2"/>
          </p:cNvCxnSpPr>
          <p:nvPr/>
        </p:nvCxnSpPr>
        <p:spPr>
          <a:xfrm flipH="1">
            <a:off x="1244572" y="1783530"/>
            <a:ext cx="565003" cy="23899"/>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1949E9A-DF5E-4DFE-870F-8E8502C51710}"/>
              </a:ext>
            </a:extLst>
          </p:cNvPr>
          <p:cNvCxnSpPr>
            <a:cxnSpLocks/>
            <a:stCxn id="5" idx="2"/>
          </p:cNvCxnSpPr>
          <p:nvPr/>
        </p:nvCxnSpPr>
        <p:spPr>
          <a:xfrm flipH="1" flipV="1">
            <a:off x="1269409" y="1463763"/>
            <a:ext cx="530736" cy="347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0935A442-6613-4D9E-B7F9-5730D7EAFB39}"/>
              </a:ext>
            </a:extLst>
          </p:cNvPr>
          <p:cNvSpPr/>
          <p:nvPr/>
        </p:nvSpPr>
        <p:spPr>
          <a:xfrm>
            <a:off x="4230824" y="4387871"/>
            <a:ext cx="295630" cy="2736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8" name="TextBox 27">
            <a:extLst>
              <a:ext uri="{FF2B5EF4-FFF2-40B4-BE49-F238E27FC236}">
                <a16:creationId xmlns:a16="http://schemas.microsoft.com/office/drawing/2014/main" id="{5F36BCF8-1784-4347-BB45-C793B739CF17}"/>
              </a:ext>
            </a:extLst>
          </p:cNvPr>
          <p:cNvSpPr txBox="1"/>
          <p:nvPr/>
        </p:nvSpPr>
        <p:spPr>
          <a:xfrm>
            <a:off x="2281706" y="4703845"/>
            <a:ext cx="2287421" cy="369332"/>
          </a:xfrm>
          <a:prstGeom prst="rect">
            <a:avLst/>
          </a:prstGeom>
          <a:noFill/>
        </p:spPr>
        <p:txBody>
          <a:bodyPr wrap="none" rtlCol="0">
            <a:spAutoFit/>
          </a:bodyPr>
          <a:lstStyle/>
          <a:p>
            <a:r>
              <a:rPr lang="en-CA" dirty="0"/>
              <a:t>New compliance point</a:t>
            </a:r>
          </a:p>
        </p:txBody>
      </p:sp>
    </p:spTree>
    <p:extLst>
      <p:ext uri="{BB962C8B-B14F-4D97-AF65-F5344CB8AC3E}">
        <p14:creationId xmlns:p14="http://schemas.microsoft.com/office/powerpoint/2010/main" val="27220226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E486E-8C92-41FD-9E82-8625D45665D2}"/>
              </a:ext>
            </a:extLst>
          </p:cNvPr>
          <p:cNvSpPr>
            <a:spLocks noGrp="1"/>
          </p:cNvSpPr>
          <p:nvPr>
            <p:ph type="ctrTitle"/>
          </p:nvPr>
        </p:nvSpPr>
        <p:spPr>
          <a:xfrm>
            <a:off x="1524000" y="189859"/>
            <a:ext cx="9144000" cy="507999"/>
          </a:xfrm>
        </p:spPr>
        <p:txBody>
          <a:bodyPr>
            <a:normAutofit/>
          </a:bodyPr>
          <a:lstStyle/>
          <a:p>
            <a:r>
              <a:rPr lang="en-CA" sz="2800" dirty="0">
                <a:latin typeface="Arial" panose="020B0604020202020204" pitchFamily="34" charset="0"/>
                <a:cs typeface="Arial" panose="020B0604020202020204" pitchFamily="34" charset="0"/>
              </a:rPr>
              <a:t>HISTORICAL WATER EXTRACTION VOLUME</a:t>
            </a:r>
          </a:p>
        </p:txBody>
      </p:sp>
      <p:sp>
        <p:nvSpPr>
          <p:cNvPr id="5" name="TextBox 4">
            <a:extLst>
              <a:ext uri="{FF2B5EF4-FFF2-40B4-BE49-F238E27FC236}">
                <a16:creationId xmlns:a16="http://schemas.microsoft.com/office/drawing/2014/main" id="{13598850-231D-4AFE-878D-2D841E9FBFDE}"/>
              </a:ext>
            </a:extLst>
          </p:cNvPr>
          <p:cNvSpPr txBox="1"/>
          <p:nvPr/>
        </p:nvSpPr>
        <p:spPr>
          <a:xfrm>
            <a:off x="327378" y="819319"/>
            <a:ext cx="11537244" cy="5447645"/>
          </a:xfrm>
          <a:prstGeom prst="rect">
            <a:avLst/>
          </a:prstGeom>
          <a:solidFill>
            <a:schemeClr val="bg2">
              <a:lumMod val="90000"/>
            </a:schemeClr>
          </a:solidFill>
        </p:spPr>
        <p:txBody>
          <a:bodyPr wrap="square" rtlCol="0">
            <a:spAutoFit/>
          </a:bodyPr>
          <a:lstStyle/>
          <a:p>
            <a:r>
              <a:rPr lang="en-CA" sz="2000" b="1" dirty="0">
                <a:latin typeface="Arial" panose="020B0604020202020204" pitchFamily="34" charset="0"/>
                <a:cs typeface="Arial" panose="020B0604020202020204" pitchFamily="34" charset="0"/>
              </a:rPr>
              <a:t>                                                            Trucking to </a:t>
            </a:r>
          </a:p>
          <a:p>
            <a:r>
              <a:rPr lang="en-CA" sz="2000" b="1" dirty="0">
                <a:latin typeface="Arial" panose="020B0604020202020204" pitchFamily="34" charset="0"/>
                <a:cs typeface="Arial" panose="020B0604020202020204" pitchFamily="34" charset="0"/>
              </a:rPr>
              <a:t>Year   Utilidor  System  (liters)    Airport Facilities (liters)        Total Extraction (liters)</a:t>
            </a:r>
          </a:p>
          <a:p>
            <a:endParaRPr lang="en-CA" sz="2000" b="1" dirty="0">
              <a:latin typeface="Arial" panose="020B0604020202020204" pitchFamily="34" charset="0"/>
              <a:cs typeface="Arial" panose="020B0604020202020204" pitchFamily="34" charset="0"/>
            </a:endParaRPr>
          </a:p>
          <a:p>
            <a:r>
              <a:rPr lang="en-CA" b="1" dirty="0"/>
              <a:t>2019           191,355,032                                                 5,454,865                                            197,809,897</a:t>
            </a:r>
          </a:p>
          <a:p>
            <a:endParaRPr lang="en-CA" b="1" dirty="0"/>
          </a:p>
          <a:p>
            <a:r>
              <a:rPr lang="en-CA" b="1" dirty="0"/>
              <a:t>2018           152,062,035                                                 5,139,821                                            157,201,856</a:t>
            </a:r>
          </a:p>
          <a:p>
            <a:r>
              <a:rPr lang="en-CA" b="1" dirty="0"/>
              <a:t>  </a:t>
            </a:r>
          </a:p>
          <a:p>
            <a:r>
              <a:rPr lang="en-CA" b="1" dirty="0"/>
              <a:t>2017           127,669,936                                                 5,351, 523                                           123,121, 459</a:t>
            </a:r>
          </a:p>
          <a:p>
            <a:endParaRPr lang="en-CA" b="1" dirty="0"/>
          </a:p>
          <a:p>
            <a:r>
              <a:rPr lang="en-CA" b="1" dirty="0"/>
              <a:t>2016           326,439,020                                                 5,351,523                                            331,790, 543  </a:t>
            </a:r>
          </a:p>
          <a:p>
            <a:endParaRPr lang="en-CA" b="1" dirty="0"/>
          </a:p>
          <a:p>
            <a:r>
              <a:rPr lang="en-CA" b="1" dirty="0"/>
              <a:t>2015           424,262,506                                                 4,210,285                                           428,472,791</a:t>
            </a:r>
          </a:p>
          <a:p>
            <a:endParaRPr lang="en-CA" b="1" dirty="0"/>
          </a:p>
          <a:p>
            <a:r>
              <a:rPr lang="en-CA" b="1" dirty="0"/>
              <a:t>2014           110,202,314                                                 4,749,032                                           114,951,346   </a:t>
            </a:r>
          </a:p>
          <a:p>
            <a:endParaRPr lang="en-CA" b="1" dirty="0"/>
          </a:p>
          <a:p>
            <a:r>
              <a:rPr lang="en-CA" b="1" dirty="0">
                <a:latin typeface="Arial" panose="020B0604020202020204" pitchFamily="34" charset="0"/>
                <a:cs typeface="Arial" panose="020B0604020202020204" pitchFamily="34" charset="0"/>
              </a:rPr>
              <a:t>Permit Volume in Water Licence annually = 126,020 cubic metres = 126,020,000 liters.</a:t>
            </a:r>
          </a:p>
          <a:p>
            <a:r>
              <a:rPr lang="en-CA" b="1" dirty="0">
                <a:latin typeface="Arial" panose="020B0604020202020204" pitchFamily="34" charset="0"/>
                <a:cs typeface="Arial" panose="020B0604020202020204" pitchFamily="34" charset="0"/>
              </a:rPr>
              <a:t>Daily extraction exceeds 300 cubic meters per day. Therefore, the type of the new Water </a:t>
            </a:r>
          </a:p>
          <a:p>
            <a:r>
              <a:rPr lang="en-CA" b="1" dirty="0">
                <a:latin typeface="Arial" panose="020B0604020202020204" pitchFamily="34" charset="0"/>
                <a:cs typeface="Arial" panose="020B0604020202020204" pitchFamily="34" charset="0"/>
              </a:rPr>
              <a:t>Licence is recommended as </a:t>
            </a:r>
            <a:r>
              <a:rPr lang="en-CA" dirty="0">
                <a:solidFill>
                  <a:srgbClr val="00B050"/>
                </a:solidFill>
                <a:latin typeface="Arial" panose="020B0604020202020204" pitchFamily="34" charset="0"/>
                <a:cs typeface="Arial" panose="020B0604020202020204" pitchFamily="34" charset="0"/>
              </a:rPr>
              <a:t>TYPE A.</a:t>
            </a:r>
          </a:p>
          <a:p>
            <a:r>
              <a:rPr lang="en-CA" b="1" dirty="0"/>
              <a:t>         </a:t>
            </a:r>
          </a:p>
        </p:txBody>
      </p:sp>
    </p:spTree>
    <p:extLst>
      <p:ext uri="{BB962C8B-B14F-4D97-AF65-F5344CB8AC3E}">
        <p14:creationId xmlns:p14="http://schemas.microsoft.com/office/powerpoint/2010/main" val="1069077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E486E-8C92-41FD-9E82-8625D45665D2}"/>
              </a:ext>
            </a:extLst>
          </p:cNvPr>
          <p:cNvSpPr>
            <a:spLocks noGrp="1"/>
          </p:cNvSpPr>
          <p:nvPr>
            <p:ph type="ctrTitle"/>
          </p:nvPr>
        </p:nvSpPr>
        <p:spPr>
          <a:xfrm>
            <a:off x="1382889" y="836405"/>
            <a:ext cx="9426222" cy="507999"/>
          </a:xfrm>
        </p:spPr>
        <p:txBody>
          <a:bodyPr>
            <a:normAutofit fontScale="90000"/>
          </a:bodyPr>
          <a:lstStyle/>
          <a:p>
            <a:r>
              <a:rPr lang="en-CA" sz="2800" dirty="0">
                <a:latin typeface="Arial" panose="020B0604020202020204" pitchFamily="34" charset="0"/>
                <a:cs typeface="Arial" panose="020B0604020202020204" pitchFamily="34" charset="0"/>
              </a:rPr>
              <a:t>FLOW RATE INFORMATION FOR CHAR LAKE &amp; SIGNAL HILL</a:t>
            </a:r>
          </a:p>
        </p:txBody>
      </p:sp>
      <p:sp>
        <p:nvSpPr>
          <p:cNvPr id="5" name="TextBox 4">
            <a:extLst>
              <a:ext uri="{FF2B5EF4-FFF2-40B4-BE49-F238E27FC236}">
                <a16:creationId xmlns:a16="http://schemas.microsoft.com/office/drawing/2014/main" id="{13598850-231D-4AFE-878D-2D841E9FBFDE}"/>
              </a:ext>
            </a:extLst>
          </p:cNvPr>
          <p:cNvSpPr txBox="1"/>
          <p:nvPr/>
        </p:nvSpPr>
        <p:spPr>
          <a:xfrm>
            <a:off x="327378" y="1990383"/>
            <a:ext cx="11537244" cy="3416320"/>
          </a:xfrm>
          <a:prstGeom prst="rect">
            <a:avLst/>
          </a:prstGeom>
          <a:solidFill>
            <a:srgbClr val="FFFF00"/>
          </a:solidFill>
        </p:spPr>
        <p:txBody>
          <a:bodyPr wrap="square" rtlCol="0">
            <a:spAutoFit/>
          </a:bodyPr>
          <a:lstStyle/>
          <a:p>
            <a:pPr marL="285750" indent="-285750">
              <a:buFont typeface="Arial" panose="020B0604020202020204" pitchFamily="34" charset="0"/>
              <a:buChar char="•"/>
            </a:pPr>
            <a:r>
              <a:rPr lang="en-US" b="1" dirty="0"/>
              <a:t>The design flow rate from the water source to the new pump station at Char Lake is 720 L/m.</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There are 3 submersible pumps, each with its own intake pipe and a capacity of 360 L/m.</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Each intake has a fish screen with a 0.090” (~2.3mm) wire width.</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The Char Lake pump station flow meter will have a range of 0 to 900 L/m.</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The design flow rate from the Char Lake pump station to the Signal Hill WTP is 720 L/m.</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The gravity sewage flow rate from the Macerator unit to the sea is estimated at 280 L/m.</a:t>
            </a:r>
          </a:p>
          <a:p>
            <a:r>
              <a:rPr lang="en-CA" b="1" dirty="0"/>
              <a:t>         </a:t>
            </a:r>
          </a:p>
        </p:txBody>
      </p:sp>
    </p:spTree>
    <p:extLst>
      <p:ext uri="{BB962C8B-B14F-4D97-AF65-F5344CB8AC3E}">
        <p14:creationId xmlns:p14="http://schemas.microsoft.com/office/powerpoint/2010/main" val="15031694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E486E-8C92-41FD-9E82-8625D45665D2}"/>
              </a:ext>
            </a:extLst>
          </p:cNvPr>
          <p:cNvSpPr>
            <a:spLocks noGrp="1"/>
          </p:cNvSpPr>
          <p:nvPr>
            <p:ph type="ctrTitle"/>
          </p:nvPr>
        </p:nvSpPr>
        <p:spPr>
          <a:xfrm>
            <a:off x="1382889" y="836405"/>
            <a:ext cx="9426222" cy="507999"/>
          </a:xfrm>
        </p:spPr>
        <p:txBody>
          <a:bodyPr>
            <a:normAutofit/>
          </a:bodyPr>
          <a:lstStyle/>
          <a:p>
            <a:r>
              <a:rPr lang="en-CA" sz="2800" dirty="0">
                <a:latin typeface="Arial" panose="020B0604020202020204" pitchFamily="34" charset="0"/>
                <a:cs typeface="Arial" panose="020B0604020202020204" pitchFamily="34" charset="0"/>
              </a:rPr>
              <a:t>TURBIDITY AND DISINFECTION</a:t>
            </a:r>
          </a:p>
        </p:txBody>
      </p:sp>
      <p:sp>
        <p:nvSpPr>
          <p:cNvPr id="5" name="TextBox 4">
            <a:extLst>
              <a:ext uri="{FF2B5EF4-FFF2-40B4-BE49-F238E27FC236}">
                <a16:creationId xmlns:a16="http://schemas.microsoft.com/office/drawing/2014/main" id="{13598850-231D-4AFE-878D-2D841E9FBFDE}"/>
              </a:ext>
            </a:extLst>
          </p:cNvPr>
          <p:cNvSpPr txBox="1"/>
          <p:nvPr/>
        </p:nvSpPr>
        <p:spPr>
          <a:xfrm>
            <a:off x="327378" y="1990383"/>
            <a:ext cx="11537244" cy="3416320"/>
          </a:xfrm>
          <a:prstGeom prst="rect">
            <a:avLst/>
          </a:prstGeom>
          <a:solidFill>
            <a:srgbClr val="FFFF00"/>
          </a:solidFill>
        </p:spPr>
        <p:txBody>
          <a:bodyPr wrap="square" rtlCol="0">
            <a:spAutoFit/>
          </a:bodyPr>
          <a:lstStyle/>
          <a:p>
            <a:pPr marL="285750" indent="-285750">
              <a:buFont typeface="Arial" panose="020B0604020202020204" pitchFamily="34" charset="0"/>
              <a:buChar char="•"/>
            </a:pPr>
            <a:r>
              <a:rPr lang="en-US" b="1" dirty="0"/>
              <a:t>We are aware of the new turbidity rules approved by the CPHO on May 13, 2020.</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With filtration, normal operations will occur as long as the treated water turbidity remains less than or equal to 1 NTU.</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With dual filtration at the WTP plant, which includes 1st stage multimedia filters (which will remove larger turbidity particles and Giardia) and 2nd stage 1 micron cartridge filters (which will remove smaller particles and Crypto), there should be no issues with meeting turbidity limits as long as filters are functioning properly.</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3-Log (99.9%) inactivation of pathogens in achieved with a 2-log credit with filtration and an addition 1-log credit for Calcium Hypochlorite disinfection.</a:t>
            </a:r>
          </a:p>
          <a:p>
            <a:r>
              <a:rPr lang="en-CA" b="1" dirty="0"/>
              <a:t>         </a:t>
            </a:r>
          </a:p>
        </p:txBody>
      </p:sp>
    </p:spTree>
    <p:extLst>
      <p:ext uri="{BB962C8B-B14F-4D97-AF65-F5344CB8AC3E}">
        <p14:creationId xmlns:p14="http://schemas.microsoft.com/office/powerpoint/2010/main" val="1210573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E486E-8C92-41FD-9E82-8625D45665D2}"/>
              </a:ext>
            </a:extLst>
          </p:cNvPr>
          <p:cNvSpPr>
            <a:spLocks noGrp="1"/>
          </p:cNvSpPr>
          <p:nvPr>
            <p:ph type="ctrTitle"/>
          </p:nvPr>
        </p:nvSpPr>
        <p:spPr>
          <a:xfrm>
            <a:off x="1524000" y="386501"/>
            <a:ext cx="9144000" cy="507999"/>
          </a:xfrm>
        </p:spPr>
        <p:txBody>
          <a:bodyPr>
            <a:normAutofit/>
          </a:bodyPr>
          <a:lstStyle/>
          <a:p>
            <a:r>
              <a:rPr lang="en-CA" sz="2800" dirty="0">
                <a:latin typeface="Arial" panose="020B0604020202020204" pitchFamily="34" charset="0"/>
                <a:cs typeface="Arial" panose="020B0604020202020204" pitchFamily="34" charset="0"/>
              </a:rPr>
              <a:t>QUANTITY OF WATER REQUESTED</a:t>
            </a:r>
          </a:p>
        </p:txBody>
      </p:sp>
      <p:sp>
        <p:nvSpPr>
          <p:cNvPr id="5" name="TextBox 4">
            <a:extLst>
              <a:ext uri="{FF2B5EF4-FFF2-40B4-BE49-F238E27FC236}">
                <a16:creationId xmlns:a16="http://schemas.microsoft.com/office/drawing/2014/main" id="{13598850-231D-4AFE-878D-2D841E9FBFDE}"/>
              </a:ext>
            </a:extLst>
          </p:cNvPr>
          <p:cNvSpPr txBox="1"/>
          <p:nvPr/>
        </p:nvSpPr>
        <p:spPr>
          <a:xfrm>
            <a:off x="327378" y="1079058"/>
            <a:ext cx="11537244" cy="1323439"/>
          </a:xfrm>
          <a:prstGeom prst="rect">
            <a:avLst/>
          </a:prstGeom>
          <a:solidFill>
            <a:schemeClr val="bg1"/>
          </a:solidFill>
          <a:ln>
            <a:noFill/>
          </a:ln>
        </p:spPr>
        <p:txBody>
          <a:bodyPr wrap="square" rtlCol="0">
            <a:spAutoFit/>
          </a:bodyPr>
          <a:lstStyle/>
          <a:p>
            <a:pPr algn="ctr"/>
            <a:r>
              <a:rPr lang="en-CA" sz="2000" b="1"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Annual water extraction from Char Lake has been calculated from 2020 to 2047.</a:t>
            </a:r>
          </a:p>
          <a:p>
            <a:pPr algn="ctr"/>
            <a:endParaRPr lang="en-US" sz="2000" b="1" dirty="0">
              <a:latin typeface="Arial" panose="020B0604020202020204" pitchFamily="34" charset="0"/>
              <a:cs typeface="Arial" panose="020B0604020202020204" pitchFamily="34" charset="0"/>
            </a:endParaRPr>
          </a:p>
          <a:p>
            <a:pPr algn="ctr"/>
            <a:endParaRPr lang="en-US" sz="2000" b="1" dirty="0">
              <a:latin typeface="Arial" panose="020B0604020202020204" pitchFamily="34" charset="0"/>
              <a:cs typeface="Arial" panose="020B0604020202020204" pitchFamily="34" charset="0"/>
            </a:endParaRPr>
          </a:p>
          <a:p>
            <a:pPr algn="ctr"/>
            <a:endParaRPr lang="en-CA" sz="2000" b="1"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480A3ACF-1486-42AA-B5C0-0207AD53A80C}"/>
              </a:ext>
            </a:extLst>
          </p:cNvPr>
          <p:cNvPicPr>
            <a:picLocks noChangeAspect="1"/>
          </p:cNvPicPr>
          <p:nvPr/>
        </p:nvPicPr>
        <p:blipFill>
          <a:blip r:embed="rId2"/>
          <a:stretch>
            <a:fillRect/>
          </a:stretch>
        </p:blipFill>
        <p:spPr>
          <a:xfrm>
            <a:off x="1130030" y="1740777"/>
            <a:ext cx="9931940" cy="4416650"/>
          </a:xfrm>
          <a:prstGeom prst="rect">
            <a:avLst/>
          </a:prstGeom>
        </p:spPr>
      </p:pic>
    </p:spTree>
    <p:extLst>
      <p:ext uri="{BB962C8B-B14F-4D97-AF65-F5344CB8AC3E}">
        <p14:creationId xmlns:p14="http://schemas.microsoft.com/office/powerpoint/2010/main" val="30274421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E486E-8C92-41FD-9E82-8625D45665D2}"/>
              </a:ext>
            </a:extLst>
          </p:cNvPr>
          <p:cNvSpPr>
            <a:spLocks noGrp="1"/>
          </p:cNvSpPr>
          <p:nvPr>
            <p:ph type="ctrTitle"/>
          </p:nvPr>
        </p:nvSpPr>
        <p:spPr>
          <a:xfrm>
            <a:off x="1524000" y="340946"/>
            <a:ext cx="9144000" cy="507999"/>
          </a:xfrm>
        </p:spPr>
        <p:txBody>
          <a:bodyPr>
            <a:normAutofit/>
          </a:bodyPr>
          <a:lstStyle/>
          <a:p>
            <a:r>
              <a:rPr lang="en-CA" sz="2800" dirty="0">
                <a:latin typeface="Arial" panose="020B0604020202020204" pitchFamily="34" charset="0"/>
                <a:cs typeface="Arial" panose="020B0604020202020204" pitchFamily="34" charset="0"/>
              </a:rPr>
              <a:t>QUANTITY OF WATER REQUESTED</a:t>
            </a:r>
          </a:p>
        </p:txBody>
      </p:sp>
      <p:sp>
        <p:nvSpPr>
          <p:cNvPr id="5" name="TextBox 4">
            <a:extLst>
              <a:ext uri="{FF2B5EF4-FFF2-40B4-BE49-F238E27FC236}">
                <a16:creationId xmlns:a16="http://schemas.microsoft.com/office/drawing/2014/main" id="{13598850-231D-4AFE-878D-2D841E9FBFDE}"/>
              </a:ext>
            </a:extLst>
          </p:cNvPr>
          <p:cNvSpPr txBox="1"/>
          <p:nvPr/>
        </p:nvSpPr>
        <p:spPr>
          <a:xfrm>
            <a:off x="327378" y="1254738"/>
            <a:ext cx="11537244" cy="3477875"/>
          </a:xfrm>
          <a:prstGeom prst="rect">
            <a:avLst/>
          </a:prstGeom>
          <a:solidFill>
            <a:schemeClr val="bg2">
              <a:lumMod val="90000"/>
            </a:schemeClr>
          </a:solidFill>
        </p:spPr>
        <p:txBody>
          <a:bodyPr wrap="square" rtlCol="0">
            <a:spAutoFit/>
          </a:bodyPr>
          <a:lstStyle/>
          <a:p>
            <a:pPr marL="342900"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Total extracted water accounts for use within the community, the airport, and bleedwater.</a:t>
            </a:r>
          </a:p>
          <a:p>
            <a:r>
              <a:rPr lang="en-US" sz="2000" b="1" dirty="0">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Annual consumption for 2020 is calculated at 160,502 m</a:t>
            </a:r>
            <a:r>
              <a:rPr lang="en-US" sz="2000" b="1" baseline="30000" dirty="0">
                <a:latin typeface="Arial" panose="020B0604020202020204" pitchFamily="34" charset="0"/>
                <a:cs typeface="Arial" panose="020B0604020202020204" pitchFamily="34" charset="0"/>
              </a:rPr>
              <a:t>3 </a:t>
            </a:r>
            <a:r>
              <a:rPr lang="en-US" sz="2000" b="1" dirty="0">
                <a:latin typeface="Arial" panose="020B0604020202020204" pitchFamily="34" charset="0"/>
                <a:cs typeface="Arial" panose="020B0604020202020204" pitchFamily="34" charset="0"/>
              </a:rPr>
              <a:t>up to 236,137 m</a:t>
            </a:r>
            <a:r>
              <a:rPr lang="en-US" sz="2000" b="1" baseline="30000" dirty="0">
                <a:latin typeface="Arial" panose="020B0604020202020204" pitchFamily="34" charset="0"/>
                <a:cs typeface="Arial" panose="020B0604020202020204" pitchFamily="34" charset="0"/>
              </a:rPr>
              <a:t>3</a:t>
            </a:r>
            <a:r>
              <a:rPr lang="en-US" sz="2000" b="1" dirty="0">
                <a:latin typeface="Arial" panose="020B0604020202020204" pitchFamily="34" charset="0"/>
                <a:cs typeface="Arial" panose="020B0604020202020204" pitchFamily="34" charset="0"/>
              </a:rPr>
              <a:t> in 2047 with population increases, per capita consumptions increases and increased bleedwater usage.</a:t>
            </a:r>
          </a:p>
          <a:p>
            <a:pPr marL="342900" indent="-342900">
              <a:buFont typeface="Arial" panose="020B0604020202020204" pitchFamily="34" charset="0"/>
              <a:buChar char="•"/>
            </a:pPr>
            <a:endParaRPr lang="en-US" sz="2000" b="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Char Lake’s replenishment capacity is sufficient up to about 2040 to supply water for the community.</a:t>
            </a:r>
          </a:p>
          <a:p>
            <a:pPr marL="342900" indent="-342900">
              <a:buFont typeface="Arial" panose="020B0604020202020204" pitchFamily="34" charset="0"/>
              <a:buChar char="•"/>
            </a:pPr>
            <a:endParaRPr lang="en-US" sz="2000" b="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It is recommended that additional technologies be investigated (such as mechanical lifting systems, heat tracing, etc.) to replace the bleedwater system to prevent water from freezing since Char Lake cannot sustain supply in this fashion past 2040. </a:t>
            </a:r>
            <a:endParaRPr lang="en-CA"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84526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E486E-8C92-41FD-9E82-8625D45665D2}"/>
              </a:ext>
            </a:extLst>
          </p:cNvPr>
          <p:cNvSpPr>
            <a:spLocks noGrp="1"/>
          </p:cNvSpPr>
          <p:nvPr>
            <p:ph type="ctrTitle"/>
          </p:nvPr>
        </p:nvSpPr>
        <p:spPr>
          <a:xfrm>
            <a:off x="1524000" y="340946"/>
            <a:ext cx="9144000" cy="507999"/>
          </a:xfrm>
        </p:spPr>
        <p:txBody>
          <a:bodyPr>
            <a:normAutofit/>
          </a:bodyPr>
          <a:lstStyle/>
          <a:p>
            <a:r>
              <a:rPr lang="en-CA" sz="2800" dirty="0">
                <a:latin typeface="Arial" panose="020B0604020202020204" pitchFamily="34" charset="0"/>
                <a:cs typeface="Arial" panose="020B0604020202020204" pitchFamily="34" charset="0"/>
              </a:rPr>
              <a:t>VERIFICATION OF CONSUMPTION</a:t>
            </a:r>
          </a:p>
        </p:txBody>
      </p:sp>
      <p:sp>
        <p:nvSpPr>
          <p:cNvPr id="5" name="TextBox 4">
            <a:extLst>
              <a:ext uri="{FF2B5EF4-FFF2-40B4-BE49-F238E27FC236}">
                <a16:creationId xmlns:a16="http://schemas.microsoft.com/office/drawing/2014/main" id="{13598850-231D-4AFE-878D-2D841E9FBFDE}"/>
              </a:ext>
            </a:extLst>
          </p:cNvPr>
          <p:cNvSpPr txBox="1"/>
          <p:nvPr/>
        </p:nvSpPr>
        <p:spPr>
          <a:xfrm>
            <a:off x="327378" y="1053402"/>
            <a:ext cx="11537244" cy="5324535"/>
          </a:xfrm>
          <a:prstGeom prst="rect">
            <a:avLst/>
          </a:prstGeom>
          <a:solidFill>
            <a:schemeClr val="bg2">
              <a:lumMod val="90000"/>
            </a:schemeClr>
          </a:solidFill>
        </p:spPr>
        <p:txBody>
          <a:bodyPr wrap="square" rtlCol="0">
            <a:spAutoFit/>
          </a:bodyPr>
          <a:lstStyle/>
          <a:p>
            <a:pPr marL="342900"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CGS is requesting water measurement confirmation from Char Lake.</a:t>
            </a:r>
          </a:p>
          <a:p>
            <a:pPr marL="342900"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For the purposes of measuring water quantity being withdrawn on a consistent basis from Char Lake, a flow totalizing flowmeter is the desired technology.</a:t>
            </a:r>
          </a:p>
          <a:p>
            <a:pPr marL="342900"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A turbine flow meter is a widely used technology for totalizing the amount of water that flows through the pipe.</a:t>
            </a:r>
          </a:p>
          <a:p>
            <a:pPr marL="342900"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The service conditions and the congestion that exists in the existing Char Lake pump house does not seem to provide options for the installation of a flow totalizer.</a:t>
            </a:r>
          </a:p>
          <a:p>
            <a:pPr marL="342900"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Ideally, there would be a straight run of pipe at least 1m long that would permit the install of a flow totalizer (flanges and unions).</a:t>
            </a:r>
          </a:p>
          <a:p>
            <a:pPr marL="342900"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The flow totalizer itself is 0.58m in length.</a:t>
            </a:r>
          </a:p>
          <a:p>
            <a:pPr marL="342900"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This is not available in the Char Lake building.</a:t>
            </a:r>
          </a:p>
          <a:p>
            <a:pPr marL="342900"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From Char Lake, a dedicated 150mm (6”) line is utilized to connect to Signal Hill WTP.</a:t>
            </a:r>
          </a:p>
          <a:p>
            <a:pPr marL="342900"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It is proposed that the flow totalizer be installed on the inlet from Char Lake just as the pipe enters the Signal Hill WTP.  There will be no other flow measured on the line, only the withdrawal water that is from Char Lake.</a:t>
            </a:r>
          </a:p>
          <a:p>
            <a:pPr marL="342900" indent="-342900">
              <a:buFont typeface="Arial" panose="020B0604020202020204" pitchFamily="34" charset="0"/>
              <a:buChar char="•"/>
            </a:pPr>
            <a:r>
              <a:rPr lang="en-US" sz="2000" b="1" dirty="0">
                <a:latin typeface="Arial" panose="020B0604020202020204" pitchFamily="34" charset="0"/>
                <a:cs typeface="Arial" panose="020B0604020202020204" pitchFamily="34" charset="0"/>
              </a:rPr>
              <a:t>EXP has prepared flow meter specifications and are currently arranging delivery and subsequent installation in late October/early November 2020.</a:t>
            </a:r>
            <a:endParaRPr lang="en-CA"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06636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1C7E6-BD6D-48FD-8F72-52C4A1F9617A}"/>
              </a:ext>
            </a:extLst>
          </p:cNvPr>
          <p:cNvSpPr>
            <a:spLocks noGrp="1"/>
          </p:cNvSpPr>
          <p:nvPr>
            <p:ph type="ctrTitle"/>
          </p:nvPr>
        </p:nvSpPr>
        <p:spPr>
          <a:xfrm>
            <a:off x="146756" y="117651"/>
            <a:ext cx="11887199" cy="593549"/>
          </a:xfrm>
        </p:spPr>
        <p:txBody>
          <a:bodyPr>
            <a:noAutofit/>
          </a:bodyPr>
          <a:lstStyle/>
          <a:p>
            <a:r>
              <a:rPr lang="en-CA" sz="3200" dirty="0">
                <a:latin typeface="Arial" panose="020B0604020202020204" pitchFamily="34" charset="0"/>
                <a:cs typeface="Arial" panose="020B0604020202020204" pitchFamily="34" charset="0"/>
              </a:rPr>
              <a:t>PLANS FOR THE CHAR LAKE PUMPHOUSE</a:t>
            </a:r>
          </a:p>
        </p:txBody>
      </p:sp>
      <p:sp>
        <p:nvSpPr>
          <p:cNvPr id="3" name="Subtitle 2">
            <a:extLst>
              <a:ext uri="{FF2B5EF4-FFF2-40B4-BE49-F238E27FC236}">
                <a16:creationId xmlns:a16="http://schemas.microsoft.com/office/drawing/2014/main" id="{7261FE13-60FF-48EF-8285-971803F68272}"/>
              </a:ext>
            </a:extLst>
          </p:cNvPr>
          <p:cNvSpPr>
            <a:spLocks noGrp="1"/>
          </p:cNvSpPr>
          <p:nvPr>
            <p:ph type="subTitle" idx="1"/>
          </p:nvPr>
        </p:nvSpPr>
        <p:spPr>
          <a:xfrm>
            <a:off x="699911" y="790999"/>
            <a:ext cx="10780888" cy="5773385"/>
          </a:xfrm>
          <a:solidFill>
            <a:schemeClr val="accent2">
              <a:lumMod val="40000"/>
              <a:lumOff val="60000"/>
            </a:schemeClr>
          </a:solidFill>
        </p:spPr>
        <p:txBody>
          <a:bodyPr>
            <a:normAutofit fontScale="85000" lnSpcReduction="20000"/>
          </a:bodyPr>
          <a:lstStyle/>
          <a:p>
            <a:pPr marL="342900" indent="-342900" algn="l">
              <a:buFont typeface="Arial" panose="020B0604020202020204" pitchFamily="34" charset="0"/>
              <a:buChar char="•"/>
            </a:pPr>
            <a:endParaRPr lang="en-CA" sz="2800"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sz="2800" dirty="0">
                <a:latin typeface="Arial" panose="020B0604020202020204" pitchFamily="34" charset="0"/>
                <a:cs typeface="Arial" panose="020B0604020202020204" pitchFamily="34" charset="0"/>
              </a:rPr>
              <a:t>Both an Environmental Management Plan (EMP) and Decommissioning &amp; Remediation Plan have been submitted.</a:t>
            </a:r>
          </a:p>
          <a:p>
            <a:pPr marL="342900" indent="-342900" algn="l">
              <a:buFont typeface="Arial" panose="020B0604020202020204" pitchFamily="34" charset="0"/>
              <a:buChar char="•"/>
            </a:pPr>
            <a:r>
              <a:rPr lang="en-US" sz="2800" dirty="0">
                <a:latin typeface="Arial" panose="020B0604020202020204" pitchFamily="34" charset="0"/>
                <a:cs typeface="Arial" panose="020B0604020202020204" pitchFamily="34" charset="0"/>
              </a:rPr>
              <a:t>The EMP assists with implementing measures to protect the environment and minimize environmental impacts during construction at both the Char Lake Pumphouse and Signal Hill WTP sites.</a:t>
            </a:r>
          </a:p>
          <a:p>
            <a:pPr marL="342900" indent="-342900" algn="l">
              <a:buFont typeface="Arial" panose="020B0604020202020204" pitchFamily="34" charset="0"/>
              <a:buChar char="•"/>
            </a:pPr>
            <a:r>
              <a:rPr lang="en-US" sz="2800" dirty="0">
                <a:latin typeface="Arial" panose="020B0604020202020204" pitchFamily="34" charset="0"/>
                <a:cs typeface="Arial" panose="020B0604020202020204" pitchFamily="34" charset="0"/>
              </a:rPr>
              <a:t>The EMP outlines requirements and procedures to minimize surface water and fish habitat impacts by controlling erosion and drainage with sedimentation control.</a:t>
            </a:r>
          </a:p>
          <a:p>
            <a:pPr marL="342900" indent="-342900" algn="l">
              <a:buFont typeface="Arial" panose="020B0604020202020204" pitchFamily="34" charset="0"/>
              <a:buChar char="•"/>
            </a:pPr>
            <a:r>
              <a:rPr lang="en-US" sz="2800" dirty="0">
                <a:latin typeface="Arial" panose="020B0604020202020204" pitchFamily="34" charset="0"/>
                <a:cs typeface="Arial" panose="020B0604020202020204" pitchFamily="34" charset="0"/>
              </a:rPr>
              <a:t>Pollution controls and procedures are also implemented to reduce dust and particulate matter.</a:t>
            </a:r>
          </a:p>
          <a:p>
            <a:pPr marL="342900" indent="-342900" algn="l">
              <a:buFont typeface="Arial" panose="020B0604020202020204" pitchFamily="34" charset="0"/>
              <a:buChar char="•"/>
            </a:pPr>
            <a:r>
              <a:rPr lang="en-US" sz="2800" dirty="0">
                <a:latin typeface="Arial" panose="020B0604020202020204" pitchFamily="34" charset="0"/>
                <a:cs typeface="Arial" panose="020B0604020202020204" pitchFamily="34" charset="0"/>
              </a:rPr>
              <a:t>It also spells out procedures for management of hazardous materials during decommissioning.</a:t>
            </a:r>
          </a:p>
          <a:p>
            <a:pPr marL="342900" indent="-342900" algn="l">
              <a:buFont typeface="Arial" panose="020B0604020202020204" pitchFamily="34" charset="0"/>
              <a:buChar char="•"/>
            </a:pPr>
            <a:r>
              <a:rPr lang="en-US" sz="2800" dirty="0">
                <a:latin typeface="Arial" panose="020B0604020202020204" pitchFamily="34" charset="0"/>
                <a:cs typeface="Arial" panose="020B0604020202020204" pitchFamily="34" charset="0"/>
              </a:rPr>
              <a:t>Spill response procedures are also outlined for spills on land, snow and water.</a:t>
            </a:r>
          </a:p>
          <a:p>
            <a:pPr marL="342900" indent="-342900" algn="l">
              <a:buFont typeface="Arial" panose="020B0604020202020204" pitchFamily="34" charset="0"/>
              <a:buChar char="•"/>
            </a:pPr>
            <a:r>
              <a:rPr lang="en-US" sz="2800" dirty="0">
                <a:latin typeface="Arial" panose="020B0604020202020204" pitchFamily="34" charset="0"/>
                <a:cs typeface="Arial" panose="020B0604020202020204" pitchFamily="34" charset="0"/>
              </a:rPr>
              <a:t>And finally, it describes in detail the reporting requirements of any spill that may occur.</a:t>
            </a:r>
          </a:p>
        </p:txBody>
      </p:sp>
    </p:spTree>
    <p:extLst>
      <p:ext uri="{BB962C8B-B14F-4D97-AF65-F5344CB8AC3E}">
        <p14:creationId xmlns:p14="http://schemas.microsoft.com/office/powerpoint/2010/main" val="20664501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1C7E6-BD6D-48FD-8F72-52C4A1F9617A}"/>
              </a:ext>
            </a:extLst>
          </p:cNvPr>
          <p:cNvSpPr>
            <a:spLocks noGrp="1"/>
          </p:cNvSpPr>
          <p:nvPr>
            <p:ph type="ctrTitle"/>
          </p:nvPr>
        </p:nvSpPr>
        <p:spPr>
          <a:xfrm>
            <a:off x="146756" y="117651"/>
            <a:ext cx="11887199" cy="593549"/>
          </a:xfrm>
        </p:spPr>
        <p:txBody>
          <a:bodyPr>
            <a:noAutofit/>
          </a:bodyPr>
          <a:lstStyle/>
          <a:p>
            <a:r>
              <a:rPr lang="en-CA" sz="3200" dirty="0">
                <a:latin typeface="Arial" panose="020B0604020202020204" pitchFamily="34" charset="0"/>
                <a:cs typeface="Arial" panose="020B0604020202020204" pitchFamily="34" charset="0"/>
              </a:rPr>
              <a:t>PLANS FOR THE CHAR LAKE PUMPHOUSE</a:t>
            </a:r>
          </a:p>
        </p:txBody>
      </p:sp>
      <p:sp>
        <p:nvSpPr>
          <p:cNvPr id="3" name="Subtitle 2">
            <a:extLst>
              <a:ext uri="{FF2B5EF4-FFF2-40B4-BE49-F238E27FC236}">
                <a16:creationId xmlns:a16="http://schemas.microsoft.com/office/drawing/2014/main" id="{7261FE13-60FF-48EF-8285-971803F68272}"/>
              </a:ext>
            </a:extLst>
          </p:cNvPr>
          <p:cNvSpPr>
            <a:spLocks noGrp="1"/>
          </p:cNvSpPr>
          <p:nvPr>
            <p:ph type="subTitle" idx="1"/>
          </p:nvPr>
        </p:nvSpPr>
        <p:spPr>
          <a:xfrm>
            <a:off x="699911" y="857907"/>
            <a:ext cx="10780888" cy="5773385"/>
          </a:xfrm>
          <a:solidFill>
            <a:schemeClr val="accent2">
              <a:lumMod val="40000"/>
              <a:lumOff val="60000"/>
            </a:schemeClr>
          </a:solidFill>
        </p:spPr>
        <p:txBody>
          <a:bodyPr>
            <a:normAutofit fontScale="92500" lnSpcReduction="20000"/>
          </a:bodyPr>
          <a:lstStyle/>
          <a:p>
            <a:pPr marL="342900" indent="-342900" algn="l">
              <a:buFont typeface="Arial" panose="020B0604020202020204" pitchFamily="34" charset="0"/>
              <a:buChar char="•"/>
            </a:pPr>
            <a:endParaRPr lang="en-CA" sz="2800"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sz="2800" dirty="0">
                <a:latin typeface="Arial" panose="020B0604020202020204" pitchFamily="34" charset="0"/>
                <a:cs typeface="Arial" panose="020B0604020202020204" pitchFamily="34" charset="0"/>
              </a:rPr>
              <a:t>Additional details are provided in the decommissioning and remediation plan and the spill contingency plan discussed later.</a:t>
            </a:r>
          </a:p>
          <a:p>
            <a:pPr marL="342900" indent="-342900" algn="l">
              <a:buFont typeface="Arial" panose="020B0604020202020204" pitchFamily="34" charset="0"/>
              <a:buChar char="•"/>
            </a:pPr>
            <a:r>
              <a:rPr lang="en-US" sz="2800" dirty="0">
                <a:latin typeface="Arial" panose="020B0604020202020204" pitchFamily="34" charset="0"/>
                <a:cs typeface="Arial" panose="020B0604020202020204" pitchFamily="34" charset="0"/>
              </a:rPr>
              <a:t>The decommissioning plan assists with implementing specific work procedures and measures to protect human health and minimize environmental impacts during decommissioning of the Char Lake Pumphouse.</a:t>
            </a:r>
          </a:p>
          <a:p>
            <a:pPr marL="342900" indent="-342900" algn="l">
              <a:buFont typeface="Arial" panose="020B0604020202020204" pitchFamily="34" charset="0"/>
              <a:buChar char="•"/>
            </a:pPr>
            <a:r>
              <a:rPr lang="en-US" sz="2800" dirty="0">
                <a:latin typeface="Arial" panose="020B0604020202020204" pitchFamily="34" charset="0"/>
                <a:cs typeface="Arial" panose="020B0604020202020204" pitchFamily="34" charset="0"/>
              </a:rPr>
              <a:t>Due to the proximity of the pumphouse to Char Lake, control measures must be implemented to prevent movement of contaminants into the water caused by disturbing the soils and structure dismantling.</a:t>
            </a:r>
          </a:p>
          <a:p>
            <a:pPr marL="342900" indent="-342900" algn="l">
              <a:buFont typeface="Arial" panose="020B0604020202020204" pitchFamily="34" charset="0"/>
              <a:buChar char="•"/>
            </a:pPr>
            <a:r>
              <a:rPr lang="en-US" sz="2800" dirty="0">
                <a:latin typeface="Arial" panose="020B0604020202020204" pitchFamily="34" charset="0"/>
                <a:cs typeface="Arial" panose="020B0604020202020204" pitchFamily="34" charset="0"/>
              </a:rPr>
              <a:t>The above-ground fuel tank must be safely removed, cleaned and washing using a vacuum truck, and the metal must be disposed at the community metal land field.</a:t>
            </a:r>
          </a:p>
          <a:p>
            <a:pPr marL="342900" indent="-342900" algn="l">
              <a:buFont typeface="Arial" panose="020B0604020202020204" pitchFamily="34" charset="0"/>
              <a:buChar char="•"/>
            </a:pPr>
            <a:r>
              <a:rPr lang="en-US" sz="2800" dirty="0">
                <a:latin typeface="Arial" panose="020B0604020202020204" pitchFamily="34" charset="0"/>
                <a:cs typeface="Arial" panose="020B0604020202020204" pitchFamily="34" charset="0"/>
              </a:rPr>
              <a:t>Hazardous materials such as lead-based paints, mercury-containing florescent light tubes and PCB-containing light fixture ballasts must be securely removed and disposed to recycling facilities.</a:t>
            </a:r>
            <a:endParaRPr lang="en-CA"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82273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1C7E6-BD6D-48FD-8F72-52C4A1F9617A}"/>
              </a:ext>
            </a:extLst>
          </p:cNvPr>
          <p:cNvSpPr>
            <a:spLocks noGrp="1"/>
          </p:cNvSpPr>
          <p:nvPr>
            <p:ph type="ctrTitle"/>
          </p:nvPr>
        </p:nvSpPr>
        <p:spPr>
          <a:xfrm>
            <a:off x="146756" y="117651"/>
            <a:ext cx="11887199" cy="593549"/>
          </a:xfrm>
        </p:spPr>
        <p:txBody>
          <a:bodyPr>
            <a:noAutofit/>
          </a:bodyPr>
          <a:lstStyle/>
          <a:p>
            <a:r>
              <a:rPr lang="en-CA" sz="3200" dirty="0">
                <a:latin typeface="Arial" panose="020B0604020202020204" pitchFamily="34" charset="0"/>
                <a:cs typeface="Arial" panose="020B0604020202020204" pitchFamily="34" charset="0"/>
              </a:rPr>
              <a:t>CHAR LAKE PUMPHOUSE DESIGN &amp; CONSTRUCTION</a:t>
            </a:r>
          </a:p>
        </p:txBody>
      </p:sp>
      <p:sp>
        <p:nvSpPr>
          <p:cNvPr id="3" name="Subtitle 2">
            <a:extLst>
              <a:ext uri="{FF2B5EF4-FFF2-40B4-BE49-F238E27FC236}">
                <a16:creationId xmlns:a16="http://schemas.microsoft.com/office/drawing/2014/main" id="{7261FE13-60FF-48EF-8285-971803F68272}"/>
              </a:ext>
            </a:extLst>
          </p:cNvPr>
          <p:cNvSpPr>
            <a:spLocks noGrp="1"/>
          </p:cNvSpPr>
          <p:nvPr>
            <p:ph type="subTitle" idx="1"/>
          </p:nvPr>
        </p:nvSpPr>
        <p:spPr>
          <a:xfrm>
            <a:off x="699911" y="841129"/>
            <a:ext cx="10780888" cy="5773385"/>
          </a:xfrm>
          <a:solidFill>
            <a:schemeClr val="accent2">
              <a:lumMod val="40000"/>
              <a:lumOff val="60000"/>
            </a:schemeClr>
          </a:solidFill>
        </p:spPr>
        <p:txBody>
          <a:bodyPr>
            <a:normAutofit/>
          </a:bodyPr>
          <a:lstStyle/>
          <a:p>
            <a:pPr marL="342900" indent="-342900" algn="l">
              <a:buFont typeface="Arial" panose="020B0604020202020204" pitchFamily="34" charset="0"/>
              <a:buChar char="•"/>
            </a:pPr>
            <a:endParaRPr lang="en-CA" sz="2800"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sz="2800" dirty="0">
                <a:latin typeface="Arial" panose="020B0604020202020204" pitchFamily="34" charset="0"/>
                <a:cs typeface="Arial" panose="020B0604020202020204" pitchFamily="34" charset="0"/>
              </a:rPr>
              <a:t>The scope for the new pump house and remediation of the site of the new facility involves the following activities:</a:t>
            </a:r>
          </a:p>
          <a:p>
            <a:pPr marL="800100" lvl="1" indent="-342900" algn="l">
              <a:buFont typeface="Arial" panose="020B0604020202020204" pitchFamily="34" charset="0"/>
              <a:buChar char="•"/>
            </a:pPr>
            <a:r>
              <a:rPr lang="en-US" sz="2400" dirty="0">
                <a:latin typeface="Arial" panose="020B0604020202020204" pitchFamily="34" charset="0"/>
                <a:cs typeface="Arial" panose="020B0604020202020204" pitchFamily="34" charset="0"/>
              </a:rPr>
              <a:t>site works including access and a power line;</a:t>
            </a:r>
          </a:p>
          <a:p>
            <a:pPr marL="800100" lvl="1" indent="-342900" algn="l">
              <a:buFont typeface="Arial" panose="020B0604020202020204" pitchFamily="34" charset="0"/>
              <a:buChar char="•"/>
            </a:pPr>
            <a:r>
              <a:rPr lang="en-US" sz="2400" dirty="0">
                <a:latin typeface="Arial" panose="020B0604020202020204" pitchFamily="34" charset="0"/>
                <a:cs typeface="Arial" panose="020B0604020202020204" pitchFamily="34" charset="0"/>
              </a:rPr>
              <a:t>provision of a new building including electrical and mechanical systems;</a:t>
            </a:r>
          </a:p>
          <a:p>
            <a:pPr marL="800100" lvl="1" indent="-342900" algn="l">
              <a:buFont typeface="Arial" panose="020B0604020202020204" pitchFamily="34" charset="0"/>
              <a:buChar char="•"/>
            </a:pPr>
            <a:r>
              <a:rPr lang="en-US" sz="2400" dirty="0">
                <a:latin typeface="Arial" panose="020B0604020202020204" pitchFamily="34" charset="0"/>
                <a:cs typeface="Arial" panose="020B0604020202020204" pitchFamily="34" charset="0"/>
              </a:rPr>
              <a:t>provision of new intakes into Char Lake; a new transmission watermain interconnecting the pump house with the water treatment plant; and</a:t>
            </a:r>
          </a:p>
          <a:p>
            <a:pPr marL="800100" lvl="1" indent="-342900" algn="l">
              <a:buFont typeface="Arial" panose="020B0604020202020204" pitchFamily="34" charset="0"/>
              <a:buChar char="•"/>
            </a:pPr>
            <a:r>
              <a:rPr lang="en-US" sz="2400" dirty="0">
                <a:latin typeface="Arial" panose="020B0604020202020204" pitchFamily="34" charset="0"/>
                <a:cs typeface="Arial" panose="020B0604020202020204" pitchFamily="34" charset="0"/>
              </a:rPr>
              <a:t>remediation of petroleum contamination of the existing site and management of the contaminated soil.</a:t>
            </a:r>
          </a:p>
          <a:p>
            <a:pPr marL="342900" indent="-342900" algn="l">
              <a:buFont typeface="Arial" panose="020B0604020202020204" pitchFamily="34" charset="0"/>
              <a:buChar char="•"/>
            </a:pPr>
            <a:r>
              <a:rPr lang="en-US" sz="2800" dirty="0">
                <a:latin typeface="Arial" panose="020B0604020202020204" pitchFamily="34" charset="0"/>
                <a:cs typeface="Arial" panose="020B0604020202020204" pitchFamily="34" charset="0"/>
              </a:rPr>
              <a:t>The design flow rate from the water source to the new pump station at Char Lake is 720 L/m.</a:t>
            </a:r>
          </a:p>
          <a:p>
            <a:pPr marL="342900" indent="-342900" algn="l">
              <a:buFont typeface="Arial" panose="020B0604020202020204" pitchFamily="34" charset="0"/>
              <a:buChar char="•"/>
            </a:pPr>
            <a:r>
              <a:rPr lang="en-US" sz="2800" dirty="0">
                <a:latin typeface="Arial" panose="020B0604020202020204" pitchFamily="34" charset="0"/>
                <a:cs typeface="Arial" panose="020B0604020202020204" pitchFamily="34" charset="0"/>
              </a:rPr>
              <a:t>The site selected is approximately 60 m east of the existing facility and meets the required criteria.</a:t>
            </a:r>
          </a:p>
        </p:txBody>
      </p:sp>
    </p:spTree>
    <p:extLst>
      <p:ext uri="{BB962C8B-B14F-4D97-AF65-F5344CB8AC3E}">
        <p14:creationId xmlns:p14="http://schemas.microsoft.com/office/powerpoint/2010/main" val="16339208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BCF20-9FDC-48A4-A7A7-3C4E229D0995}"/>
              </a:ext>
            </a:extLst>
          </p:cNvPr>
          <p:cNvSpPr>
            <a:spLocks noGrp="1"/>
          </p:cNvSpPr>
          <p:nvPr>
            <p:ph type="ctrTitle"/>
          </p:nvPr>
        </p:nvSpPr>
        <p:spPr>
          <a:xfrm>
            <a:off x="784578" y="41548"/>
            <a:ext cx="10622844" cy="417689"/>
          </a:xfrm>
        </p:spPr>
        <p:txBody>
          <a:bodyPr>
            <a:normAutofit fontScale="90000"/>
          </a:bodyPr>
          <a:lstStyle/>
          <a:p>
            <a:r>
              <a:rPr lang="en-CA" sz="2800" dirty="0">
                <a:latin typeface="Arial" panose="020B0604020202020204" pitchFamily="34" charset="0"/>
                <a:cs typeface="Arial" panose="020B0604020202020204" pitchFamily="34" charset="0"/>
              </a:rPr>
              <a:t>PARTICIPANTS FOR THE PUBLIC HEARING</a:t>
            </a:r>
          </a:p>
        </p:txBody>
      </p:sp>
      <p:sp>
        <p:nvSpPr>
          <p:cNvPr id="3" name="Subtitle 2">
            <a:extLst>
              <a:ext uri="{FF2B5EF4-FFF2-40B4-BE49-F238E27FC236}">
                <a16:creationId xmlns:a16="http://schemas.microsoft.com/office/drawing/2014/main" id="{EB3E586C-0311-4DC7-93F5-2C3696775DD6}"/>
              </a:ext>
            </a:extLst>
          </p:cNvPr>
          <p:cNvSpPr>
            <a:spLocks noGrp="1"/>
          </p:cNvSpPr>
          <p:nvPr>
            <p:ph type="subTitle" idx="1"/>
          </p:nvPr>
        </p:nvSpPr>
        <p:spPr>
          <a:xfrm>
            <a:off x="587022" y="609599"/>
            <a:ext cx="11379199" cy="6248401"/>
          </a:xfrm>
          <a:solidFill>
            <a:schemeClr val="accent6">
              <a:lumMod val="40000"/>
              <a:lumOff val="60000"/>
            </a:schemeClr>
          </a:solidFill>
        </p:spPr>
        <p:txBody>
          <a:bodyPr>
            <a:normAutofit fontScale="25000" lnSpcReduction="20000"/>
          </a:bodyPr>
          <a:lstStyle/>
          <a:p>
            <a:pPr algn="l"/>
            <a:endParaRPr lang="en-CA" sz="7200" b="1" dirty="0">
              <a:latin typeface="Arial" panose="020B0604020202020204" pitchFamily="34" charset="0"/>
              <a:cs typeface="Arial" panose="020B0604020202020204" pitchFamily="34" charset="0"/>
            </a:endParaRPr>
          </a:p>
          <a:p>
            <a:pPr algn="l"/>
            <a:r>
              <a:rPr lang="en-CA" sz="7200" b="1" dirty="0">
                <a:latin typeface="Arial" panose="020B0604020202020204" pitchFamily="34" charset="0"/>
                <a:cs typeface="Arial" panose="020B0604020202020204" pitchFamily="34" charset="0"/>
              </a:rPr>
              <a:t>GN LICENCE REPRESENTATIVE</a:t>
            </a:r>
            <a:r>
              <a:rPr lang="en-CA" sz="7200" dirty="0">
                <a:latin typeface="Arial" panose="020B0604020202020204" pitchFamily="34" charset="0"/>
                <a:cs typeface="Arial" panose="020B0604020202020204" pitchFamily="34" charset="0"/>
              </a:rPr>
              <a:t>:</a:t>
            </a:r>
          </a:p>
          <a:p>
            <a:pPr algn="l"/>
            <a:r>
              <a:rPr lang="en-CA" sz="7200" dirty="0">
                <a:latin typeface="Arial" panose="020B0604020202020204" pitchFamily="34" charset="0"/>
                <a:cs typeface="Arial" panose="020B0604020202020204" pitchFamily="34" charset="0"/>
              </a:rPr>
              <a:t>BHABESH ROY, M.A.Sc.,  P.Eng., MUNICIPAL PLANNING ENGINEER, BAFFIN REGION, POND INLET</a:t>
            </a:r>
          </a:p>
          <a:p>
            <a:pPr algn="l"/>
            <a:r>
              <a:rPr lang="en-CA" sz="7200" dirty="0">
                <a:latin typeface="Arial" panose="020B0604020202020204" pitchFamily="34" charset="0"/>
                <a:cs typeface="Arial" panose="020B0604020202020204" pitchFamily="34" charset="0"/>
              </a:rPr>
              <a:t>Phone: 867-899-7314, cell: 867-899-1345 and email: </a:t>
            </a:r>
            <a:r>
              <a:rPr lang="en-CA" sz="7200" dirty="0">
                <a:latin typeface="Arial" panose="020B0604020202020204" pitchFamily="34" charset="0"/>
                <a:cs typeface="Arial" panose="020B0604020202020204" pitchFamily="34" charset="0"/>
                <a:hlinkClick r:id="rId2"/>
              </a:rPr>
              <a:t>broy@gov.nu.ca</a:t>
            </a:r>
            <a:endParaRPr lang="en-CA" sz="7200" dirty="0">
              <a:latin typeface="Arial" panose="020B0604020202020204" pitchFamily="34" charset="0"/>
              <a:cs typeface="Arial" panose="020B0604020202020204" pitchFamily="34" charset="0"/>
            </a:endParaRPr>
          </a:p>
          <a:p>
            <a:pPr algn="l"/>
            <a:r>
              <a:rPr lang="en-CA" sz="7200" dirty="0">
                <a:latin typeface="Arial" panose="020B0604020202020204" pitchFamily="34" charset="0"/>
                <a:cs typeface="Arial" panose="020B0604020202020204" pitchFamily="34" charset="0"/>
              </a:rPr>
              <a:t>Assisted by: Janise Idlout, Municipal Technical Officer, Baffin Region, Pond Inlet</a:t>
            </a:r>
          </a:p>
          <a:p>
            <a:pPr algn="l"/>
            <a:r>
              <a:rPr lang="en-CA" sz="7200" dirty="0">
                <a:latin typeface="Arial" panose="020B0604020202020204" pitchFamily="34" charset="0"/>
                <a:cs typeface="Arial" panose="020B0604020202020204" pitchFamily="34" charset="0"/>
              </a:rPr>
              <a:t>Phone: 867-899-7315, e-mail: </a:t>
            </a:r>
            <a:r>
              <a:rPr lang="en-CA" sz="7200" dirty="0">
                <a:latin typeface="Arial" panose="020B0604020202020204" pitchFamily="34" charset="0"/>
                <a:cs typeface="Arial" panose="020B0604020202020204" pitchFamily="34" charset="0"/>
                <a:hlinkClick r:id="rId3"/>
              </a:rPr>
              <a:t>jidlout3@gov.nu.ca</a:t>
            </a:r>
            <a:endParaRPr lang="en-CA" sz="7200" dirty="0">
              <a:latin typeface="Arial" panose="020B0604020202020204" pitchFamily="34" charset="0"/>
              <a:cs typeface="Arial" panose="020B0604020202020204" pitchFamily="34" charset="0"/>
            </a:endParaRPr>
          </a:p>
          <a:p>
            <a:pPr algn="l"/>
            <a:endParaRPr lang="en-CA" sz="7200" dirty="0">
              <a:latin typeface="Arial" panose="020B0604020202020204" pitchFamily="34" charset="0"/>
              <a:cs typeface="Arial" panose="020B0604020202020204" pitchFamily="34" charset="0"/>
            </a:endParaRPr>
          </a:p>
          <a:p>
            <a:pPr algn="l"/>
            <a:r>
              <a:rPr lang="en-CA" sz="7200" b="1" dirty="0">
                <a:latin typeface="Arial" panose="020B0604020202020204" pitchFamily="34" charset="0"/>
                <a:cs typeface="Arial" panose="020B0604020202020204" pitchFamily="34" charset="0"/>
              </a:rPr>
              <a:t>MUNICIPALITY OF RESOLUTE BAY:</a:t>
            </a:r>
          </a:p>
          <a:p>
            <a:pPr algn="l"/>
            <a:r>
              <a:rPr lang="en-CA" sz="7200" dirty="0">
                <a:latin typeface="Arial" panose="020B0604020202020204" pitchFamily="34" charset="0"/>
                <a:cs typeface="Arial" panose="020B0604020202020204" pitchFamily="34" charset="0"/>
              </a:rPr>
              <a:t>STEVE PIERCEY, CAO, phone: 867-252-3832 and email: </a:t>
            </a:r>
            <a:r>
              <a:rPr lang="en-CA" sz="7200" dirty="0">
                <a:latin typeface="Arial" panose="020B0604020202020204" pitchFamily="34" charset="0"/>
                <a:cs typeface="Arial" panose="020B0604020202020204" pitchFamily="34" charset="0"/>
                <a:hlinkClick r:id="rId4"/>
              </a:rPr>
              <a:t>sao@resolute.ca</a:t>
            </a:r>
            <a:endParaRPr lang="en-CA" sz="7200" dirty="0">
              <a:latin typeface="Arial" panose="020B0604020202020204" pitchFamily="34" charset="0"/>
              <a:cs typeface="Arial" panose="020B0604020202020204" pitchFamily="34" charset="0"/>
            </a:endParaRPr>
          </a:p>
          <a:p>
            <a:pPr algn="l"/>
            <a:endParaRPr lang="en-CA" sz="7200" dirty="0">
              <a:latin typeface="Arial" panose="020B0604020202020204" pitchFamily="34" charset="0"/>
              <a:cs typeface="Arial" panose="020B0604020202020204" pitchFamily="34" charset="0"/>
            </a:endParaRPr>
          </a:p>
          <a:p>
            <a:pPr algn="l"/>
            <a:r>
              <a:rPr lang="en-CA" sz="7200" b="1" dirty="0">
                <a:latin typeface="Arial" panose="020B0604020202020204" pitchFamily="34" charset="0"/>
                <a:cs typeface="Arial" panose="020B0604020202020204" pitchFamily="34" charset="0"/>
              </a:rPr>
              <a:t>CONSULTANT - EXP SERVICES INC:</a:t>
            </a:r>
          </a:p>
          <a:p>
            <a:pPr algn="l"/>
            <a:r>
              <a:rPr lang="en-CA" sz="7200" dirty="0">
                <a:latin typeface="Arial" panose="020B0604020202020204" pitchFamily="34" charset="0"/>
                <a:cs typeface="Arial" panose="020B0604020202020204" pitchFamily="34" charset="0"/>
              </a:rPr>
              <a:t>TONY WHALEN, P.Eng., Project Manager and Sr. Water &amp; Wastewater Engineer</a:t>
            </a:r>
          </a:p>
          <a:p>
            <a:pPr algn="l"/>
            <a:r>
              <a:rPr lang="en-CA" sz="7200" dirty="0">
                <a:latin typeface="Arial" panose="020B0604020202020204" pitchFamily="34" charset="0"/>
                <a:cs typeface="Arial" panose="020B0604020202020204" pitchFamily="34" charset="0"/>
              </a:rPr>
              <a:t>Phone: 506-999-6284 and email: </a:t>
            </a:r>
            <a:r>
              <a:rPr lang="en-CA" sz="7200" dirty="0">
                <a:latin typeface="Arial" panose="020B0604020202020204" pitchFamily="34" charset="0"/>
                <a:cs typeface="Arial" panose="020B0604020202020204" pitchFamily="34" charset="0"/>
                <a:hlinkClick r:id="rId5"/>
              </a:rPr>
              <a:t>tony.whalen@exp.com</a:t>
            </a:r>
            <a:endParaRPr lang="en-CA" sz="7200" dirty="0">
              <a:latin typeface="Arial" panose="020B0604020202020204" pitchFamily="34" charset="0"/>
              <a:cs typeface="Arial" panose="020B0604020202020204" pitchFamily="34" charset="0"/>
            </a:endParaRPr>
          </a:p>
          <a:p>
            <a:pPr algn="l"/>
            <a:r>
              <a:rPr lang="en-CA" sz="7200" dirty="0">
                <a:latin typeface="Arial" panose="020B0604020202020204" pitchFamily="34" charset="0"/>
                <a:cs typeface="Arial" panose="020B0604020202020204" pitchFamily="34" charset="0"/>
              </a:rPr>
              <a:t>DARYL BURKE, M.Sc.E., P.Eng., Process Engineer – Water and Wastewater Services</a:t>
            </a:r>
          </a:p>
          <a:p>
            <a:pPr algn="l"/>
            <a:r>
              <a:rPr lang="en-CA" sz="7200" dirty="0">
                <a:latin typeface="Arial" panose="020B0604020202020204" pitchFamily="34" charset="0"/>
                <a:cs typeface="Arial" panose="020B0604020202020204" pitchFamily="34" charset="0"/>
              </a:rPr>
              <a:t>Phone: 506-440-8394 and email: </a:t>
            </a:r>
            <a:r>
              <a:rPr lang="en-CA" sz="7200" dirty="0">
                <a:latin typeface="Arial" panose="020B0604020202020204" pitchFamily="34" charset="0"/>
                <a:cs typeface="Arial" panose="020B0604020202020204" pitchFamily="34" charset="0"/>
                <a:hlinkClick r:id="rId6"/>
              </a:rPr>
              <a:t>daryl.burke@exp.com</a:t>
            </a:r>
            <a:r>
              <a:rPr lang="en-CA" sz="7200" dirty="0">
                <a:latin typeface="Arial" panose="020B0604020202020204" pitchFamily="34" charset="0"/>
                <a:cs typeface="Arial" panose="020B0604020202020204" pitchFamily="34" charset="0"/>
              </a:rPr>
              <a:t> </a:t>
            </a:r>
          </a:p>
          <a:p>
            <a:pPr algn="l"/>
            <a:r>
              <a:rPr lang="en-CA" sz="7200" dirty="0">
                <a:latin typeface="Arial" panose="020B0604020202020204" pitchFamily="34" charset="0"/>
                <a:cs typeface="Arial" panose="020B0604020202020204" pitchFamily="34" charset="0"/>
              </a:rPr>
              <a:t>ERIC BELL, P.Eng., Senior Process Engineer - Water and Wastewater Services</a:t>
            </a:r>
          </a:p>
          <a:p>
            <a:pPr algn="l"/>
            <a:r>
              <a:rPr lang="en-CA" sz="7200" dirty="0">
                <a:latin typeface="Arial" panose="020B0604020202020204" pitchFamily="34" charset="0"/>
                <a:cs typeface="Arial" panose="020B0604020202020204" pitchFamily="34" charset="0"/>
              </a:rPr>
              <a:t>Phone: 506-461-3984 and email: </a:t>
            </a:r>
            <a:r>
              <a:rPr lang="en-CA" sz="7200" dirty="0">
                <a:latin typeface="Arial" panose="020B0604020202020204" pitchFamily="34" charset="0"/>
                <a:cs typeface="Arial" panose="020B0604020202020204" pitchFamily="34" charset="0"/>
                <a:hlinkClick r:id="rId7"/>
              </a:rPr>
              <a:t>eric.bell@exp.com</a:t>
            </a:r>
            <a:endParaRPr lang="en-CA" sz="7200" dirty="0">
              <a:latin typeface="Arial" panose="020B0604020202020204" pitchFamily="34" charset="0"/>
              <a:cs typeface="Arial" panose="020B0604020202020204" pitchFamily="34" charset="0"/>
            </a:endParaRPr>
          </a:p>
          <a:p>
            <a:pPr algn="l"/>
            <a:endParaRPr lang="en-CA" sz="7200" dirty="0">
              <a:latin typeface="Arial" panose="020B0604020202020204" pitchFamily="34" charset="0"/>
              <a:cs typeface="Arial" panose="020B0604020202020204" pitchFamily="34" charset="0"/>
            </a:endParaRPr>
          </a:p>
          <a:p>
            <a:pPr algn="l"/>
            <a:endParaRPr lang="en-CA" sz="7200" dirty="0">
              <a:latin typeface="Arial" panose="020B0604020202020204" pitchFamily="34" charset="0"/>
              <a:cs typeface="Arial" panose="020B0604020202020204" pitchFamily="34" charset="0"/>
            </a:endParaRPr>
          </a:p>
          <a:p>
            <a:pPr algn="l"/>
            <a:endParaRPr lang="en-CA" dirty="0"/>
          </a:p>
        </p:txBody>
      </p:sp>
      <p:pic>
        <p:nvPicPr>
          <p:cNvPr id="4" name="Picture 3">
            <a:extLst>
              <a:ext uri="{FF2B5EF4-FFF2-40B4-BE49-F238E27FC236}">
                <a16:creationId xmlns:a16="http://schemas.microsoft.com/office/drawing/2014/main" id="{B6BA0892-44EA-4C90-98B0-0991DB1A15CE}"/>
              </a:ext>
            </a:extLst>
          </p:cNvPr>
          <p:cNvPicPr>
            <a:picLocks noChangeAspect="1"/>
          </p:cNvPicPr>
          <p:nvPr/>
        </p:nvPicPr>
        <p:blipFill>
          <a:blip r:embed="rId8"/>
          <a:stretch>
            <a:fillRect/>
          </a:stretch>
        </p:blipFill>
        <p:spPr>
          <a:xfrm>
            <a:off x="10099001" y="4521383"/>
            <a:ext cx="1009268" cy="817629"/>
          </a:xfrm>
          <a:prstGeom prst="rect">
            <a:avLst/>
          </a:prstGeom>
        </p:spPr>
      </p:pic>
      <p:pic>
        <p:nvPicPr>
          <p:cNvPr id="5" name="Picture 4">
            <a:extLst>
              <a:ext uri="{FF2B5EF4-FFF2-40B4-BE49-F238E27FC236}">
                <a16:creationId xmlns:a16="http://schemas.microsoft.com/office/drawing/2014/main" id="{19F54F6F-BF49-4E39-8E8C-0AF9A5542EDF}"/>
              </a:ext>
            </a:extLst>
          </p:cNvPr>
          <p:cNvPicPr>
            <a:picLocks noChangeAspect="1"/>
          </p:cNvPicPr>
          <p:nvPr/>
        </p:nvPicPr>
        <p:blipFill rotWithShape="1">
          <a:blip r:embed="rId9"/>
          <a:srcRect l="20280" r="20371"/>
          <a:stretch/>
        </p:blipFill>
        <p:spPr>
          <a:xfrm>
            <a:off x="10099001" y="2901994"/>
            <a:ext cx="1009268" cy="974654"/>
          </a:xfrm>
          <a:prstGeom prst="rect">
            <a:avLst/>
          </a:prstGeom>
        </p:spPr>
      </p:pic>
      <p:pic>
        <p:nvPicPr>
          <p:cNvPr id="7" name="Picture 6">
            <a:extLst>
              <a:ext uri="{FF2B5EF4-FFF2-40B4-BE49-F238E27FC236}">
                <a16:creationId xmlns:a16="http://schemas.microsoft.com/office/drawing/2014/main" id="{EA1A3B68-B689-4A22-866D-7A3ACB82583B}"/>
              </a:ext>
            </a:extLst>
          </p:cNvPr>
          <p:cNvPicPr>
            <a:picLocks noChangeAspect="1"/>
          </p:cNvPicPr>
          <p:nvPr/>
        </p:nvPicPr>
        <p:blipFill>
          <a:blip r:embed="rId10"/>
          <a:stretch>
            <a:fillRect/>
          </a:stretch>
        </p:blipFill>
        <p:spPr>
          <a:xfrm>
            <a:off x="10099001" y="1545836"/>
            <a:ext cx="1219200" cy="1108796"/>
          </a:xfrm>
          <a:prstGeom prst="rect">
            <a:avLst/>
          </a:prstGeom>
        </p:spPr>
      </p:pic>
    </p:spTree>
    <p:extLst>
      <p:ext uri="{BB962C8B-B14F-4D97-AF65-F5344CB8AC3E}">
        <p14:creationId xmlns:p14="http://schemas.microsoft.com/office/powerpoint/2010/main" val="14798735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1C7E6-BD6D-48FD-8F72-52C4A1F9617A}"/>
              </a:ext>
            </a:extLst>
          </p:cNvPr>
          <p:cNvSpPr>
            <a:spLocks noGrp="1"/>
          </p:cNvSpPr>
          <p:nvPr>
            <p:ph type="ctrTitle"/>
          </p:nvPr>
        </p:nvSpPr>
        <p:spPr>
          <a:xfrm>
            <a:off x="146756" y="117651"/>
            <a:ext cx="11887199" cy="593549"/>
          </a:xfrm>
        </p:spPr>
        <p:txBody>
          <a:bodyPr>
            <a:noAutofit/>
          </a:bodyPr>
          <a:lstStyle/>
          <a:p>
            <a:r>
              <a:rPr lang="en-CA" sz="3200" dirty="0">
                <a:latin typeface="Arial" panose="020B0604020202020204" pitchFamily="34" charset="0"/>
                <a:cs typeface="Arial" panose="020B0604020202020204" pitchFamily="34" charset="0"/>
              </a:rPr>
              <a:t>CHAR LAKE PUMPHOUSE DESIGN &amp; CONSTRUCTION</a:t>
            </a:r>
          </a:p>
        </p:txBody>
      </p:sp>
      <p:sp>
        <p:nvSpPr>
          <p:cNvPr id="3" name="Subtitle 2">
            <a:extLst>
              <a:ext uri="{FF2B5EF4-FFF2-40B4-BE49-F238E27FC236}">
                <a16:creationId xmlns:a16="http://schemas.microsoft.com/office/drawing/2014/main" id="{7261FE13-60FF-48EF-8285-971803F68272}"/>
              </a:ext>
            </a:extLst>
          </p:cNvPr>
          <p:cNvSpPr>
            <a:spLocks noGrp="1"/>
          </p:cNvSpPr>
          <p:nvPr>
            <p:ph type="subTitle" idx="1"/>
          </p:nvPr>
        </p:nvSpPr>
        <p:spPr>
          <a:xfrm>
            <a:off x="5784867" y="866603"/>
            <a:ext cx="5923913" cy="5773385"/>
          </a:xfrm>
          <a:solidFill>
            <a:schemeClr val="accent2">
              <a:lumMod val="40000"/>
              <a:lumOff val="60000"/>
            </a:schemeClr>
          </a:solidFill>
        </p:spPr>
        <p:txBody>
          <a:bodyPr>
            <a:normAutofit fontScale="92500" lnSpcReduction="20000"/>
          </a:bodyPr>
          <a:lstStyle/>
          <a:p>
            <a:pPr marL="342900" indent="-342900" algn="l">
              <a:buFont typeface="Arial" panose="020B0604020202020204" pitchFamily="34" charset="0"/>
              <a:buChar char="•"/>
            </a:pPr>
            <a:endParaRPr lang="en-CA" sz="2800"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sz="2800" dirty="0">
                <a:latin typeface="Arial" panose="020B0604020202020204" pitchFamily="34" charset="0"/>
                <a:cs typeface="Arial" panose="020B0604020202020204" pitchFamily="34" charset="0"/>
              </a:rPr>
              <a:t>A significant amount of work has been completed during the 2020 construction season at the Char Lake site that includes installation of silt fencing around the work site, excavation for the new pump house, concrete pours for foundations and pads, a new pumphouse building was constructed, boiler, glycol pipes and pumps were installed, bedding materials imported, and gravel bedding material was placed in Char Lake (with a turbidity curtain in place to prevent particulate matter from entering the raw water supply) for the new intakes to be placed during the 2021 construction season.</a:t>
            </a:r>
            <a:endParaRPr lang="en-CA" sz="28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959CB4B6-10E5-485A-836E-A8D94556D556}"/>
              </a:ext>
            </a:extLst>
          </p:cNvPr>
          <p:cNvPicPr>
            <a:picLocks noChangeAspect="1"/>
          </p:cNvPicPr>
          <p:nvPr/>
        </p:nvPicPr>
        <p:blipFill>
          <a:blip r:embed="rId2"/>
          <a:stretch>
            <a:fillRect/>
          </a:stretch>
        </p:blipFill>
        <p:spPr>
          <a:xfrm>
            <a:off x="579864" y="898371"/>
            <a:ext cx="3293958" cy="2440856"/>
          </a:xfrm>
          <a:prstGeom prst="rect">
            <a:avLst/>
          </a:prstGeom>
        </p:spPr>
      </p:pic>
      <p:pic>
        <p:nvPicPr>
          <p:cNvPr id="8" name="Picture 7" descr="A picture containing outdoor, building, snow, sitting&#10;&#10;Description automatically generated">
            <a:extLst>
              <a:ext uri="{FF2B5EF4-FFF2-40B4-BE49-F238E27FC236}">
                <a16:creationId xmlns:a16="http://schemas.microsoft.com/office/drawing/2014/main" id="{AD320E9E-97EF-48C9-990C-D46DE7B9390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046187" y="3662612"/>
            <a:ext cx="3374172" cy="2530629"/>
          </a:xfrm>
          <a:prstGeom prst="rect">
            <a:avLst/>
          </a:prstGeom>
        </p:spPr>
      </p:pic>
    </p:spTree>
    <p:extLst>
      <p:ext uri="{BB962C8B-B14F-4D97-AF65-F5344CB8AC3E}">
        <p14:creationId xmlns:p14="http://schemas.microsoft.com/office/powerpoint/2010/main" val="13595850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1C7E6-BD6D-48FD-8F72-52C4A1F9617A}"/>
              </a:ext>
            </a:extLst>
          </p:cNvPr>
          <p:cNvSpPr>
            <a:spLocks noGrp="1"/>
          </p:cNvSpPr>
          <p:nvPr>
            <p:ph type="ctrTitle"/>
          </p:nvPr>
        </p:nvSpPr>
        <p:spPr>
          <a:xfrm>
            <a:off x="146756" y="117651"/>
            <a:ext cx="11887199" cy="593549"/>
          </a:xfrm>
        </p:spPr>
        <p:txBody>
          <a:bodyPr>
            <a:noAutofit/>
          </a:bodyPr>
          <a:lstStyle/>
          <a:p>
            <a:r>
              <a:rPr lang="en-CA" sz="3200" dirty="0">
                <a:latin typeface="Arial" panose="020B0604020202020204" pitchFamily="34" charset="0"/>
                <a:cs typeface="Arial" panose="020B0604020202020204" pitchFamily="34" charset="0"/>
              </a:rPr>
              <a:t>SIGNAL HILL WTP DESIGN &amp; CONSTRUCTION</a:t>
            </a:r>
          </a:p>
        </p:txBody>
      </p:sp>
      <p:sp>
        <p:nvSpPr>
          <p:cNvPr id="3" name="Subtitle 2">
            <a:extLst>
              <a:ext uri="{FF2B5EF4-FFF2-40B4-BE49-F238E27FC236}">
                <a16:creationId xmlns:a16="http://schemas.microsoft.com/office/drawing/2014/main" id="{7261FE13-60FF-48EF-8285-971803F68272}"/>
              </a:ext>
            </a:extLst>
          </p:cNvPr>
          <p:cNvSpPr>
            <a:spLocks noGrp="1"/>
          </p:cNvSpPr>
          <p:nvPr>
            <p:ph type="subTitle" idx="1"/>
          </p:nvPr>
        </p:nvSpPr>
        <p:spPr>
          <a:xfrm>
            <a:off x="699911" y="966964"/>
            <a:ext cx="10780888" cy="5773385"/>
          </a:xfrm>
          <a:solidFill>
            <a:schemeClr val="accent2">
              <a:lumMod val="40000"/>
              <a:lumOff val="60000"/>
            </a:schemeClr>
          </a:solidFill>
        </p:spPr>
        <p:txBody>
          <a:bodyPr>
            <a:normAutofit fontScale="85000" lnSpcReduction="20000"/>
          </a:bodyPr>
          <a:lstStyle/>
          <a:p>
            <a:pPr marL="342900" indent="-342900" algn="l">
              <a:buFont typeface="Arial" panose="020B0604020202020204" pitchFamily="34" charset="0"/>
              <a:buChar char="•"/>
            </a:pPr>
            <a:r>
              <a:rPr lang="en-US" sz="2800" dirty="0">
                <a:latin typeface="Arial" panose="020B0604020202020204" pitchFamily="34" charset="0"/>
                <a:cs typeface="Arial" panose="020B0604020202020204" pitchFamily="34" charset="0"/>
              </a:rPr>
              <a:t>The recommended water treatment process includes multiple filtration steps and disinfection with Calcium Hypochlorite.</a:t>
            </a:r>
          </a:p>
          <a:p>
            <a:pPr marL="342900" indent="-342900" algn="l">
              <a:buFont typeface="Arial" panose="020B0604020202020204" pitchFamily="34" charset="0"/>
              <a:buChar char="•"/>
            </a:pPr>
            <a:r>
              <a:rPr lang="en-US" sz="2800" dirty="0">
                <a:latin typeface="Arial" panose="020B0604020202020204" pitchFamily="34" charset="0"/>
                <a:cs typeface="Arial" panose="020B0604020202020204" pitchFamily="34" charset="0"/>
              </a:rPr>
              <a:t>The filtration will provide for the suitable protection for microorganism removal and any small amounts of TSS that may get picked up by the Char Lake pumps.</a:t>
            </a:r>
          </a:p>
          <a:p>
            <a:pPr marL="342900" indent="-342900" algn="l">
              <a:buFont typeface="Arial" panose="020B0604020202020204" pitchFamily="34" charset="0"/>
              <a:buChar char="•"/>
            </a:pPr>
            <a:r>
              <a:rPr lang="en-US" sz="2800" dirty="0">
                <a:latin typeface="Arial" panose="020B0604020202020204" pitchFamily="34" charset="0"/>
                <a:cs typeface="Arial" panose="020B0604020202020204" pitchFamily="34" charset="0"/>
              </a:rPr>
              <a:t>The chlorine addition will protect against viruses and microorganisms from the water source and provide protection for any cross contamination that may occur in the distribution system.</a:t>
            </a:r>
          </a:p>
          <a:p>
            <a:pPr marL="342900" indent="-342900" algn="l">
              <a:buFont typeface="Arial" panose="020B0604020202020204" pitchFamily="34" charset="0"/>
              <a:buChar char="•"/>
            </a:pPr>
            <a:r>
              <a:rPr lang="en-US" sz="2800" dirty="0">
                <a:latin typeface="Arial" panose="020B0604020202020204" pitchFamily="34" charset="0"/>
                <a:cs typeface="Arial" panose="020B0604020202020204" pitchFamily="34" charset="0"/>
              </a:rPr>
              <a:t>The first stage filters are to be a duplex backwashable media filter.</a:t>
            </a:r>
          </a:p>
          <a:p>
            <a:pPr marL="342900" indent="-342900" algn="l">
              <a:buFont typeface="Arial" panose="020B0604020202020204" pitchFamily="34" charset="0"/>
              <a:buChar char="•"/>
            </a:pPr>
            <a:r>
              <a:rPr lang="en-US" sz="2800" dirty="0">
                <a:latin typeface="Arial" panose="020B0604020202020204" pitchFamily="34" charset="0"/>
                <a:cs typeface="Arial" panose="020B0604020202020204" pitchFamily="34" charset="0"/>
              </a:rPr>
              <a:t>A media filter typically removes particles down to a 7 to 10 micron size which is suitable for larger turbidity particles and Giardia Cysts.</a:t>
            </a:r>
          </a:p>
          <a:p>
            <a:pPr marL="342900" indent="-342900" algn="l">
              <a:buFont typeface="Arial" panose="020B0604020202020204" pitchFamily="34" charset="0"/>
              <a:buChar char="•"/>
            </a:pPr>
            <a:r>
              <a:rPr lang="en-US" sz="2800" dirty="0">
                <a:latin typeface="Arial" panose="020B0604020202020204" pitchFamily="34" charset="0"/>
                <a:cs typeface="Arial" panose="020B0604020202020204" pitchFamily="34" charset="0"/>
              </a:rPr>
              <a:t>The secondary proposed filters will be disposable polymer-based filters that will filter down to nominal 1 micron size which is suitable from further removal of smaller particles and Cryptosporidium.</a:t>
            </a:r>
          </a:p>
          <a:p>
            <a:pPr marL="342900" indent="-342900" algn="l">
              <a:buFont typeface="Arial" panose="020B0604020202020204" pitchFamily="34" charset="0"/>
              <a:buChar char="•"/>
            </a:pPr>
            <a:r>
              <a:rPr lang="en-US" sz="2800" dirty="0">
                <a:latin typeface="Arial" panose="020B0604020202020204" pitchFamily="34" charset="0"/>
                <a:cs typeface="Arial" panose="020B0604020202020204" pitchFamily="34" charset="0"/>
              </a:rPr>
              <a:t>The disinfection method to be employed will be Calcium Hypochlorite.</a:t>
            </a:r>
          </a:p>
          <a:p>
            <a:pPr marL="342900" indent="-342900" algn="l">
              <a:buFont typeface="Arial" panose="020B0604020202020204" pitchFamily="34" charset="0"/>
              <a:buChar char="•"/>
            </a:pPr>
            <a:r>
              <a:rPr lang="en-US" sz="2800" dirty="0">
                <a:latin typeface="Arial" panose="020B0604020202020204" pitchFamily="34" charset="0"/>
                <a:cs typeface="Arial" panose="020B0604020202020204" pitchFamily="34" charset="0"/>
              </a:rPr>
              <a:t>This will be delivered to site in a dry format and prepared for a 24-hour period in a mix tank.</a:t>
            </a:r>
          </a:p>
        </p:txBody>
      </p:sp>
    </p:spTree>
    <p:extLst>
      <p:ext uri="{BB962C8B-B14F-4D97-AF65-F5344CB8AC3E}">
        <p14:creationId xmlns:p14="http://schemas.microsoft.com/office/powerpoint/2010/main" val="4950061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 name="Rectangle 102">
            <a:extLst>
              <a:ext uri="{FF2B5EF4-FFF2-40B4-BE49-F238E27FC236}">
                <a16:creationId xmlns:a16="http://schemas.microsoft.com/office/drawing/2014/main" id="{594D6AA1-A0E1-45F9-8E25-BAB8092293C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C71C7E6-BD6D-48FD-8F72-52C4A1F9617A}"/>
              </a:ext>
            </a:extLst>
          </p:cNvPr>
          <p:cNvSpPr>
            <a:spLocks noGrp="1"/>
          </p:cNvSpPr>
          <p:nvPr>
            <p:ph type="ctrTitle"/>
          </p:nvPr>
        </p:nvSpPr>
        <p:spPr>
          <a:xfrm>
            <a:off x="825501" y="272378"/>
            <a:ext cx="10540998" cy="569621"/>
          </a:xfrm>
        </p:spPr>
        <p:txBody>
          <a:bodyPr>
            <a:normAutofit/>
          </a:bodyPr>
          <a:lstStyle/>
          <a:p>
            <a:r>
              <a:rPr lang="en-CA" sz="3200" dirty="0">
                <a:latin typeface="Arial" panose="020B0604020202020204" pitchFamily="34" charset="0"/>
                <a:cs typeface="Arial" panose="020B0604020202020204" pitchFamily="34" charset="0"/>
              </a:rPr>
              <a:t>SIGNAL HILL WTP DESIGN &amp; CONSTRUCTION</a:t>
            </a:r>
          </a:p>
        </p:txBody>
      </p:sp>
      <p:pic>
        <p:nvPicPr>
          <p:cNvPr id="98" name="Picture 97">
            <a:extLst>
              <a:ext uri="{FF2B5EF4-FFF2-40B4-BE49-F238E27FC236}">
                <a16:creationId xmlns:a16="http://schemas.microsoft.com/office/drawing/2014/main" id="{569EEAD8-B805-4321-91A7-54B57088C980}"/>
              </a:ext>
            </a:extLst>
          </p:cNvPr>
          <p:cNvPicPr>
            <a:picLocks noChangeAspect="1"/>
          </p:cNvPicPr>
          <p:nvPr/>
        </p:nvPicPr>
        <p:blipFill>
          <a:blip r:embed="rId2"/>
          <a:stretch>
            <a:fillRect/>
          </a:stretch>
        </p:blipFill>
        <p:spPr>
          <a:xfrm>
            <a:off x="421755" y="964710"/>
            <a:ext cx="11348489" cy="4928579"/>
          </a:xfrm>
          <a:prstGeom prst="rect">
            <a:avLst/>
          </a:prstGeom>
        </p:spPr>
      </p:pic>
    </p:spTree>
    <p:extLst>
      <p:ext uri="{BB962C8B-B14F-4D97-AF65-F5344CB8AC3E}">
        <p14:creationId xmlns:p14="http://schemas.microsoft.com/office/powerpoint/2010/main" val="13608368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1C7E6-BD6D-48FD-8F72-52C4A1F9617A}"/>
              </a:ext>
            </a:extLst>
          </p:cNvPr>
          <p:cNvSpPr>
            <a:spLocks noGrp="1"/>
          </p:cNvSpPr>
          <p:nvPr>
            <p:ph type="ctrTitle"/>
          </p:nvPr>
        </p:nvSpPr>
        <p:spPr>
          <a:xfrm>
            <a:off x="146756" y="117651"/>
            <a:ext cx="11887199" cy="593549"/>
          </a:xfrm>
        </p:spPr>
        <p:txBody>
          <a:bodyPr>
            <a:noAutofit/>
          </a:bodyPr>
          <a:lstStyle/>
          <a:p>
            <a:r>
              <a:rPr lang="en-CA" sz="3200" dirty="0">
                <a:latin typeface="Arial" panose="020B0604020202020204" pitchFamily="34" charset="0"/>
                <a:cs typeface="Arial" panose="020B0604020202020204" pitchFamily="34" charset="0"/>
              </a:rPr>
              <a:t>SIGNAL HILL WTP DESIGN &amp; CONSTRUCTION</a:t>
            </a:r>
          </a:p>
        </p:txBody>
      </p:sp>
      <p:sp>
        <p:nvSpPr>
          <p:cNvPr id="3" name="Subtitle 2">
            <a:extLst>
              <a:ext uri="{FF2B5EF4-FFF2-40B4-BE49-F238E27FC236}">
                <a16:creationId xmlns:a16="http://schemas.microsoft.com/office/drawing/2014/main" id="{7261FE13-60FF-48EF-8285-971803F68272}"/>
              </a:ext>
            </a:extLst>
          </p:cNvPr>
          <p:cNvSpPr>
            <a:spLocks noGrp="1"/>
          </p:cNvSpPr>
          <p:nvPr>
            <p:ph type="subTitle" idx="1"/>
          </p:nvPr>
        </p:nvSpPr>
        <p:spPr>
          <a:xfrm>
            <a:off x="699911" y="966964"/>
            <a:ext cx="10780888" cy="5773385"/>
          </a:xfrm>
          <a:solidFill>
            <a:schemeClr val="accent2">
              <a:lumMod val="40000"/>
              <a:lumOff val="60000"/>
            </a:schemeClr>
          </a:solidFill>
        </p:spPr>
        <p:txBody>
          <a:bodyPr>
            <a:normAutofit/>
          </a:bodyPr>
          <a:lstStyle/>
          <a:p>
            <a:pPr marL="342900" indent="-342900" algn="l">
              <a:buFont typeface="Arial" panose="020B0604020202020204" pitchFamily="34" charset="0"/>
              <a:buChar char="•"/>
            </a:pPr>
            <a:r>
              <a:rPr lang="en-US" sz="2800" dirty="0">
                <a:latin typeface="Arial" panose="020B0604020202020204" pitchFamily="34" charset="0"/>
                <a:cs typeface="Arial" panose="020B0604020202020204" pitchFamily="34" charset="0"/>
              </a:rPr>
              <a:t>The upgrade to the WTP on Signal Hill examines the requirements for water treatment as outlined by the Canadian Drinking Water Guidelines.</a:t>
            </a:r>
          </a:p>
          <a:p>
            <a:pPr marL="342900" indent="-342900" algn="l">
              <a:buFont typeface="Arial" panose="020B0604020202020204" pitchFamily="34" charset="0"/>
              <a:buChar char="•"/>
            </a:pPr>
            <a:r>
              <a:rPr lang="en-US" sz="2800" dirty="0">
                <a:latin typeface="Arial" panose="020B0604020202020204" pitchFamily="34" charset="0"/>
                <a:cs typeface="Arial" panose="020B0604020202020204" pitchFamily="34" charset="0"/>
              </a:rPr>
              <a:t>This includes the upgrade of disinfection equipment and the inclusion of filtration equipment.</a:t>
            </a:r>
          </a:p>
          <a:p>
            <a:pPr marL="342900" indent="-342900" algn="l">
              <a:buFont typeface="Arial" panose="020B0604020202020204" pitchFamily="34" charset="0"/>
              <a:buChar char="•"/>
            </a:pPr>
            <a:r>
              <a:rPr lang="en-US" sz="2800" dirty="0">
                <a:latin typeface="Arial" panose="020B0604020202020204" pitchFamily="34" charset="0"/>
                <a:cs typeface="Arial" panose="020B0604020202020204" pitchFamily="34" charset="0"/>
              </a:rPr>
              <a:t>Capital costs as well as operational needs for a 30-year operating life were considered.</a:t>
            </a:r>
          </a:p>
          <a:p>
            <a:pPr marL="342900" indent="-342900" algn="l">
              <a:buFont typeface="Arial" panose="020B0604020202020204" pitchFamily="34" charset="0"/>
              <a:buChar char="•"/>
            </a:pPr>
            <a:r>
              <a:rPr lang="en-US" sz="2800" dirty="0">
                <a:latin typeface="Arial" panose="020B0604020202020204" pitchFamily="34" charset="0"/>
                <a:cs typeface="Arial" panose="020B0604020202020204" pitchFamily="34" charset="0"/>
              </a:rPr>
              <a:t>The upgraded water treatment plant will be in the same building but will incorporate filtration equipment, new disinfection equipment, new circulation pumps, washroom facilities, storage area, laboratory area and maintenance area.</a:t>
            </a:r>
          </a:p>
        </p:txBody>
      </p:sp>
    </p:spTree>
    <p:extLst>
      <p:ext uri="{BB962C8B-B14F-4D97-AF65-F5344CB8AC3E}">
        <p14:creationId xmlns:p14="http://schemas.microsoft.com/office/powerpoint/2010/main" val="16293442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1C7E6-BD6D-48FD-8F72-52C4A1F9617A}"/>
              </a:ext>
            </a:extLst>
          </p:cNvPr>
          <p:cNvSpPr>
            <a:spLocks noGrp="1"/>
          </p:cNvSpPr>
          <p:nvPr>
            <p:ph type="ctrTitle"/>
          </p:nvPr>
        </p:nvSpPr>
        <p:spPr>
          <a:xfrm>
            <a:off x="146756" y="117651"/>
            <a:ext cx="11887199" cy="593549"/>
          </a:xfrm>
        </p:spPr>
        <p:txBody>
          <a:bodyPr>
            <a:noAutofit/>
          </a:bodyPr>
          <a:lstStyle/>
          <a:p>
            <a:r>
              <a:rPr lang="en-CA" sz="3200" dirty="0">
                <a:latin typeface="Arial" panose="020B0604020202020204" pitchFamily="34" charset="0"/>
                <a:cs typeface="Arial" panose="020B0604020202020204" pitchFamily="34" charset="0"/>
              </a:rPr>
              <a:t>SIGNAL HILL WTP DESIGN &amp; CONSTRUCTION</a:t>
            </a:r>
          </a:p>
        </p:txBody>
      </p:sp>
      <p:sp>
        <p:nvSpPr>
          <p:cNvPr id="3" name="Subtitle 2">
            <a:extLst>
              <a:ext uri="{FF2B5EF4-FFF2-40B4-BE49-F238E27FC236}">
                <a16:creationId xmlns:a16="http://schemas.microsoft.com/office/drawing/2014/main" id="{7261FE13-60FF-48EF-8285-971803F68272}"/>
              </a:ext>
            </a:extLst>
          </p:cNvPr>
          <p:cNvSpPr>
            <a:spLocks noGrp="1"/>
          </p:cNvSpPr>
          <p:nvPr>
            <p:ph type="subTitle" idx="1"/>
          </p:nvPr>
        </p:nvSpPr>
        <p:spPr>
          <a:xfrm>
            <a:off x="699911" y="966964"/>
            <a:ext cx="5663944" cy="5773385"/>
          </a:xfrm>
          <a:solidFill>
            <a:schemeClr val="accent2">
              <a:lumMod val="40000"/>
              <a:lumOff val="60000"/>
            </a:schemeClr>
          </a:solidFill>
        </p:spPr>
        <p:txBody>
          <a:bodyPr>
            <a:normAutofit/>
          </a:bodyPr>
          <a:lstStyle/>
          <a:p>
            <a:pPr marL="342900" indent="-342900" algn="l">
              <a:buFont typeface="Arial" panose="020B0604020202020204" pitchFamily="34" charset="0"/>
              <a:buChar char="•"/>
            </a:pPr>
            <a:r>
              <a:rPr lang="en-US" sz="2800" dirty="0">
                <a:latin typeface="Arial" panose="020B0604020202020204" pitchFamily="34" charset="0"/>
                <a:cs typeface="Arial" panose="020B0604020202020204" pitchFamily="34" charset="0"/>
              </a:rPr>
              <a:t>The unused reservoir tank will be removed, and the building will be expanded in an easterly direction.</a:t>
            </a:r>
          </a:p>
          <a:p>
            <a:pPr marL="342900" indent="-342900" algn="l">
              <a:buFont typeface="Arial" panose="020B0604020202020204" pitchFamily="34" charset="0"/>
              <a:buChar char="•"/>
            </a:pPr>
            <a:r>
              <a:rPr lang="en-US" sz="2800" dirty="0">
                <a:latin typeface="Arial" panose="020B0604020202020204" pitchFamily="34" charset="0"/>
                <a:cs typeface="Arial" panose="020B0604020202020204" pitchFamily="34" charset="0"/>
              </a:rPr>
              <a:t>A significant amount of work has been completed during the 2020 construction season at the Signal Hill site that includes site grading, concrete demolition work, building addition work including concrete, walls, roof and cladding, and obsolete equipment and materials were removed.</a:t>
            </a:r>
            <a:endParaRPr lang="en-CA" sz="28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1D863D70-D4C6-4517-B4D2-FF0A65DEAAC2}"/>
              </a:ext>
            </a:extLst>
          </p:cNvPr>
          <p:cNvPicPr>
            <a:picLocks noChangeAspect="1"/>
          </p:cNvPicPr>
          <p:nvPr/>
        </p:nvPicPr>
        <p:blipFill>
          <a:blip r:embed="rId2"/>
          <a:stretch>
            <a:fillRect/>
          </a:stretch>
        </p:blipFill>
        <p:spPr>
          <a:xfrm>
            <a:off x="6847693" y="1016721"/>
            <a:ext cx="3221126" cy="2412279"/>
          </a:xfrm>
          <a:prstGeom prst="rect">
            <a:avLst/>
          </a:prstGeom>
        </p:spPr>
      </p:pic>
      <p:pic>
        <p:nvPicPr>
          <p:cNvPr id="9" name="Picture 8">
            <a:extLst>
              <a:ext uri="{FF2B5EF4-FFF2-40B4-BE49-F238E27FC236}">
                <a16:creationId xmlns:a16="http://schemas.microsoft.com/office/drawing/2014/main" id="{300C0886-2B45-4A74-96E9-D7CC5053C088}"/>
              </a:ext>
            </a:extLst>
          </p:cNvPr>
          <p:cNvPicPr>
            <a:picLocks noChangeAspect="1"/>
          </p:cNvPicPr>
          <p:nvPr/>
        </p:nvPicPr>
        <p:blipFill>
          <a:blip r:embed="rId3"/>
          <a:stretch>
            <a:fillRect/>
          </a:stretch>
        </p:blipFill>
        <p:spPr>
          <a:xfrm>
            <a:off x="7939667" y="3549686"/>
            <a:ext cx="3646479" cy="2737549"/>
          </a:xfrm>
          <a:prstGeom prst="rect">
            <a:avLst/>
          </a:prstGeom>
        </p:spPr>
      </p:pic>
    </p:spTree>
    <p:extLst>
      <p:ext uri="{BB962C8B-B14F-4D97-AF65-F5344CB8AC3E}">
        <p14:creationId xmlns:p14="http://schemas.microsoft.com/office/powerpoint/2010/main" val="41988750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1C7E6-BD6D-48FD-8F72-52C4A1F9617A}"/>
              </a:ext>
            </a:extLst>
          </p:cNvPr>
          <p:cNvSpPr>
            <a:spLocks noGrp="1"/>
          </p:cNvSpPr>
          <p:nvPr>
            <p:ph type="ctrTitle"/>
          </p:nvPr>
        </p:nvSpPr>
        <p:spPr>
          <a:xfrm>
            <a:off x="146756" y="117651"/>
            <a:ext cx="11887199" cy="593549"/>
          </a:xfrm>
        </p:spPr>
        <p:txBody>
          <a:bodyPr>
            <a:noAutofit/>
          </a:bodyPr>
          <a:lstStyle/>
          <a:p>
            <a:r>
              <a:rPr lang="en-CA" sz="3200" dirty="0">
                <a:latin typeface="Arial" panose="020B0604020202020204" pitchFamily="34" charset="0"/>
                <a:cs typeface="Arial" panose="020B0604020202020204" pitchFamily="34" charset="0"/>
              </a:rPr>
              <a:t>QUALITY ASSURANCE / QUALITY CONTROL</a:t>
            </a:r>
          </a:p>
        </p:txBody>
      </p:sp>
      <p:sp>
        <p:nvSpPr>
          <p:cNvPr id="3" name="Subtitle 2">
            <a:extLst>
              <a:ext uri="{FF2B5EF4-FFF2-40B4-BE49-F238E27FC236}">
                <a16:creationId xmlns:a16="http://schemas.microsoft.com/office/drawing/2014/main" id="{7261FE13-60FF-48EF-8285-971803F68272}"/>
              </a:ext>
            </a:extLst>
          </p:cNvPr>
          <p:cNvSpPr>
            <a:spLocks noGrp="1"/>
          </p:cNvSpPr>
          <p:nvPr>
            <p:ph type="subTitle" idx="1"/>
          </p:nvPr>
        </p:nvSpPr>
        <p:spPr>
          <a:xfrm>
            <a:off x="699911" y="966964"/>
            <a:ext cx="6495216" cy="5773385"/>
          </a:xfrm>
          <a:solidFill>
            <a:schemeClr val="accent6">
              <a:lumMod val="60000"/>
              <a:lumOff val="40000"/>
            </a:schemeClr>
          </a:solidFill>
        </p:spPr>
        <p:txBody>
          <a:bodyPr>
            <a:normAutofit fontScale="62500" lnSpcReduction="20000"/>
          </a:bodyPr>
          <a:lstStyle/>
          <a:p>
            <a:pPr marL="342900" indent="-342900" algn="l">
              <a:buFont typeface="Arial" panose="020B0604020202020204" pitchFamily="34" charset="0"/>
              <a:buChar char="•"/>
            </a:pPr>
            <a:r>
              <a:rPr lang="en-US" sz="2800" dirty="0">
                <a:latin typeface="Arial" panose="020B0604020202020204" pitchFamily="34" charset="0"/>
                <a:cs typeface="Arial" panose="020B0604020202020204" pitchFamily="34" charset="0"/>
              </a:rPr>
              <a:t>The QA/QC program is used to maintain standards in the monitoring programs for the wastewater treatment and disposal, water supply and treatment, and solid waste disposal described in the respective O&amp;M manuals.</a:t>
            </a:r>
          </a:p>
          <a:p>
            <a:pPr marL="342900" indent="-342900" algn="l">
              <a:buFont typeface="Arial" panose="020B0604020202020204" pitchFamily="34" charset="0"/>
              <a:buChar char="•"/>
            </a:pPr>
            <a:r>
              <a:rPr lang="en-US" sz="2800" dirty="0">
                <a:latin typeface="Arial" panose="020B0604020202020204" pitchFamily="34" charset="0"/>
                <a:cs typeface="Arial" panose="020B0604020202020204" pitchFamily="34" charset="0"/>
              </a:rPr>
              <a:t>The program describes QA and QC processes and procedures applied during field activities to accurately reflect the attributes of the water, wastewater, and leachate being tested.</a:t>
            </a:r>
          </a:p>
          <a:p>
            <a:pPr marL="342900" indent="-342900" algn="l">
              <a:buFont typeface="Arial" panose="020B0604020202020204" pitchFamily="34" charset="0"/>
              <a:buChar char="•"/>
            </a:pPr>
            <a:r>
              <a:rPr lang="en-US" sz="2800" dirty="0">
                <a:latin typeface="Arial" panose="020B0604020202020204" pitchFamily="34" charset="0"/>
                <a:cs typeface="Arial" panose="020B0604020202020204" pitchFamily="34" charset="0"/>
              </a:rPr>
              <a:t>Field QC addresses cross contamination as a common source of error in sampling procedures, sample handling, and storage and shipping.</a:t>
            </a:r>
          </a:p>
          <a:p>
            <a:pPr marL="342900" indent="-342900" algn="l">
              <a:buFont typeface="Arial" panose="020B0604020202020204" pitchFamily="34" charset="0"/>
              <a:buChar char="•"/>
            </a:pPr>
            <a:r>
              <a:rPr lang="en-US" sz="2800" dirty="0">
                <a:latin typeface="Arial" panose="020B0604020202020204" pitchFamily="34" charset="0"/>
                <a:cs typeface="Arial" panose="020B0604020202020204" pitchFamily="34" charset="0"/>
              </a:rPr>
              <a:t>Field QC samples may include field blanks labelled as such to trace sources of artificially introduced contamination, or blind duplicates not labelled as such to ensure analytical precision.</a:t>
            </a:r>
          </a:p>
          <a:p>
            <a:pPr marL="342900" indent="-342900" algn="l">
              <a:buFont typeface="Arial" panose="020B0604020202020204" pitchFamily="34" charset="0"/>
              <a:buChar char="•"/>
            </a:pPr>
            <a:r>
              <a:rPr lang="en-US" sz="2800" dirty="0">
                <a:latin typeface="Arial" panose="020B0604020202020204" pitchFamily="34" charset="0"/>
                <a:cs typeface="Arial" panose="020B0604020202020204" pitchFamily="34" charset="0"/>
              </a:rPr>
              <a:t>Laboratory QC is applied by laboratories after the samples have been received from the field to enable the laboratory produce accurate and reproducible results on an ongoing basis.</a:t>
            </a:r>
          </a:p>
          <a:p>
            <a:pPr marL="342900" indent="-342900" algn="l">
              <a:buFont typeface="Arial" panose="020B0604020202020204" pitchFamily="34" charset="0"/>
              <a:buChar char="•"/>
            </a:pPr>
            <a:r>
              <a:rPr lang="en-US" sz="2800" dirty="0">
                <a:latin typeface="Arial" panose="020B0604020202020204" pitchFamily="34" charset="0"/>
                <a:cs typeface="Arial" panose="020B0604020202020204" pitchFamily="34" charset="0"/>
              </a:rPr>
              <a:t>The samples are collected in laboratory-supplied bottles and jars and analyzed at a laboratory certified by the Canadian Association for Laboratory Accreditation (CALA).</a:t>
            </a:r>
          </a:p>
          <a:p>
            <a:pPr marL="342900" indent="-342900" algn="l">
              <a:buFont typeface="Arial" panose="020B0604020202020204" pitchFamily="34" charset="0"/>
              <a:buChar char="•"/>
            </a:pPr>
            <a:r>
              <a:rPr lang="en-US" sz="2800" dirty="0">
                <a:latin typeface="Arial" panose="020B0604020202020204" pitchFamily="34" charset="0"/>
                <a:cs typeface="Arial" panose="020B0604020202020204" pitchFamily="34" charset="0"/>
              </a:rPr>
              <a:t>All analytical reports are to include QA/QC reports. This Hamlet has been using the services of the accredited lab in Ottawa named Caduceon Environmental Laboratories.</a:t>
            </a:r>
            <a:endParaRPr lang="en-CA" sz="28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071FE3C1-533A-48FB-9E3B-2507FDD1C3F0}"/>
              </a:ext>
            </a:extLst>
          </p:cNvPr>
          <p:cNvPicPr>
            <a:picLocks noChangeAspect="1"/>
          </p:cNvPicPr>
          <p:nvPr/>
        </p:nvPicPr>
        <p:blipFill>
          <a:blip r:embed="rId2"/>
          <a:stretch>
            <a:fillRect/>
          </a:stretch>
        </p:blipFill>
        <p:spPr>
          <a:xfrm>
            <a:off x="7389050" y="711200"/>
            <a:ext cx="2773920" cy="2060627"/>
          </a:xfrm>
          <a:prstGeom prst="rect">
            <a:avLst/>
          </a:prstGeom>
        </p:spPr>
      </p:pic>
      <p:pic>
        <p:nvPicPr>
          <p:cNvPr id="5" name="Picture 4">
            <a:extLst>
              <a:ext uri="{FF2B5EF4-FFF2-40B4-BE49-F238E27FC236}">
                <a16:creationId xmlns:a16="http://schemas.microsoft.com/office/drawing/2014/main" id="{E67BF77D-9E19-4CBE-A6F3-CEC2ED93C167}"/>
              </a:ext>
            </a:extLst>
          </p:cNvPr>
          <p:cNvPicPr>
            <a:picLocks noChangeAspect="1"/>
          </p:cNvPicPr>
          <p:nvPr/>
        </p:nvPicPr>
        <p:blipFill>
          <a:blip r:embed="rId3"/>
          <a:stretch>
            <a:fillRect/>
          </a:stretch>
        </p:blipFill>
        <p:spPr>
          <a:xfrm>
            <a:off x="9844504" y="2638633"/>
            <a:ext cx="2066788" cy="1737357"/>
          </a:xfrm>
          <a:prstGeom prst="rect">
            <a:avLst/>
          </a:prstGeom>
        </p:spPr>
      </p:pic>
      <p:pic>
        <p:nvPicPr>
          <p:cNvPr id="6" name="Picture 5">
            <a:extLst>
              <a:ext uri="{FF2B5EF4-FFF2-40B4-BE49-F238E27FC236}">
                <a16:creationId xmlns:a16="http://schemas.microsoft.com/office/drawing/2014/main" id="{993F1FB2-6627-4B94-89BE-168CE0B75B3F}"/>
              </a:ext>
            </a:extLst>
          </p:cNvPr>
          <p:cNvPicPr>
            <a:picLocks noChangeAspect="1"/>
          </p:cNvPicPr>
          <p:nvPr/>
        </p:nvPicPr>
        <p:blipFill>
          <a:blip r:embed="rId4"/>
          <a:stretch>
            <a:fillRect/>
          </a:stretch>
        </p:blipFill>
        <p:spPr>
          <a:xfrm>
            <a:off x="7350657" y="3824868"/>
            <a:ext cx="2628228" cy="2653164"/>
          </a:xfrm>
          <a:prstGeom prst="rect">
            <a:avLst/>
          </a:prstGeom>
        </p:spPr>
      </p:pic>
    </p:spTree>
    <p:extLst>
      <p:ext uri="{BB962C8B-B14F-4D97-AF65-F5344CB8AC3E}">
        <p14:creationId xmlns:p14="http://schemas.microsoft.com/office/powerpoint/2010/main" val="20484258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1C7E6-BD6D-48FD-8F72-52C4A1F9617A}"/>
              </a:ext>
            </a:extLst>
          </p:cNvPr>
          <p:cNvSpPr>
            <a:spLocks noGrp="1"/>
          </p:cNvSpPr>
          <p:nvPr>
            <p:ph type="ctrTitle"/>
          </p:nvPr>
        </p:nvSpPr>
        <p:spPr>
          <a:xfrm>
            <a:off x="146756" y="117651"/>
            <a:ext cx="11887199" cy="593549"/>
          </a:xfrm>
        </p:spPr>
        <p:txBody>
          <a:bodyPr>
            <a:noAutofit/>
          </a:bodyPr>
          <a:lstStyle/>
          <a:p>
            <a:r>
              <a:rPr lang="en-CA" sz="3200" dirty="0">
                <a:latin typeface="Arial" panose="020B0604020202020204" pitchFamily="34" charset="0"/>
                <a:cs typeface="Arial" panose="020B0604020202020204" pitchFamily="34" charset="0"/>
              </a:rPr>
              <a:t>SPILL CONTINGENCY PLAN</a:t>
            </a:r>
          </a:p>
        </p:txBody>
      </p:sp>
      <p:sp>
        <p:nvSpPr>
          <p:cNvPr id="3" name="Subtitle 2">
            <a:extLst>
              <a:ext uri="{FF2B5EF4-FFF2-40B4-BE49-F238E27FC236}">
                <a16:creationId xmlns:a16="http://schemas.microsoft.com/office/drawing/2014/main" id="{7261FE13-60FF-48EF-8285-971803F68272}"/>
              </a:ext>
            </a:extLst>
          </p:cNvPr>
          <p:cNvSpPr>
            <a:spLocks noGrp="1"/>
          </p:cNvSpPr>
          <p:nvPr>
            <p:ph type="subTitle" idx="1"/>
          </p:nvPr>
        </p:nvSpPr>
        <p:spPr>
          <a:xfrm>
            <a:off x="699911" y="966964"/>
            <a:ext cx="6236148" cy="5773385"/>
          </a:xfrm>
          <a:solidFill>
            <a:schemeClr val="accent1">
              <a:lumMod val="40000"/>
              <a:lumOff val="60000"/>
            </a:schemeClr>
          </a:solidFill>
        </p:spPr>
        <p:txBody>
          <a:bodyPr>
            <a:normAutofit fontScale="77500" lnSpcReduction="20000"/>
          </a:bodyPr>
          <a:lstStyle/>
          <a:p>
            <a:pPr marL="342900" indent="-342900" algn="l">
              <a:buFont typeface="Arial" panose="020B0604020202020204" pitchFamily="34" charset="0"/>
              <a:buChar char="•"/>
            </a:pPr>
            <a:r>
              <a:rPr lang="en-US" sz="2800" dirty="0">
                <a:latin typeface="Arial" panose="020B0604020202020204" pitchFamily="34" charset="0"/>
                <a:cs typeface="Arial" panose="020B0604020202020204" pitchFamily="34" charset="0"/>
              </a:rPr>
              <a:t>The SCP is used to address the proper responses to the anticipated types of spills that may occur during the routine operation and maintenance activities of the Hamlet’s facilities associated with wastewater treatment and disposal, water supply and treatment, and solid waste disposal.</a:t>
            </a:r>
          </a:p>
          <a:p>
            <a:pPr marL="342900" indent="-342900" algn="l">
              <a:buFont typeface="Arial" panose="020B0604020202020204" pitchFamily="34" charset="0"/>
              <a:buChar char="•"/>
            </a:pPr>
            <a:r>
              <a:rPr lang="en-US" sz="2800" dirty="0">
                <a:latin typeface="Arial" panose="020B0604020202020204" pitchFamily="34" charset="0"/>
                <a:cs typeface="Arial" panose="020B0604020202020204" pitchFamily="34" charset="0"/>
              </a:rPr>
              <a:t>The SCP presents potential contaminants and spill scenarios, existing preventative measures, and response organization.</a:t>
            </a:r>
          </a:p>
          <a:p>
            <a:pPr marL="342900" indent="-342900" algn="l">
              <a:buFont typeface="Arial" panose="020B0604020202020204" pitchFamily="34" charset="0"/>
              <a:buChar char="•"/>
            </a:pPr>
            <a:r>
              <a:rPr lang="en-US" sz="2800" dirty="0">
                <a:latin typeface="Arial" panose="020B0604020202020204" pitchFamily="34" charset="0"/>
                <a:cs typeface="Arial" panose="020B0604020202020204" pitchFamily="34" charset="0"/>
              </a:rPr>
              <a:t>The SCP action plan includes potential impacts from and procedures for containing chemical spills such as sodium hypochlorite used to treat the water, and petroleum spills such as diesel fuel used to power equipment.</a:t>
            </a:r>
          </a:p>
          <a:p>
            <a:pPr marL="342900" indent="-342900" algn="l">
              <a:buFont typeface="Arial" panose="020B0604020202020204" pitchFamily="34" charset="0"/>
              <a:buChar char="•"/>
            </a:pPr>
            <a:r>
              <a:rPr lang="en-US" sz="2800" dirty="0">
                <a:latin typeface="Arial" panose="020B0604020202020204" pitchFamily="34" charset="0"/>
                <a:cs typeface="Arial" panose="020B0604020202020204" pitchFamily="34" charset="0"/>
              </a:rPr>
              <a:t>The SCP provides contact information in case of spill, spill kit locations and spill reporting procedures.</a:t>
            </a:r>
          </a:p>
          <a:p>
            <a:pPr marL="342900" indent="-342900" algn="l">
              <a:buFont typeface="Arial" panose="020B0604020202020204" pitchFamily="34" charset="0"/>
              <a:buChar char="•"/>
            </a:pPr>
            <a:r>
              <a:rPr lang="en-US" sz="2800" dirty="0">
                <a:latin typeface="Arial" panose="020B0604020202020204" pitchFamily="34" charset="0"/>
                <a:cs typeface="Arial" panose="020B0604020202020204" pitchFamily="34" charset="0"/>
              </a:rPr>
              <a:t>The SCP also includes the standard spill kit requirements.</a:t>
            </a:r>
            <a:endParaRPr lang="en-CA" sz="28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09046AA2-C727-4C8E-863B-F44D7FD3EAAD}"/>
              </a:ext>
            </a:extLst>
          </p:cNvPr>
          <p:cNvPicPr>
            <a:picLocks noChangeAspect="1"/>
          </p:cNvPicPr>
          <p:nvPr/>
        </p:nvPicPr>
        <p:blipFill>
          <a:blip r:embed="rId2"/>
          <a:stretch>
            <a:fillRect/>
          </a:stretch>
        </p:blipFill>
        <p:spPr>
          <a:xfrm>
            <a:off x="7474517" y="1118531"/>
            <a:ext cx="4133902" cy="5470249"/>
          </a:xfrm>
          <a:prstGeom prst="rect">
            <a:avLst/>
          </a:prstGeom>
        </p:spPr>
      </p:pic>
    </p:spTree>
    <p:extLst>
      <p:ext uri="{BB962C8B-B14F-4D97-AF65-F5344CB8AC3E}">
        <p14:creationId xmlns:p14="http://schemas.microsoft.com/office/powerpoint/2010/main" val="6995995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69360-C02E-45D7-856A-05FB3D78FEC4}"/>
              </a:ext>
            </a:extLst>
          </p:cNvPr>
          <p:cNvSpPr>
            <a:spLocks noGrp="1"/>
          </p:cNvSpPr>
          <p:nvPr>
            <p:ph type="ctrTitle"/>
          </p:nvPr>
        </p:nvSpPr>
        <p:spPr>
          <a:xfrm>
            <a:off x="1515405" y="0"/>
            <a:ext cx="9144000" cy="891822"/>
          </a:xfrm>
        </p:spPr>
        <p:txBody>
          <a:bodyPr>
            <a:normAutofit/>
          </a:bodyPr>
          <a:lstStyle/>
          <a:p>
            <a:r>
              <a:rPr lang="en-CA" sz="2400" dirty="0">
                <a:latin typeface="Arial" panose="020B0604020202020204" pitchFamily="34" charset="0"/>
                <a:cs typeface="Arial" panose="020B0604020202020204" pitchFamily="34" charset="0"/>
              </a:rPr>
              <a:t>WASTEWATER TREATMENT PLANT</a:t>
            </a:r>
          </a:p>
        </p:txBody>
      </p:sp>
      <p:sp>
        <p:nvSpPr>
          <p:cNvPr id="3" name="Subtitle 2">
            <a:extLst>
              <a:ext uri="{FF2B5EF4-FFF2-40B4-BE49-F238E27FC236}">
                <a16:creationId xmlns:a16="http://schemas.microsoft.com/office/drawing/2014/main" id="{CFB469BF-D82C-44E0-9641-5A754AA900B4}"/>
              </a:ext>
            </a:extLst>
          </p:cNvPr>
          <p:cNvSpPr>
            <a:spLocks noGrp="1"/>
          </p:cNvSpPr>
          <p:nvPr>
            <p:ph type="subTitle" idx="1"/>
          </p:nvPr>
        </p:nvSpPr>
        <p:spPr>
          <a:xfrm>
            <a:off x="818444" y="1076587"/>
            <a:ext cx="10555111" cy="5616222"/>
          </a:xfrm>
          <a:solidFill>
            <a:srgbClr val="FFC000"/>
          </a:solidFill>
        </p:spPr>
        <p:txBody>
          <a:bodyPr>
            <a:normAutofit/>
          </a:bodyPr>
          <a:lstStyle/>
          <a:p>
            <a:pPr marL="342900" indent="-342900" algn="l">
              <a:buFont typeface="Arial" panose="020B0604020202020204" pitchFamily="34" charset="0"/>
              <a:buChar char="•"/>
            </a:pPr>
            <a:r>
              <a:rPr lang="en-US" dirty="0"/>
              <a:t>A number of technical issues and concerns regarding the current and future wastewater treatment have been raised by stakeholders.</a:t>
            </a:r>
          </a:p>
          <a:p>
            <a:pPr marL="342900" indent="-342900" algn="l">
              <a:buFont typeface="Arial" panose="020B0604020202020204" pitchFamily="34" charset="0"/>
              <a:buChar char="•"/>
            </a:pPr>
            <a:r>
              <a:rPr lang="en-US" dirty="0"/>
              <a:t>As such, EXP have prepared and submitted a technical memo addressing recommended fecal coliform limits, a O&amp;M plan for the existing macerator building, a technical memo addressing ammonia for the new WWTP and a technical memo that reviews the 2012 and 2020 WWTP designs.</a:t>
            </a:r>
          </a:p>
          <a:p>
            <a:pPr marL="342900" indent="-342900" algn="l">
              <a:buFont typeface="Arial" panose="020B0604020202020204" pitchFamily="34" charset="0"/>
              <a:buChar char="•"/>
            </a:pPr>
            <a:r>
              <a:rPr lang="en-US" dirty="0"/>
              <a:t>The calculated Fecal Coliform values were determined based on linear regression of data collected from 2016 to 2020, which included 18 results.</a:t>
            </a:r>
          </a:p>
          <a:p>
            <a:pPr marL="342900" indent="-342900" algn="l">
              <a:buFont typeface="Arial" panose="020B0604020202020204" pitchFamily="34" charset="0"/>
              <a:buChar char="•"/>
            </a:pPr>
            <a:r>
              <a:rPr lang="en-US" dirty="0"/>
              <a:t>For flows greater than 600 Lcd and TSS of 80 mg/L, the calculated Fecal Coliform value was determined to be 157,929 cfu/100mL.</a:t>
            </a:r>
          </a:p>
          <a:p>
            <a:pPr marL="342900" indent="-342900" algn="l">
              <a:buFont typeface="Arial" panose="020B0604020202020204" pitchFamily="34" charset="0"/>
              <a:buChar char="•"/>
            </a:pPr>
            <a:r>
              <a:rPr lang="en-US" dirty="0"/>
              <a:t>For flows between 150 Lcd and 600 Lcd and TSS of 80 mg/L, the calculated Fecal Coliform value was determined to be 183,167 cfu/100mL.</a:t>
            </a:r>
          </a:p>
          <a:p>
            <a:pPr marL="342900" indent="-342900" algn="l">
              <a:buFont typeface="Arial" panose="020B0604020202020204" pitchFamily="34" charset="0"/>
              <a:buChar char="•"/>
            </a:pPr>
            <a:endParaRPr lang="en-CA" dirty="0"/>
          </a:p>
        </p:txBody>
      </p:sp>
    </p:spTree>
    <p:extLst>
      <p:ext uri="{BB962C8B-B14F-4D97-AF65-F5344CB8AC3E}">
        <p14:creationId xmlns:p14="http://schemas.microsoft.com/office/powerpoint/2010/main" val="8479611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69360-C02E-45D7-856A-05FB3D78FEC4}"/>
              </a:ext>
            </a:extLst>
          </p:cNvPr>
          <p:cNvSpPr>
            <a:spLocks noGrp="1"/>
          </p:cNvSpPr>
          <p:nvPr>
            <p:ph type="ctrTitle"/>
          </p:nvPr>
        </p:nvSpPr>
        <p:spPr>
          <a:xfrm>
            <a:off x="1515405" y="0"/>
            <a:ext cx="9144000" cy="891822"/>
          </a:xfrm>
        </p:spPr>
        <p:txBody>
          <a:bodyPr>
            <a:normAutofit/>
          </a:bodyPr>
          <a:lstStyle/>
          <a:p>
            <a:r>
              <a:rPr lang="en-CA" sz="2400" dirty="0">
                <a:latin typeface="Arial" panose="020B0604020202020204" pitchFamily="34" charset="0"/>
                <a:cs typeface="Arial" panose="020B0604020202020204" pitchFamily="34" charset="0"/>
              </a:rPr>
              <a:t>WASTEWATER TREATMENT PLANT</a:t>
            </a:r>
          </a:p>
        </p:txBody>
      </p:sp>
      <p:sp>
        <p:nvSpPr>
          <p:cNvPr id="3" name="Subtitle 2">
            <a:extLst>
              <a:ext uri="{FF2B5EF4-FFF2-40B4-BE49-F238E27FC236}">
                <a16:creationId xmlns:a16="http://schemas.microsoft.com/office/drawing/2014/main" id="{CFB469BF-D82C-44E0-9641-5A754AA900B4}"/>
              </a:ext>
            </a:extLst>
          </p:cNvPr>
          <p:cNvSpPr>
            <a:spLocks noGrp="1"/>
          </p:cNvSpPr>
          <p:nvPr>
            <p:ph type="subTitle" idx="1"/>
          </p:nvPr>
        </p:nvSpPr>
        <p:spPr>
          <a:xfrm>
            <a:off x="818444" y="1076587"/>
            <a:ext cx="10555111" cy="5616222"/>
          </a:xfrm>
          <a:solidFill>
            <a:srgbClr val="FFC000"/>
          </a:solidFill>
        </p:spPr>
        <p:txBody>
          <a:bodyPr>
            <a:normAutofit/>
          </a:bodyPr>
          <a:lstStyle/>
          <a:p>
            <a:pPr marL="342900" indent="-342900" algn="l">
              <a:buFont typeface="Arial" panose="020B0604020202020204" pitchFamily="34" charset="0"/>
              <a:buChar char="•"/>
            </a:pPr>
            <a:r>
              <a:rPr lang="en-US" dirty="0"/>
              <a:t>EXP had previously noted that the building macerator unit is open flow, and that the heater has an exposed heating element, including thermostat, the fan is completely blocked off with insulation.</a:t>
            </a:r>
          </a:p>
          <a:p>
            <a:pPr marL="342900" indent="-342900" algn="l">
              <a:buFont typeface="Arial" panose="020B0604020202020204" pitchFamily="34" charset="0"/>
              <a:buChar char="•"/>
            </a:pPr>
            <a:r>
              <a:rPr lang="en-US" dirty="0"/>
              <a:t>There is not much smell at all (flow is diluted), but it was noted to the GN that this is a hazard (explosion to operators) as there is a ventilation issue.</a:t>
            </a:r>
          </a:p>
          <a:p>
            <a:pPr marL="342900" indent="-342900" algn="l">
              <a:buFont typeface="Arial" panose="020B0604020202020204" pitchFamily="34" charset="0"/>
              <a:buChar char="•"/>
            </a:pPr>
            <a:r>
              <a:rPr lang="en-US" dirty="0"/>
              <a:t>As such, health and safety risks from these hazards should be mitigated.</a:t>
            </a:r>
          </a:p>
          <a:p>
            <a:pPr marL="342900" indent="-342900" algn="l">
              <a:buFont typeface="Arial" panose="020B0604020202020204" pitchFamily="34" charset="0"/>
              <a:buChar char="•"/>
            </a:pPr>
            <a:r>
              <a:rPr lang="en-US" dirty="0"/>
              <a:t>The identified issues associated with the building are: not ventilated; has one man-door (entry/exit) flush to exterior grade; vent is not operational and closed; electrical equipment is not explosion proof; and does not have any hazardous gas sensors.</a:t>
            </a:r>
          </a:p>
          <a:p>
            <a:pPr marL="342900" indent="-342900" algn="l">
              <a:buFont typeface="Arial" panose="020B0604020202020204" pitchFamily="34" charset="0"/>
              <a:buChar char="•"/>
            </a:pPr>
            <a:r>
              <a:rPr lang="en-US" dirty="0"/>
              <a:t>EXP have recommended a number of procedures that should be followed when entering the macerator building.  It may also be useful to investigate short-term options until the new WWTP is constructed and commissioned.  These may include things such as acquisition of a gas detector and replacement of the heating, lighting, fan, plugs, and disconnects with explosion proof units.</a:t>
            </a:r>
            <a:endParaRPr lang="en-CA" dirty="0"/>
          </a:p>
        </p:txBody>
      </p:sp>
    </p:spTree>
    <p:extLst>
      <p:ext uri="{BB962C8B-B14F-4D97-AF65-F5344CB8AC3E}">
        <p14:creationId xmlns:p14="http://schemas.microsoft.com/office/powerpoint/2010/main" val="29490862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69360-C02E-45D7-856A-05FB3D78FEC4}"/>
              </a:ext>
            </a:extLst>
          </p:cNvPr>
          <p:cNvSpPr>
            <a:spLocks noGrp="1"/>
          </p:cNvSpPr>
          <p:nvPr>
            <p:ph type="ctrTitle"/>
          </p:nvPr>
        </p:nvSpPr>
        <p:spPr>
          <a:xfrm>
            <a:off x="1515405" y="0"/>
            <a:ext cx="9144000" cy="891822"/>
          </a:xfrm>
        </p:spPr>
        <p:txBody>
          <a:bodyPr>
            <a:normAutofit/>
          </a:bodyPr>
          <a:lstStyle/>
          <a:p>
            <a:r>
              <a:rPr lang="en-CA" sz="2400" dirty="0">
                <a:latin typeface="Arial" panose="020B0604020202020204" pitchFamily="34" charset="0"/>
                <a:cs typeface="Arial" panose="020B0604020202020204" pitchFamily="34" charset="0"/>
              </a:rPr>
              <a:t>WASTEWATER TREATMENT PLANT</a:t>
            </a:r>
          </a:p>
        </p:txBody>
      </p:sp>
      <p:sp>
        <p:nvSpPr>
          <p:cNvPr id="3" name="Subtitle 2">
            <a:extLst>
              <a:ext uri="{FF2B5EF4-FFF2-40B4-BE49-F238E27FC236}">
                <a16:creationId xmlns:a16="http://schemas.microsoft.com/office/drawing/2014/main" id="{CFB469BF-D82C-44E0-9641-5A754AA900B4}"/>
              </a:ext>
            </a:extLst>
          </p:cNvPr>
          <p:cNvSpPr>
            <a:spLocks noGrp="1"/>
          </p:cNvSpPr>
          <p:nvPr>
            <p:ph type="subTitle" idx="1"/>
          </p:nvPr>
        </p:nvSpPr>
        <p:spPr>
          <a:xfrm>
            <a:off x="818444" y="1076587"/>
            <a:ext cx="10555111" cy="5616222"/>
          </a:xfrm>
          <a:solidFill>
            <a:srgbClr val="FFC000"/>
          </a:solidFill>
        </p:spPr>
        <p:txBody>
          <a:bodyPr>
            <a:normAutofit/>
          </a:bodyPr>
          <a:lstStyle/>
          <a:p>
            <a:pPr marL="342900" indent="-342900" algn="l">
              <a:buFont typeface="Arial" panose="020B0604020202020204" pitchFamily="34" charset="0"/>
              <a:buChar char="•"/>
            </a:pPr>
            <a:r>
              <a:rPr lang="en-US" dirty="0"/>
              <a:t>The current trends in wastewater regulations indicate that effluent ammonia is likely to become a parameter of concern throughout Nunavut (and specifically the Hamlet of Resolute Bay) in the future.</a:t>
            </a:r>
          </a:p>
          <a:p>
            <a:pPr marL="342900" indent="-342900" algn="l">
              <a:buFont typeface="Arial" panose="020B0604020202020204" pitchFamily="34" charset="0"/>
              <a:buChar char="•"/>
            </a:pPr>
            <a:r>
              <a:rPr lang="en-US" dirty="0"/>
              <a:t>There are currently no regulations currently in place in Nunavut or the Hamlet of Resolute Bay that would require biological nitrification to meet an effluent ammonia discharge objective.</a:t>
            </a:r>
          </a:p>
          <a:p>
            <a:pPr marL="342900" indent="-342900" algn="l">
              <a:buFont typeface="Arial" panose="020B0604020202020204" pitchFamily="34" charset="0"/>
              <a:buChar char="•"/>
            </a:pPr>
            <a:r>
              <a:rPr lang="en-US" dirty="0"/>
              <a:t>However, it is anticipated that there will be future regulatory changes for the far north that could include new guidance on ammonia.</a:t>
            </a:r>
          </a:p>
          <a:p>
            <a:pPr marL="342900" indent="-342900" algn="l">
              <a:buFont typeface="Arial" panose="020B0604020202020204" pitchFamily="34" charset="0"/>
              <a:buChar char="•"/>
            </a:pPr>
            <a:r>
              <a:rPr lang="en-US" dirty="0"/>
              <a:t>With the uncertainty of the future regulatory changes, the Hamlet of Resolute Bay will be well served by installing a biological-mechanical treatment system in accordance with EXP’s updated pre-design report (2020).</a:t>
            </a:r>
          </a:p>
          <a:p>
            <a:pPr marL="342900" indent="-342900" algn="l">
              <a:buFont typeface="Arial" panose="020B0604020202020204" pitchFamily="34" charset="0"/>
              <a:buChar char="•"/>
            </a:pPr>
            <a:r>
              <a:rPr lang="en-US" dirty="0"/>
              <a:t>The proposed process technology could be designed for ammonia removal to meet the current WSER performance standards in effect throughout Canada.</a:t>
            </a:r>
            <a:endParaRPr lang="en-CA" dirty="0"/>
          </a:p>
        </p:txBody>
      </p:sp>
    </p:spTree>
    <p:extLst>
      <p:ext uri="{BB962C8B-B14F-4D97-AF65-F5344CB8AC3E}">
        <p14:creationId xmlns:p14="http://schemas.microsoft.com/office/powerpoint/2010/main" val="4104680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6F605-DA03-48E8-8533-88E8A8C05F31}"/>
              </a:ext>
            </a:extLst>
          </p:cNvPr>
          <p:cNvSpPr>
            <a:spLocks noGrp="1"/>
          </p:cNvSpPr>
          <p:nvPr>
            <p:ph type="ctrTitle"/>
          </p:nvPr>
        </p:nvSpPr>
        <p:spPr>
          <a:xfrm>
            <a:off x="652061" y="169335"/>
            <a:ext cx="10927645" cy="485422"/>
          </a:xfrm>
        </p:spPr>
        <p:txBody>
          <a:bodyPr>
            <a:normAutofit/>
          </a:bodyPr>
          <a:lstStyle/>
          <a:p>
            <a:r>
              <a:rPr lang="en-CA" sz="2800" dirty="0">
                <a:latin typeface="Arial" panose="020B0604020202020204" pitchFamily="34" charset="0"/>
                <a:cs typeface="Arial" panose="020B0604020202020204" pitchFamily="34" charset="0"/>
              </a:rPr>
              <a:t>MUNICIPALITY OF RESOLUTE BAY</a:t>
            </a:r>
          </a:p>
        </p:txBody>
      </p:sp>
      <p:sp>
        <p:nvSpPr>
          <p:cNvPr id="3" name="Subtitle 2">
            <a:extLst>
              <a:ext uri="{FF2B5EF4-FFF2-40B4-BE49-F238E27FC236}">
                <a16:creationId xmlns:a16="http://schemas.microsoft.com/office/drawing/2014/main" id="{29B93BC9-70F3-4C21-A416-A9DD3F7682F1}"/>
              </a:ext>
            </a:extLst>
          </p:cNvPr>
          <p:cNvSpPr>
            <a:spLocks noGrp="1"/>
          </p:cNvSpPr>
          <p:nvPr>
            <p:ph type="subTitle" idx="1"/>
          </p:nvPr>
        </p:nvSpPr>
        <p:spPr>
          <a:xfrm>
            <a:off x="574076" y="793744"/>
            <a:ext cx="11096978" cy="5959394"/>
          </a:xfrm>
          <a:solidFill>
            <a:schemeClr val="bg1">
              <a:lumMod val="95000"/>
            </a:schemeClr>
          </a:solidFill>
        </p:spPr>
        <p:txBody>
          <a:bodyPr>
            <a:normAutofit fontScale="92500"/>
          </a:bodyPr>
          <a:lstStyle/>
          <a:p>
            <a:pPr algn="l"/>
            <a:r>
              <a:rPr lang="en-CA" dirty="0"/>
              <a:t>In the early 1970s, the settlement was moved to the present location at N 74</a:t>
            </a:r>
            <a:r>
              <a:rPr lang="en-CA" baseline="30000" dirty="0"/>
              <a:t>0</a:t>
            </a:r>
            <a:r>
              <a:rPr lang="en-CA" dirty="0"/>
              <a:t>43’01’’ and W 94</a:t>
            </a:r>
            <a:r>
              <a:rPr lang="en-CA" baseline="30000" dirty="0"/>
              <a:t>0</a:t>
            </a:r>
            <a:r>
              <a:rPr lang="en-CA" dirty="0"/>
              <a:t>58’10”. The relocated community, the Municipality of Resolute Bay, was designed to accommodate 1,500 people. </a:t>
            </a:r>
          </a:p>
          <a:p>
            <a:pPr algn="l"/>
            <a:r>
              <a:rPr lang="en-CA" dirty="0"/>
              <a:t>The current (2020) Town population is 290. During the summer, due to Military presence for training, the population of the Town increases to approximately 800.</a:t>
            </a:r>
          </a:p>
          <a:p>
            <a:pPr algn="l"/>
            <a:r>
              <a:rPr lang="en-CA" dirty="0"/>
              <a:t> The town is divided into two distinct sections: </a:t>
            </a:r>
          </a:p>
          <a:p>
            <a:pPr marL="457200" indent="-457200" algn="l">
              <a:buFont typeface="+mj-lt"/>
              <a:buAutoNum type="arabicPeriod"/>
            </a:pPr>
            <a:r>
              <a:rPr lang="en-CA" dirty="0"/>
              <a:t>The Town where water is supplied by the Utilidor system; and</a:t>
            </a:r>
          </a:p>
          <a:p>
            <a:pPr marL="457200" indent="-457200" algn="l">
              <a:buFont typeface="+mj-lt"/>
              <a:buAutoNum type="arabicPeriod"/>
            </a:pPr>
            <a:r>
              <a:rPr lang="en-CA" dirty="0"/>
              <a:t>The Airport area (about 7km away) where water is supplied by truck.</a:t>
            </a:r>
          </a:p>
          <a:p>
            <a:pPr algn="l"/>
            <a:r>
              <a:rPr lang="en-CA" dirty="0"/>
              <a:t>NWB has issued three (3) Water Licences for different Community Environmental Facilities.</a:t>
            </a:r>
          </a:p>
          <a:p>
            <a:pPr marL="457200" indent="-457200" algn="l">
              <a:buFont typeface="+mj-lt"/>
              <a:buAutoNum type="arabicPeriod"/>
            </a:pPr>
            <a:r>
              <a:rPr lang="en-CA" dirty="0"/>
              <a:t>The Water Licence of the Utilidor System #3BM-RUT1012, Type B issued on March 30, 2015 to the Department of Community Government Services of the Government of Nunavut;</a:t>
            </a:r>
          </a:p>
          <a:p>
            <a:pPr marL="457200" indent="-457200" algn="l">
              <a:buFont typeface="+mj-lt"/>
              <a:buAutoNum type="arabicPeriod"/>
            </a:pPr>
            <a:r>
              <a:rPr lang="en-CA" dirty="0"/>
              <a:t>The Water Licence of the Solid Waste facilities #3BM-RES 2025, Type B issued on March 30, 2020 to the Municipality of Resolute Bay; and</a:t>
            </a:r>
          </a:p>
          <a:p>
            <a:pPr marL="457200" indent="-457200" algn="l">
              <a:buFont typeface="+mj-lt"/>
              <a:buAutoNum type="arabicPeriod"/>
            </a:pPr>
            <a:r>
              <a:rPr lang="en-CA" dirty="0"/>
              <a:t>The Water Licence of the Airport Sewage Lagoon #3BM-YRB 1621, Type B was issued on December 16, 2016 to the Department of Economic Development and Transportation of the Government of Nunavut.</a:t>
            </a:r>
          </a:p>
          <a:p>
            <a:pPr marL="342900" indent="-342900" algn="l">
              <a:buFont typeface="Arial" panose="020B0604020202020204" pitchFamily="34" charset="0"/>
              <a:buChar char="•"/>
            </a:pPr>
            <a:endParaRPr lang="en-CA" dirty="0"/>
          </a:p>
          <a:p>
            <a:pPr algn="l"/>
            <a:endParaRPr lang="en-CA" dirty="0"/>
          </a:p>
          <a:p>
            <a:pPr algn="l"/>
            <a:endParaRPr lang="en-CA" dirty="0"/>
          </a:p>
        </p:txBody>
      </p:sp>
    </p:spTree>
    <p:extLst>
      <p:ext uri="{BB962C8B-B14F-4D97-AF65-F5344CB8AC3E}">
        <p14:creationId xmlns:p14="http://schemas.microsoft.com/office/powerpoint/2010/main" val="36676834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69360-C02E-45D7-856A-05FB3D78FEC4}"/>
              </a:ext>
            </a:extLst>
          </p:cNvPr>
          <p:cNvSpPr>
            <a:spLocks noGrp="1"/>
          </p:cNvSpPr>
          <p:nvPr>
            <p:ph type="ctrTitle"/>
          </p:nvPr>
        </p:nvSpPr>
        <p:spPr>
          <a:xfrm>
            <a:off x="1515405" y="0"/>
            <a:ext cx="9144000" cy="891822"/>
          </a:xfrm>
        </p:spPr>
        <p:txBody>
          <a:bodyPr>
            <a:normAutofit/>
          </a:bodyPr>
          <a:lstStyle/>
          <a:p>
            <a:r>
              <a:rPr lang="en-CA" sz="2400" dirty="0">
                <a:latin typeface="Arial" panose="020B0604020202020204" pitchFamily="34" charset="0"/>
                <a:cs typeface="Arial" panose="020B0604020202020204" pitchFamily="34" charset="0"/>
              </a:rPr>
              <a:t>WASTEWATER TREATMENT PLANT</a:t>
            </a:r>
          </a:p>
        </p:txBody>
      </p:sp>
      <p:sp>
        <p:nvSpPr>
          <p:cNvPr id="3" name="Subtitle 2">
            <a:extLst>
              <a:ext uri="{FF2B5EF4-FFF2-40B4-BE49-F238E27FC236}">
                <a16:creationId xmlns:a16="http://schemas.microsoft.com/office/drawing/2014/main" id="{CFB469BF-D82C-44E0-9641-5A754AA900B4}"/>
              </a:ext>
            </a:extLst>
          </p:cNvPr>
          <p:cNvSpPr>
            <a:spLocks noGrp="1"/>
          </p:cNvSpPr>
          <p:nvPr>
            <p:ph type="subTitle" idx="1"/>
          </p:nvPr>
        </p:nvSpPr>
        <p:spPr>
          <a:xfrm>
            <a:off x="818444" y="1076587"/>
            <a:ext cx="5571205" cy="5616222"/>
          </a:xfrm>
          <a:solidFill>
            <a:srgbClr val="FFC000"/>
          </a:solidFill>
        </p:spPr>
        <p:txBody>
          <a:bodyPr>
            <a:normAutofit/>
          </a:bodyPr>
          <a:lstStyle/>
          <a:p>
            <a:pPr marL="342900" indent="-342900" algn="l">
              <a:buFont typeface="Arial" panose="020B0604020202020204" pitchFamily="34" charset="0"/>
              <a:buChar char="•"/>
            </a:pPr>
            <a:r>
              <a:rPr lang="en-US" dirty="0"/>
              <a:t>There were a number of key design factors that remained very similar or unchanged between the 2012 and 2020 designs completed by EXP.</a:t>
            </a:r>
          </a:p>
          <a:p>
            <a:pPr marL="342900" indent="-342900" algn="l">
              <a:buFont typeface="Arial" panose="020B0604020202020204" pitchFamily="34" charset="0"/>
              <a:buChar char="•"/>
            </a:pPr>
            <a:r>
              <a:rPr lang="en-US" dirty="0"/>
              <a:t>The most significant difference was the process technology with the intent to better balance the treatment performance requirements with the economic challenges.</a:t>
            </a:r>
          </a:p>
          <a:p>
            <a:pPr marL="342900" indent="-342900" algn="l">
              <a:buFont typeface="Arial" panose="020B0604020202020204" pitchFamily="34" charset="0"/>
              <a:buChar char="•"/>
            </a:pPr>
            <a:r>
              <a:rPr lang="en-US" dirty="0"/>
              <a:t>This will result in a more cost competitive system that is still capable of providing a high-quality effluent.</a:t>
            </a:r>
            <a:endParaRPr lang="en-CA" dirty="0"/>
          </a:p>
        </p:txBody>
      </p:sp>
      <p:pic>
        <p:nvPicPr>
          <p:cNvPr id="4" name="Picture 3">
            <a:extLst>
              <a:ext uri="{FF2B5EF4-FFF2-40B4-BE49-F238E27FC236}">
                <a16:creationId xmlns:a16="http://schemas.microsoft.com/office/drawing/2014/main" id="{29FE2F34-D22D-4AB3-B24F-D1D347013CEE}"/>
              </a:ext>
            </a:extLst>
          </p:cNvPr>
          <p:cNvPicPr>
            <a:picLocks noChangeAspect="1"/>
          </p:cNvPicPr>
          <p:nvPr/>
        </p:nvPicPr>
        <p:blipFill>
          <a:blip r:embed="rId2"/>
          <a:stretch>
            <a:fillRect/>
          </a:stretch>
        </p:blipFill>
        <p:spPr>
          <a:xfrm>
            <a:off x="6949547" y="1812569"/>
            <a:ext cx="4424009" cy="4009826"/>
          </a:xfrm>
          <a:prstGeom prst="rect">
            <a:avLst/>
          </a:prstGeom>
        </p:spPr>
      </p:pic>
    </p:spTree>
    <p:extLst>
      <p:ext uri="{BB962C8B-B14F-4D97-AF65-F5344CB8AC3E}">
        <p14:creationId xmlns:p14="http://schemas.microsoft.com/office/powerpoint/2010/main" val="28736855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98F58-4D6C-4B4A-98FD-081BA39CD3AF}"/>
              </a:ext>
            </a:extLst>
          </p:cNvPr>
          <p:cNvSpPr>
            <a:spLocks noGrp="1"/>
          </p:cNvSpPr>
          <p:nvPr>
            <p:ph type="ctrTitle"/>
          </p:nvPr>
        </p:nvSpPr>
        <p:spPr>
          <a:xfrm>
            <a:off x="841021" y="180623"/>
            <a:ext cx="10509955" cy="587022"/>
          </a:xfrm>
        </p:spPr>
        <p:txBody>
          <a:bodyPr>
            <a:normAutofit fontScale="90000"/>
          </a:bodyPr>
          <a:lstStyle/>
          <a:p>
            <a:r>
              <a:rPr lang="en-CA" sz="2800" dirty="0">
                <a:latin typeface="Arial" panose="020B0604020202020204" pitchFamily="34" charset="0"/>
                <a:cs typeface="Arial" panose="020B0604020202020204" pitchFamily="34" charset="0"/>
              </a:rPr>
              <a:t>ECCC RECOMMENDED WASTEWATER EFFLUENT COMPLIANCY</a:t>
            </a:r>
          </a:p>
        </p:txBody>
      </p:sp>
      <p:sp>
        <p:nvSpPr>
          <p:cNvPr id="3" name="TextBox 2">
            <a:extLst>
              <a:ext uri="{FF2B5EF4-FFF2-40B4-BE49-F238E27FC236}">
                <a16:creationId xmlns:a16="http://schemas.microsoft.com/office/drawing/2014/main" id="{288964A0-9ED0-4277-8E8F-923AB97521FD}"/>
              </a:ext>
            </a:extLst>
          </p:cNvPr>
          <p:cNvSpPr txBox="1"/>
          <p:nvPr/>
        </p:nvSpPr>
        <p:spPr>
          <a:xfrm>
            <a:off x="897466" y="868520"/>
            <a:ext cx="10397067" cy="5693866"/>
          </a:xfrm>
          <a:prstGeom prst="rect">
            <a:avLst/>
          </a:prstGeom>
          <a:solidFill>
            <a:srgbClr val="00B050"/>
          </a:solidFill>
        </p:spPr>
        <p:txBody>
          <a:bodyPr wrap="square" rtlCol="0">
            <a:spAutoFit/>
          </a:bodyPr>
          <a:lstStyle/>
          <a:p>
            <a:pPr marL="285750" indent="-285750">
              <a:buFont typeface="Arial" panose="020B0604020202020204" pitchFamily="34" charset="0"/>
              <a:buChar char="•"/>
            </a:pPr>
            <a:r>
              <a:rPr lang="en-CA" sz="2800" dirty="0">
                <a:latin typeface="Arial" panose="020B0604020202020204" pitchFamily="34" charset="0"/>
                <a:cs typeface="Arial" panose="020B0604020202020204" pitchFamily="34" charset="0"/>
              </a:rPr>
              <a:t>Average Carbonaceous Biochemical Oxygen Demand (CBOD) should be less than or equal to 25mg/L.</a:t>
            </a:r>
          </a:p>
          <a:p>
            <a:pPr marL="285750" indent="-285750">
              <a:buFont typeface="Arial" panose="020B0604020202020204" pitchFamily="34" charset="0"/>
              <a:buChar char="•"/>
            </a:pPr>
            <a:endParaRPr lang="en-CA" sz="2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sz="2800" dirty="0">
                <a:latin typeface="Arial" panose="020B0604020202020204" pitchFamily="34" charset="0"/>
                <a:cs typeface="Arial" panose="020B0604020202020204" pitchFamily="34" charset="0"/>
              </a:rPr>
              <a:t> Average concentration of suspended solids should be less than or equal to 25mg/L.</a:t>
            </a:r>
          </a:p>
          <a:p>
            <a:pPr marL="285750" indent="-285750">
              <a:buFont typeface="Arial" panose="020B0604020202020204" pitchFamily="34" charset="0"/>
              <a:buChar char="•"/>
            </a:pPr>
            <a:endParaRPr lang="en-CA" sz="2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sz="2800" dirty="0">
                <a:latin typeface="Arial" panose="020B0604020202020204" pitchFamily="34" charset="0"/>
                <a:cs typeface="Arial" panose="020B0604020202020204" pitchFamily="34" charset="0"/>
              </a:rPr>
              <a:t>Average Concentration of the Total residual chlorine should be less than or equal to 0.02mg/L.</a:t>
            </a:r>
          </a:p>
          <a:p>
            <a:pPr marL="285750" indent="-285750">
              <a:buFont typeface="Arial" panose="020B0604020202020204" pitchFamily="34" charset="0"/>
              <a:buChar char="•"/>
            </a:pPr>
            <a:endParaRPr lang="en-CA" sz="2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sz="2800" dirty="0">
                <a:latin typeface="Arial" panose="020B0604020202020204" pitchFamily="34" charset="0"/>
                <a:cs typeface="Arial" panose="020B0604020202020204" pitchFamily="34" charset="0"/>
              </a:rPr>
              <a:t>Maximum concentration of un-ionized ammonia should be less than 1.25mg/L expressed as Nitrogen (N), at 15</a:t>
            </a:r>
            <a:r>
              <a:rPr lang="en-CA" sz="2800" baseline="30000" dirty="0">
                <a:latin typeface="Arial" panose="020B0604020202020204" pitchFamily="34" charset="0"/>
                <a:cs typeface="Arial" panose="020B0604020202020204" pitchFamily="34" charset="0"/>
              </a:rPr>
              <a:t>0</a:t>
            </a:r>
            <a:r>
              <a:rPr lang="en-CA" sz="2800" dirty="0">
                <a:latin typeface="Arial" panose="020B0604020202020204" pitchFamily="34" charset="0"/>
                <a:cs typeface="Arial" panose="020B0604020202020204" pitchFamily="34" charset="0"/>
              </a:rPr>
              <a:t>C +/- 1</a:t>
            </a:r>
            <a:r>
              <a:rPr lang="en-CA" sz="2800" baseline="30000" dirty="0">
                <a:latin typeface="Arial" panose="020B0604020202020204" pitchFamily="34" charset="0"/>
                <a:cs typeface="Arial" panose="020B0604020202020204" pitchFamily="34" charset="0"/>
              </a:rPr>
              <a:t>0</a:t>
            </a:r>
            <a:r>
              <a:rPr lang="en-CA" sz="2800" dirty="0">
                <a:latin typeface="Arial" panose="020B0604020202020204" pitchFamily="34" charset="0"/>
                <a:cs typeface="Arial" panose="020B0604020202020204" pitchFamily="34" charset="0"/>
              </a:rPr>
              <a:t>C.</a:t>
            </a:r>
          </a:p>
          <a:p>
            <a:endParaRPr lang="en-CA" sz="2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sz="2800" dirty="0">
                <a:latin typeface="Arial" panose="020B0604020202020204" pitchFamily="34" charset="0"/>
                <a:cs typeface="Arial" panose="020B0604020202020204" pitchFamily="34" charset="0"/>
              </a:rPr>
              <a:t>Be non-accurately lethal effluent.</a:t>
            </a:r>
            <a:endParaRPr lang="en-CA" dirty="0"/>
          </a:p>
        </p:txBody>
      </p:sp>
    </p:spTree>
    <p:extLst>
      <p:ext uri="{BB962C8B-B14F-4D97-AF65-F5344CB8AC3E}">
        <p14:creationId xmlns:p14="http://schemas.microsoft.com/office/powerpoint/2010/main" val="12837130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BCF20-9FDC-48A4-A7A7-3C4E229D0995}"/>
              </a:ext>
            </a:extLst>
          </p:cNvPr>
          <p:cNvSpPr>
            <a:spLocks noGrp="1"/>
          </p:cNvSpPr>
          <p:nvPr>
            <p:ph type="ctrTitle"/>
          </p:nvPr>
        </p:nvSpPr>
        <p:spPr>
          <a:xfrm>
            <a:off x="784578" y="41548"/>
            <a:ext cx="10622844" cy="417689"/>
          </a:xfrm>
        </p:spPr>
        <p:txBody>
          <a:bodyPr>
            <a:normAutofit fontScale="90000"/>
          </a:bodyPr>
          <a:lstStyle/>
          <a:p>
            <a:r>
              <a:rPr lang="en-CA" sz="2800" dirty="0">
                <a:latin typeface="Arial" panose="020B0604020202020204" pitchFamily="34" charset="0"/>
                <a:cs typeface="Arial" panose="020B0604020202020204" pitchFamily="34" charset="0"/>
              </a:rPr>
              <a:t>PARTICIPANTS FOR THE PUBLIC HEARING</a:t>
            </a:r>
          </a:p>
        </p:txBody>
      </p:sp>
      <p:sp>
        <p:nvSpPr>
          <p:cNvPr id="3" name="Subtitle 2">
            <a:extLst>
              <a:ext uri="{FF2B5EF4-FFF2-40B4-BE49-F238E27FC236}">
                <a16:creationId xmlns:a16="http://schemas.microsoft.com/office/drawing/2014/main" id="{EB3E586C-0311-4DC7-93F5-2C3696775DD6}"/>
              </a:ext>
            </a:extLst>
          </p:cNvPr>
          <p:cNvSpPr>
            <a:spLocks noGrp="1"/>
          </p:cNvSpPr>
          <p:nvPr>
            <p:ph type="subTitle" idx="1"/>
          </p:nvPr>
        </p:nvSpPr>
        <p:spPr>
          <a:xfrm>
            <a:off x="587022" y="609599"/>
            <a:ext cx="11379199" cy="6248401"/>
          </a:xfrm>
          <a:solidFill>
            <a:schemeClr val="accent6">
              <a:lumMod val="40000"/>
              <a:lumOff val="60000"/>
            </a:schemeClr>
          </a:solidFill>
        </p:spPr>
        <p:txBody>
          <a:bodyPr>
            <a:normAutofit fontScale="25000" lnSpcReduction="20000"/>
          </a:bodyPr>
          <a:lstStyle/>
          <a:p>
            <a:pPr algn="l"/>
            <a:endParaRPr lang="en-CA" sz="7200" b="1" dirty="0">
              <a:latin typeface="Arial" panose="020B0604020202020204" pitchFamily="34" charset="0"/>
              <a:cs typeface="Arial" panose="020B0604020202020204" pitchFamily="34" charset="0"/>
            </a:endParaRPr>
          </a:p>
          <a:p>
            <a:pPr algn="l"/>
            <a:r>
              <a:rPr lang="en-CA" sz="7200" b="1" dirty="0">
                <a:latin typeface="Arial" panose="020B0604020202020204" pitchFamily="34" charset="0"/>
                <a:cs typeface="Arial" panose="020B0604020202020204" pitchFamily="34" charset="0"/>
              </a:rPr>
              <a:t>GN LICENCE REPRESENTATIVE</a:t>
            </a:r>
            <a:r>
              <a:rPr lang="en-CA" sz="7200" dirty="0">
                <a:latin typeface="Arial" panose="020B0604020202020204" pitchFamily="34" charset="0"/>
                <a:cs typeface="Arial" panose="020B0604020202020204" pitchFamily="34" charset="0"/>
              </a:rPr>
              <a:t>:</a:t>
            </a:r>
          </a:p>
          <a:p>
            <a:pPr algn="l"/>
            <a:r>
              <a:rPr lang="en-CA" sz="7200" dirty="0">
                <a:latin typeface="Arial" panose="020B0604020202020204" pitchFamily="34" charset="0"/>
                <a:cs typeface="Arial" panose="020B0604020202020204" pitchFamily="34" charset="0"/>
              </a:rPr>
              <a:t>BHABESH ROY, M.A.Sc.,  P.Eng., MUNICIPAL PLANNING ENGINEER, BAFFIN REGION, POND INLET</a:t>
            </a:r>
          </a:p>
          <a:p>
            <a:pPr algn="l"/>
            <a:r>
              <a:rPr lang="en-CA" sz="7200" dirty="0">
                <a:latin typeface="Arial" panose="020B0604020202020204" pitchFamily="34" charset="0"/>
                <a:cs typeface="Arial" panose="020B0604020202020204" pitchFamily="34" charset="0"/>
              </a:rPr>
              <a:t>Phone: 867-899-7314, cell: 867-899-1345 and email: </a:t>
            </a:r>
            <a:r>
              <a:rPr lang="en-CA" sz="7200" dirty="0">
                <a:latin typeface="Arial" panose="020B0604020202020204" pitchFamily="34" charset="0"/>
                <a:cs typeface="Arial" panose="020B0604020202020204" pitchFamily="34" charset="0"/>
                <a:hlinkClick r:id="rId2"/>
              </a:rPr>
              <a:t>broy@gov.nu.ca</a:t>
            </a:r>
            <a:endParaRPr lang="en-CA" sz="7200" dirty="0">
              <a:latin typeface="Arial" panose="020B0604020202020204" pitchFamily="34" charset="0"/>
              <a:cs typeface="Arial" panose="020B0604020202020204" pitchFamily="34" charset="0"/>
            </a:endParaRPr>
          </a:p>
          <a:p>
            <a:pPr algn="l"/>
            <a:r>
              <a:rPr lang="en-CA" sz="7200" dirty="0">
                <a:latin typeface="Arial" panose="020B0604020202020204" pitchFamily="34" charset="0"/>
                <a:cs typeface="Arial" panose="020B0604020202020204" pitchFamily="34" charset="0"/>
              </a:rPr>
              <a:t>Assisted by: Janise Idlout, Municipal Technical Officer, Baffin Region, Pond Inlet.</a:t>
            </a:r>
          </a:p>
          <a:p>
            <a:pPr algn="l"/>
            <a:r>
              <a:rPr lang="en-CA" sz="7200" dirty="0">
                <a:latin typeface="Arial" panose="020B0604020202020204" pitchFamily="34" charset="0"/>
                <a:cs typeface="Arial" panose="020B0604020202020204" pitchFamily="34" charset="0"/>
              </a:rPr>
              <a:t>Phone: 867-899-7315, e-mail: </a:t>
            </a:r>
            <a:r>
              <a:rPr lang="en-CA" sz="7200" dirty="0">
                <a:latin typeface="Arial" panose="020B0604020202020204" pitchFamily="34" charset="0"/>
                <a:cs typeface="Arial" panose="020B0604020202020204" pitchFamily="34" charset="0"/>
                <a:hlinkClick r:id="rId3"/>
              </a:rPr>
              <a:t>jidlout@gov.nu.ca</a:t>
            </a:r>
            <a:endParaRPr lang="en-CA" sz="7200" dirty="0">
              <a:latin typeface="Arial" panose="020B0604020202020204" pitchFamily="34" charset="0"/>
              <a:cs typeface="Arial" panose="020B0604020202020204" pitchFamily="34" charset="0"/>
            </a:endParaRPr>
          </a:p>
          <a:p>
            <a:pPr algn="l"/>
            <a:endParaRPr lang="en-CA" sz="7200" dirty="0">
              <a:latin typeface="Arial" panose="020B0604020202020204" pitchFamily="34" charset="0"/>
              <a:cs typeface="Arial" panose="020B0604020202020204" pitchFamily="34" charset="0"/>
            </a:endParaRPr>
          </a:p>
          <a:p>
            <a:pPr algn="l"/>
            <a:r>
              <a:rPr lang="en-CA" sz="7200" b="1" dirty="0">
                <a:latin typeface="Arial" panose="020B0604020202020204" pitchFamily="34" charset="0"/>
                <a:cs typeface="Arial" panose="020B0604020202020204" pitchFamily="34" charset="0"/>
              </a:rPr>
              <a:t>MUNICIPALITY OF RESOLUTE BAY:</a:t>
            </a:r>
          </a:p>
          <a:p>
            <a:pPr algn="l"/>
            <a:r>
              <a:rPr lang="en-CA" sz="7200" dirty="0">
                <a:latin typeface="Arial" panose="020B0604020202020204" pitchFamily="34" charset="0"/>
                <a:cs typeface="Arial" panose="020B0604020202020204" pitchFamily="34" charset="0"/>
              </a:rPr>
              <a:t>STEVE PIERCEY, CAO, phone: 867-252-3832 and email: </a:t>
            </a:r>
            <a:r>
              <a:rPr lang="en-CA" sz="7200" dirty="0">
                <a:latin typeface="Arial" panose="020B0604020202020204" pitchFamily="34" charset="0"/>
                <a:cs typeface="Arial" panose="020B0604020202020204" pitchFamily="34" charset="0"/>
                <a:hlinkClick r:id="rId4"/>
              </a:rPr>
              <a:t>sao@resolute.ca</a:t>
            </a:r>
            <a:endParaRPr lang="en-CA" sz="7200" dirty="0">
              <a:latin typeface="Arial" panose="020B0604020202020204" pitchFamily="34" charset="0"/>
              <a:cs typeface="Arial" panose="020B0604020202020204" pitchFamily="34" charset="0"/>
            </a:endParaRPr>
          </a:p>
          <a:p>
            <a:pPr algn="l"/>
            <a:endParaRPr lang="en-CA" sz="7200" dirty="0">
              <a:latin typeface="Arial" panose="020B0604020202020204" pitchFamily="34" charset="0"/>
              <a:cs typeface="Arial" panose="020B0604020202020204" pitchFamily="34" charset="0"/>
            </a:endParaRPr>
          </a:p>
          <a:p>
            <a:pPr algn="l"/>
            <a:r>
              <a:rPr lang="en-CA" sz="7200" b="1" dirty="0">
                <a:latin typeface="Arial" panose="020B0604020202020204" pitchFamily="34" charset="0"/>
                <a:cs typeface="Arial" panose="020B0604020202020204" pitchFamily="34" charset="0"/>
              </a:rPr>
              <a:t>CONSULTANT - EXP SERVICES INC:</a:t>
            </a:r>
          </a:p>
          <a:p>
            <a:pPr algn="l"/>
            <a:r>
              <a:rPr lang="en-CA" sz="7200" dirty="0">
                <a:latin typeface="Arial" panose="020B0604020202020204" pitchFamily="34" charset="0"/>
                <a:cs typeface="Arial" panose="020B0604020202020204" pitchFamily="34" charset="0"/>
              </a:rPr>
              <a:t>TONY WHALEN, P.Eng., Project Manager and Sr. Water &amp; Wastewater Engineer</a:t>
            </a:r>
          </a:p>
          <a:p>
            <a:pPr algn="l"/>
            <a:r>
              <a:rPr lang="en-CA" sz="7200" dirty="0">
                <a:latin typeface="Arial" panose="020B0604020202020204" pitchFamily="34" charset="0"/>
                <a:cs typeface="Arial" panose="020B0604020202020204" pitchFamily="34" charset="0"/>
              </a:rPr>
              <a:t>Phone: 506-999-6284 and email: </a:t>
            </a:r>
            <a:r>
              <a:rPr lang="en-CA" sz="7200" dirty="0">
                <a:latin typeface="Arial" panose="020B0604020202020204" pitchFamily="34" charset="0"/>
                <a:cs typeface="Arial" panose="020B0604020202020204" pitchFamily="34" charset="0"/>
                <a:hlinkClick r:id="rId5"/>
              </a:rPr>
              <a:t>tony.whalen@exp.com</a:t>
            </a:r>
            <a:endParaRPr lang="en-CA" sz="7200" dirty="0">
              <a:latin typeface="Arial" panose="020B0604020202020204" pitchFamily="34" charset="0"/>
              <a:cs typeface="Arial" panose="020B0604020202020204" pitchFamily="34" charset="0"/>
            </a:endParaRPr>
          </a:p>
          <a:p>
            <a:pPr algn="l"/>
            <a:r>
              <a:rPr lang="en-CA" sz="7200" dirty="0">
                <a:latin typeface="Arial" panose="020B0604020202020204" pitchFamily="34" charset="0"/>
                <a:cs typeface="Arial" panose="020B0604020202020204" pitchFamily="34" charset="0"/>
              </a:rPr>
              <a:t>DARYL BURKE, M.Sc.E., P.Eng., Process Engineer – Water and Wastewater Services</a:t>
            </a:r>
          </a:p>
          <a:p>
            <a:pPr algn="l"/>
            <a:r>
              <a:rPr lang="en-CA" sz="7200" dirty="0">
                <a:latin typeface="Arial" panose="020B0604020202020204" pitchFamily="34" charset="0"/>
                <a:cs typeface="Arial" panose="020B0604020202020204" pitchFamily="34" charset="0"/>
              </a:rPr>
              <a:t>Phone: 506-440-8394 and email: </a:t>
            </a:r>
            <a:r>
              <a:rPr lang="en-CA" sz="7200" dirty="0">
                <a:latin typeface="Arial" panose="020B0604020202020204" pitchFamily="34" charset="0"/>
                <a:cs typeface="Arial" panose="020B0604020202020204" pitchFamily="34" charset="0"/>
                <a:hlinkClick r:id="rId6"/>
              </a:rPr>
              <a:t>daryl.burke@exp.com</a:t>
            </a:r>
            <a:r>
              <a:rPr lang="en-CA" sz="7200" dirty="0">
                <a:latin typeface="Arial" panose="020B0604020202020204" pitchFamily="34" charset="0"/>
                <a:cs typeface="Arial" panose="020B0604020202020204" pitchFamily="34" charset="0"/>
              </a:rPr>
              <a:t> </a:t>
            </a:r>
          </a:p>
          <a:p>
            <a:pPr algn="l"/>
            <a:r>
              <a:rPr lang="en-CA" sz="7200" dirty="0">
                <a:latin typeface="Arial" panose="020B0604020202020204" pitchFamily="34" charset="0"/>
                <a:cs typeface="Arial" panose="020B0604020202020204" pitchFamily="34" charset="0"/>
              </a:rPr>
              <a:t>ERIC BELL, P.Eng., Senior Process Engineer - Water and Wastewater Services</a:t>
            </a:r>
          </a:p>
          <a:p>
            <a:pPr algn="l"/>
            <a:r>
              <a:rPr lang="en-CA" sz="7200" dirty="0">
                <a:latin typeface="Arial" panose="020B0604020202020204" pitchFamily="34" charset="0"/>
                <a:cs typeface="Arial" panose="020B0604020202020204" pitchFamily="34" charset="0"/>
              </a:rPr>
              <a:t>Phone: 506-461-3984 and email: </a:t>
            </a:r>
            <a:r>
              <a:rPr lang="en-CA" sz="7200" dirty="0">
                <a:latin typeface="Arial" panose="020B0604020202020204" pitchFamily="34" charset="0"/>
                <a:cs typeface="Arial" panose="020B0604020202020204" pitchFamily="34" charset="0"/>
                <a:hlinkClick r:id="rId7"/>
              </a:rPr>
              <a:t>eric.bell@exp.com</a:t>
            </a:r>
            <a:endParaRPr lang="en-CA" sz="7200" dirty="0">
              <a:latin typeface="Arial" panose="020B0604020202020204" pitchFamily="34" charset="0"/>
              <a:cs typeface="Arial" panose="020B0604020202020204" pitchFamily="34" charset="0"/>
            </a:endParaRPr>
          </a:p>
          <a:p>
            <a:pPr algn="l"/>
            <a:endParaRPr lang="en-CA" sz="7200" dirty="0">
              <a:latin typeface="Arial" panose="020B0604020202020204" pitchFamily="34" charset="0"/>
              <a:cs typeface="Arial" panose="020B0604020202020204" pitchFamily="34" charset="0"/>
            </a:endParaRPr>
          </a:p>
          <a:p>
            <a:pPr algn="l"/>
            <a:endParaRPr lang="en-CA" sz="7200" dirty="0">
              <a:latin typeface="Arial" panose="020B0604020202020204" pitchFamily="34" charset="0"/>
              <a:cs typeface="Arial" panose="020B0604020202020204" pitchFamily="34" charset="0"/>
            </a:endParaRPr>
          </a:p>
          <a:p>
            <a:pPr algn="l"/>
            <a:endParaRPr lang="en-CA" dirty="0"/>
          </a:p>
        </p:txBody>
      </p:sp>
      <p:pic>
        <p:nvPicPr>
          <p:cNvPr id="4" name="Picture 3">
            <a:extLst>
              <a:ext uri="{FF2B5EF4-FFF2-40B4-BE49-F238E27FC236}">
                <a16:creationId xmlns:a16="http://schemas.microsoft.com/office/drawing/2014/main" id="{B6BA0892-44EA-4C90-98B0-0991DB1A15CE}"/>
              </a:ext>
            </a:extLst>
          </p:cNvPr>
          <p:cNvPicPr>
            <a:picLocks noChangeAspect="1"/>
          </p:cNvPicPr>
          <p:nvPr/>
        </p:nvPicPr>
        <p:blipFill>
          <a:blip r:embed="rId8"/>
          <a:stretch>
            <a:fillRect/>
          </a:stretch>
        </p:blipFill>
        <p:spPr>
          <a:xfrm>
            <a:off x="10099001" y="4521383"/>
            <a:ext cx="1009268" cy="817629"/>
          </a:xfrm>
          <a:prstGeom prst="rect">
            <a:avLst/>
          </a:prstGeom>
        </p:spPr>
      </p:pic>
      <p:pic>
        <p:nvPicPr>
          <p:cNvPr id="5" name="Picture 4">
            <a:extLst>
              <a:ext uri="{FF2B5EF4-FFF2-40B4-BE49-F238E27FC236}">
                <a16:creationId xmlns:a16="http://schemas.microsoft.com/office/drawing/2014/main" id="{19F54F6F-BF49-4E39-8E8C-0AF9A5542EDF}"/>
              </a:ext>
            </a:extLst>
          </p:cNvPr>
          <p:cNvPicPr>
            <a:picLocks noChangeAspect="1"/>
          </p:cNvPicPr>
          <p:nvPr/>
        </p:nvPicPr>
        <p:blipFill rotWithShape="1">
          <a:blip r:embed="rId9"/>
          <a:srcRect l="20280" r="20371"/>
          <a:stretch/>
        </p:blipFill>
        <p:spPr>
          <a:xfrm>
            <a:off x="10099001" y="2901994"/>
            <a:ext cx="1009268" cy="974654"/>
          </a:xfrm>
          <a:prstGeom prst="rect">
            <a:avLst/>
          </a:prstGeom>
        </p:spPr>
      </p:pic>
      <p:pic>
        <p:nvPicPr>
          <p:cNvPr id="7" name="Picture 6">
            <a:extLst>
              <a:ext uri="{FF2B5EF4-FFF2-40B4-BE49-F238E27FC236}">
                <a16:creationId xmlns:a16="http://schemas.microsoft.com/office/drawing/2014/main" id="{EA1A3B68-B689-4A22-866D-7A3ACB82583B}"/>
              </a:ext>
            </a:extLst>
          </p:cNvPr>
          <p:cNvPicPr>
            <a:picLocks noChangeAspect="1"/>
          </p:cNvPicPr>
          <p:nvPr/>
        </p:nvPicPr>
        <p:blipFill>
          <a:blip r:embed="rId10"/>
          <a:stretch>
            <a:fillRect/>
          </a:stretch>
        </p:blipFill>
        <p:spPr>
          <a:xfrm>
            <a:off x="10099001" y="1545836"/>
            <a:ext cx="1219200" cy="1108796"/>
          </a:xfrm>
          <a:prstGeom prst="rect">
            <a:avLst/>
          </a:prstGeom>
        </p:spPr>
      </p:pic>
    </p:spTree>
    <p:extLst>
      <p:ext uri="{BB962C8B-B14F-4D97-AF65-F5344CB8AC3E}">
        <p14:creationId xmlns:p14="http://schemas.microsoft.com/office/powerpoint/2010/main" val="13718743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95DCC-02B3-4689-B133-41BBC9BC6746}"/>
              </a:ext>
            </a:extLst>
          </p:cNvPr>
          <p:cNvSpPr>
            <a:spLocks noGrp="1"/>
          </p:cNvSpPr>
          <p:nvPr>
            <p:ph type="ctrTitle"/>
          </p:nvPr>
        </p:nvSpPr>
        <p:spPr>
          <a:xfrm>
            <a:off x="1524000" y="285226"/>
            <a:ext cx="9144000" cy="504998"/>
          </a:xfrm>
        </p:spPr>
        <p:txBody>
          <a:bodyPr>
            <a:normAutofit/>
          </a:bodyPr>
          <a:lstStyle/>
          <a:p>
            <a:r>
              <a:rPr lang="en-CA" sz="2800" dirty="0">
                <a:latin typeface="Arial" panose="020B0604020202020204" pitchFamily="34" charset="0"/>
                <a:cs typeface="Arial" panose="020B0604020202020204" pitchFamily="34" charset="0"/>
              </a:rPr>
              <a:t>OPERATIONAL MODE OF THE UTILIDOR SYTEM</a:t>
            </a:r>
          </a:p>
        </p:txBody>
      </p:sp>
      <p:sp>
        <p:nvSpPr>
          <p:cNvPr id="3" name="Subtitle 2">
            <a:extLst>
              <a:ext uri="{FF2B5EF4-FFF2-40B4-BE49-F238E27FC236}">
                <a16:creationId xmlns:a16="http://schemas.microsoft.com/office/drawing/2014/main" id="{C5E30806-8BE7-4B45-B713-E3B3BC7424E8}"/>
              </a:ext>
            </a:extLst>
          </p:cNvPr>
          <p:cNvSpPr>
            <a:spLocks noGrp="1"/>
          </p:cNvSpPr>
          <p:nvPr>
            <p:ph type="subTitle" idx="1"/>
          </p:nvPr>
        </p:nvSpPr>
        <p:spPr>
          <a:xfrm>
            <a:off x="559577" y="1298222"/>
            <a:ext cx="11006666" cy="5125156"/>
          </a:xfrm>
          <a:solidFill>
            <a:schemeClr val="accent6">
              <a:lumMod val="20000"/>
              <a:lumOff val="80000"/>
            </a:schemeClr>
          </a:solidFill>
        </p:spPr>
        <p:txBody>
          <a:bodyPr>
            <a:normAutofit lnSpcReduction="10000"/>
          </a:bodyPr>
          <a:lstStyle/>
          <a:p>
            <a:pPr marL="342900" indent="-342900" algn="l">
              <a:buFont typeface="Arial" panose="020B0604020202020204" pitchFamily="34" charset="0"/>
              <a:buChar char="•"/>
            </a:pPr>
            <a:r>
              <a:rPr lang="en-CA" dirty="0"/>
              <a:t>The Asset Management section of the Pond Inlet Infrastructure Division of the Government of Nunavut is Responsible for the Utilidor system.  Day-to-Day operation of the facilities are contracted out to ATCO.</a:t>
            </a:r>
          </a:p>
          <a:p>
            <a:pPr marL="342900" indent="-342900" algn="l">
              <a:buFont typeface="Arial" panose="020B0604020202020204" pitchFamily="34" charset="0"/>
              <a:buChar char="•"/>
            </a:pPr>
            <a:r>
              <a:rPr lang="en-CA" dirty="0"/>
              <a:t>Char Lake is the potable water source and the pump station is adjacent to the lake. A new pump station about 60m away from the existing pump station is currently under construction and will be completed in 2021. The flow meter located at the existing pump station records water extraction volume from Char Lake. The new pump station will also have a flow meter.</a:t>
            </a:r>
          </a:p>
          <a:p>
            <a:pPr marL="342900" indent="-342900" algn="l">
              <a:buFont typeface="Arial" panose="020B0604020202020204" pitchFamily="34" charset="0"/>
              <a:buChar char="•"/>
            </a:pPr>
            <a:r>
              <a:rPr lang="en-CA" dirty="0"/>
              <a:t>The Water Treatment Plant (WTP) is located at the Signal Hill and a 500m</a:t>
            </a:r>
            <a:r>
              <a:rPr lang="en-CA" baseline="30000" dirty="0"/>
              <a:t>3</a:t>
            </a:r>
            <a:r>
              <a:rPr lang="en-CA" dirty="0"/>
              <a:t> Storage Tank is adjacent to the WTP.</a:t>
            </a:r>
          </a:p>
          <a:p>
            <a:pPr marL="342900" indent="-342900" algn="l">
              <a:buFont typeface="Arial" panose="020B0604020202020204" pitchFamily="34" charset="0"/>
              <a:buChar char="•"/>
            </a:pPr>
            <a:r>
              <a:rPr lang="en-CA" dirty="0"/>
              <a:t>The Water Truck is filled directly at the WTP for distribution to the Airport facilities.  </a:t>
            </a:r>
          </a:p>
          <a:p>
            <a:pPr marL="342900" indent="-342900" algn="l">
              <a:buFont typeface="Arial" panose="020B0604020202020204" pitchFamily="34" charset="0"/>
              <a:buChar char="•"/>
            </a:pPr>
            <a:r>
              <a:rPr lang="en-CA" dirty="0"/>
              <a:t>The water distribution system must have a circulation pattern that is independent of and unaltered by demands, other than fire flows. The system is controlled from the WTP.</a:t>
            </a:r>
          </a:p>
          <a:p>
            <a:pPr marL="342900" indent="-342900" algn="l">
              <a:buFont typeface="Arial" panose="020B0604020202020204" pitchFamily="34" charset="0"/>
              <a:buChar char="•"/>
            </a:pPr>
            <a:r>
              <a:rPr lang="en-CA" dirty="0"/>
              <a:t>Chlorine is only the reagent to disinfect water inside of the WTP prior to distribution.</a:t>
            </a:r>
          </a:p>
        </p:txBody>
      </p:sp>
    </p:spTree>
    <p:extLst>
      <p:ext uri="{BB962C8B-B14F-4D97-AF65-F5344CB8AC3E}">
        <p14:creationId xmlns:p14="http://schemas.microsoft.com/office/powerpoint/2010/main" val="8496148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50DDC-FC07-42F0-8B42-7DBD12AE39EB}"/>
              </a:ext>
            </a:extLst>
          </p:cNvPr>
          <p:cNvSpPr>
            <a:spLocks noGrp="1"/>
          </p:cNvSpPr>
          <p:nvPr>
            <p:ph type="ctrTitle"/>
          </p:nvPr>
        </p:nvSpPr>
        <p:spPr>
          <a:xfrm>
            <a:off x="1339442" y="417690"/>
            <a:ext cx="9144000" cy="587022"/>
          </a:xfrm>
        </p:spPr>
        <p:txBody>
          <a:bodyPr>
            <a:normAutofit/>
          </a:bodyPr>
          <a:lstStyle/>
          <a:p>
            <a:r>
              <a:rPr lang="en-CA" sz="2800" dirty="0">
                <a:latin typeface="Arial" panose="020B0604020202020204" pitchFamily="34" charset="0"/>
                <a:cs typeface="Arial" panose="020B0604020202020204" pitchFamily="34" charset="0"/>
              </a:rPr>
              <a:t>OPERATIONAL MODE OF THE UTILIDOR SYSTEM</a:t>
            </a:r>
          </a:p>
        </p:txBody>
      </p:sp>
      <p:sp>
        <p:nvSpPr>
          <p:cNvPr id="3" name="Subtitle 2">
            <a:extLst>
              <a:ext uri="{FF2B5EF4-FFF2-40B4-BE49-F238E27FC236}">
                <a16:creationId xmlns:a16="http://schemas.microsoft.com/office/drawing/2014/main" id="{57E96F1A-0CE5-45D2-B1C7-22ED85D2F314}"/>
              </a:ext>
            </a:extLst>
          </p:cNvPr>
          <p:cNvSpPr>
            <a:spLocks noGrp="1"/>
          </p:cNvSpPr>
          <p:nvPr>
            <p:ph type="subTitle" idx="1"/>
          </p:nvPr>
        </p:nvSpPr>
        <p:spPr>
          <a:xfrm>
            <a:off x="673709" y="1309510"/>
            <a:ext cx="8618074" cy="5349907"/>
          </a:xfrm>
          <a:solidFill>
            <a:schemeClr val="tx2">
              <a:lumMod val="20000"/>
              <a:lumOff val="80000"/>
            </a:schemeClr>
          </a:solidFill>
        </p:spPr>
        <p:txBody>
          <a:bodyPr>
            <a:normAutofit fontScale="77500" lnSpcReduction="20000"/>
          </a:bodyPr>
          <a:lstStyle/>
          <a:p>
            <a:pPr marL="342900" indent="-342900" algn="l">
              <a:buFont typeface="Arial" panose="020B0604020202020204" pitchFamily="34" charset="0"/>
              <a:buChar char="•"/>
            </a:pPr>
            <a:r>
              <a:rPr lang="en-CA" dirty="0"/>
              <a:t>The linear length of the Utilidor system is about 4 km.</a:t>
            </a:r>
          </a:p>
          <a:p>
            <a:pPr marL="342900" indent="-342900" algn="l">
              <a:buFont typeface="Arial" panose="020B0604020202020204" pitchFamily="34" charset="0"/>
              <a:buChar char="•"/>
            </a:pPr>
            <a:r>
              <a:rPr lang="en-CA" dirty="0"/>
              <a:t>The Utilidor system consists of buried water and sewer lines.</a:t>
            </a:r>
          </a:p>
          <a:p>
            <a:pPr marL="342900" indent="-342900" algn="l">
              <a:buFont typeface="Arial" panose="020B0604020202020204" pitchFamily="34" charset="0"/>
              <a:buChar char="•"/>
            </a:pPr>
            <a:r>
              <a:rPr lang="en-CA" dirty="0"/>
              <a:t>The diameter of the water line is 150mm (6”) and sewer line is 200mm (8”).</a:t>
            </a:r>
          </a:p>
          <a:p>
            <a:pPr marL="342900" indent="-342900" algn="l">
              <a:buFont typeface="Arial" panose="020B0604020202020204" pitchFamily="34" charset="0"/>
              <a:buChar char="•"/>
            </a:pPr>
            <a:r>
              <a:rPr lang="en-CA" dirty="0"/>
              <a:t>The water line is a recirculation process and works under about 100 </a:t>
            </a:r>
            <a:r>
              <a:rPr lang="en-CA" dirty="0" err="1"/>
              <a:t>psig</a:t>
            </a:r>
            <a:r>
              <a:rPr lang="en-CA" dirty="0"/>
              <a:t> pressure system; whereas the sewer line is completely under gravity system adding </a:t>
            </a:r>
            <a:r>
              <a:rPr lang="en-CA" dirty="0" err="1"/>
              <a:t>bleedwater</a:t>
            </a:r>
            <a:r>
              <a:rPr lang="en-CA" dirty="0"/>
              <a:t>.</a:t>
            </a:r>
          </a:p>
          <a:p>
            <a:pPr marL="342900" indent="-342900" algn="l">
              <a:buFont typeface="Arial" panose="020B0604020202020204" pitchFamily="34" charset="0"/>
              <a:buChar char="•"/>
            </a:pPr>
            <a:r>
              <a:rPr lang="en-CA" dirty="0"/>
              <a:t>The estimated </a:t>
            </a:r>
            <a:r>
              <a:rPr lang="en-CA" dirty="0" err="1"/>
              <a:t>bleedwater</a:t>
            </a:r>
            <a:r>
              <a:rPr lang="en-CA" dirty="0"/>
              <a:t> is roughly 227 liters per day or 82,855 liters annually.</a:t>
            </a:r>
          </a:p>
          <a:p>
            <a:pPr marL="342900" indent="-342900" algn="l">
              <a:buFont typeface="Arial" panose="020B0604020202020204" pitchFamily="34" charset="0"/>
              <a:buChar char="•"/>
            </a:pPr>
            <a:r>
              <a:rPr lang="en-CA" dirty="0"/>
              <a:t>The Utilidor system consists of  36 access vaults and 23 fire hydrants.</a:t>
            </a:r>
          </a:p>
          <a:p>
            <a:pPr marL="342900" indent="-342900" algn="l">
              <a:buFont typeface="Arial" panose="020B0604020202020204" pitchFamily="34" charset="0"/>
              <a:buChar char="•"/>
            </a:pPr>
            <a:r>
              <a:rPr lang="en-CA" dirty="0"/>
              <a:t>There is a water meter at each building to record water consumption.</a:t>
            </a:r>
          </a:p>
          <a:p>
            <a:pPr marL="342900" indent="-342900" algn="l">
              <a:buFont typeface="Arial" panose="020B0604020202020204" pitchFamily="34" charset="0"/>
              <a:buChar char="•"/>
            </a:pPr>
            <a:r>
              <a:rPr lang="en-CA" dirty="0"/>
              <a:t>The sewer line passes through the Macerator unit where suspended solids are reduced in size prior to discharge to the sea.</a:t>
            </a:r>
          </a:p>
          <a:p>
            <a:pPr marL="342900" indent="-342900" algn="l">
              <a:buFont typeface="Arial" panose="020B0604020202020204" pitchFamily="34" charset="0"/>
              <a:buChar char="•"/>
            </a:pPr>
            <a:r>
              <a:rPr lang="en-CA" dirty="0"/>
              <a:t>A new wastewater treatment plant (WWTP) is proposed to be built adjacent to the existing Macerator unit. This Macerator unit will be decommissioned soon after the new WWTP is commissioned.</a:t>
            </a:r>
          </a:p>
          <a:p>
            <a:pPr marL="342900" indent="-342900" algn="l">
              <a:buFont typeface="Arial" panose="020B0604020202020204" pitchFamily="34" charset="0"/>
              <a:buChar char="•"/>
            </a:pPr>
            <a:r>
              <a:rPr lang="en-CA" dirty="0"/>
              <a:t>The future WWTP will receive Truck Sewage and a mixture of the both types of sewage will be treated at the new WWTP.</a:t>
            </a:r>
          </a:p>
          <a:p>
            <a:pPr marL="342900" indent="-342900" algn="l">
              <a:buFont typeface="Arial" panose="020B0604020202020204" pitchFamily="34" charset="0"/>
              <a:buChar char="•"/>
            </a:pPr>
            <a:r>
              <a:rPr lang="en-CA" dirty="0"/>
              <a:t>The CBOD and TSS of the future WWTP effluent  are recommended to be 25mg/L  and 25mg/L respectively.</a:t>
            </a:r>
          </a:p>
          <a:p>
            <a:pPr algn="l"/>
            <a:endParaRPr lang="en-CA" dirty="0"/>
          </a:p>
          <a:p>
            <a:pPr marL="342900" indent="-342900" algn="l">
              <a:buFont typeface="Arial" panose="020B0604020202020204" pitchFamily="34" charset="0"/>
              <a:buChar char="•"/>
            </a:pPr>
            <a:endParaRPr lang="en-CA" dirty="0"/>
          </a:p>
        </p:txBody>
      </p:sp>
      <p:pic>
        <p:nvPicPr>
          <p:cNvPr id="5" name="Picture 4" descr="A group of people standing on top of a snow covered slope&#10;&#10;Description automatically generated">
            <a:extLst>
              <a:ext uri="{FF2B5EF4-FFF2-40B4-BE49-F238E27FC236}">
                <a16:creationId xmlns:a16="http://schemas.microsoft.com/office/drawing/2014/main" id="{1F9EC4D4-A5BF-4788-A1D2-9BB96447DDD6}"/>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brightnessContrast bright="32000"/>
                    </a14:imgEffect>
                  </a14:imgLayer>
                </a14:imgProps>
              </a:ext>
              <a:ext uri="{28A0092B-C50C-407E-A947-70E740481C1C}">
                <a14:useLocalDpi xmlns:a14="http://schemas.microsoft.com/office/drawing/2010/main" val="0"/>
              </a:ext>
            </a:extLst>
          </a:blip>
          <a:srcRect l="45189"/>
          <a:stretch/>
        </p:blipFill>
        <p:spPr>
          <a:xfrm>
            <a:off x="9578897" y="2158519"/>
            <a:ext cx="2371493" cy="3245005"/>
          </a:xfrm>
          <a:prstGeom prst="rect">
            <a:avLst/>
          </a:prstGeom>
        </p:spPr>
      </p:pic>
    </p:spTree>
    <p:extLst>
      <p:ext uri="{BB962C8B-B14F-4D97-AF65-F5344CB8AC3E}">
        <p14:creationId xmlns:p14="http://schemas.microsoft.com/office/powerpoint/2010/main" val="22050668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50DDC-FC07-42F0-8B42-7DBD12AE39EB}"/>
              </a:ext>
            </a:extLst>
          </p:cNvPr>
          <p:cNvSpPr>
            <a:spLocks noGrp="1"/>
          </p:cNvSpPr>
          <p:nvPr>
            <p:ph type="ctrTitle"/>
          </p:nvPr>
        </p:nvSpPr>
        <p:spPr>
          <a:xfrm>
            <a:off x="1339442" y="417690"/>
            <a:ext cx="9144000" cy="587022"/>
          </a:xfrm>
        </p:spPr>
        <p:txBody>
          <a:bodyPr>
            <a:normAutofit/>
          </a:bodyPr>
          <a:lstStyle/>
          <a:p>
            <a:r>
              <a:rPr lang="en-CA" sz="2800" dirty="0">
                <a:latin typeface="Arial" panose="020B0604020202020204" pitchFamily="34" charset="0"/>
                <a:cs typeface="Arial" panose="020B0604020202020204" pitchFamily="34" charset="0"/>
              </a:rPr>
              <a:t>O&amp;M MANUAL FOR THE UTILIDOR SYSTEM</a:t>
            </a:r>
          </a:p>
        </p:txBody>
      </p:sp>
      <p:sp>
        <p:nvSpPr>
          <p:cNvPr id="3" name="Subtitle 2">
            <a:extLst>
              <a:ext uri="{FF2B5EF4-FFF2-40B4-BE49-F238E27FC236}">
                <a16:creationId xmlns:a16="http://schemas.microsoft.com/office/drawing/2014/main" id="{57E96F1A-0CE5-45D2-B1C7-22ED85D2F314}"/>
              </a:ext>
            </a:extLst>
          </p:cNvPr>
          <p:cNvSpPr>
            <a:spLocks noGrp="1"/>
          </p:cNvSpPr>
          <p:nvPr>
            <p:ph type="subTitle" idx="1"/>
          </p:nvPr>
        </p:nvSpPr>
        <p:spPr>
          <a:xfrm>
            <a:off x="5816160" y="1468901"/>
            <a:ext cx="5145201" cy="4899378"/>
          </a:xfrm>
          <a:solidFill>
            <a:schemeClr val="tx2">
              <a:lumMod val="20000"/>
              <a:lumOff val="80000"/>
            </a:schemeClr>
          </a:solidFill>
        </p:spPr>
        <p:txBody>
          <a:bodyPr>
            <a:normAutofit/>
          </a:bodyPr>
          <a:lstStyle/>
          <a:p>
            <a:pPr marL="342900" indent="-342900" algn="l">
              <a:buFont typeface="Arial" panose="020B0604020202020204" pitchFamily="34" charset="0"/>
              <a:buChar char="•"/>
            </a:pPr>
            <a:r>
              <a:rPr lang="en-US" dirty="0"/>
              <a:t>The Operation &amp;Maintenance manual was located and submitted.</a:t>
            </a:r>
          </a:p>
          <a:p>
            <a:pPr marL="342900" indent="-342900" algn="l">
              <a:buFont typeface="Arial" panose="020B0604020202020204" pitchFamily="34" charset="0"/>
              <a:buChar char="•"/>
            </a:pPr>
            <a:r>
              <a:rPr lang="en-US" dirty="0"/>
              <a:t>The manual includes operation and maintenance information for major utilidor water and wastewater equipment components such as access vaults, watermains, sewer mains, and hydrants.</a:t>
            </a:r>
          </a:p>
          <a:p>
            <a:pPr algn="l"/>
            <a:endParaRPr lang="en-CA" dirty="0"/>
          </a:p>
          <a:p>
            <a:pPr marL="342900" indent="-342900" algn="l">
              <a:buFont typeface="Arial" panose="020B0604020202020204" pitchFamily="34" charset="0"/>
              <a:buChar char="•"/>
            </a:pPr>
            <a:endParaRPr lang="en-CA" dirty="0"/>
          </a:p>
        </p:txBody>
      </p:sp>
      <p:pic>
        <p:nvPicPr>
          <p:cNvPr id="4" name="Picture 3">
            <a:extLst>
              <a:ext uri="{FF2B5EF4-FFF2-40B4-BE49-F238E27FC236}">
                <a16:creationId xmlns:a16="http://schemas.microsoft.com/office/drawing/2014/main" id="{9C9DB770-6D10-4975-B110-52B00BBBB9BB}"/>
              </a:ext>
            </a:extLst>
          </p:cNvPr>
          <p:cNvPicPr>
            <a:picLocks noChangeAspect="1"/>
          </p:cNvPicPr>
          <p:nvPr/>
        </p:nvPicPr>
        <p:blipFill>
          <a:blip r:embed="rId2">
            <a:lum bright="14000" contrast="24000"/>
          </a:blip>
          <a:stretch>
            <a:fillRect/>
          </a:stretch>
        </p:blipFill>
        <p:spPr>
          <a:xfrm>
            <a:off x="980742" y="1233117"/>
            <a:ext cx="3939163" cy="5370945"/>
          </a:xfrm>
          <a:prstGeom prst="rect">
            <a:avLst/>
          </a:prstGeom>
        </p:spPr>
      </p:pic>
    </p:spTree>
    <p:extLst>
      <p:ext uri="{BB962C8B-B14F-4D97-AF65-F5344CB8AC3E}">
        <p14:creationId xmlns:p14="http://schemas.microsoft.com/office/powerpoint/2010/main" val="5614706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B8A5C-06F3-4B51-953B-B7E880D3FE55}"/>
              </a:ext>
            </a:extLst>
          </p:cNvPr>
          <p:cNvSpPr>
            <a:spLocks noGrp="1"/>
          </p:cNvSpPr>
          <p:nvPr>
            <p:ph type="ctrTitle"/>
          </p:nvPr>
        </p:nvSpPr>
        <p:spPr>
          <a:xfrm>
            <a:off x="601010" y="304800"/>
            <a:ext cx="10989979" cy="699911"/>
          </a:xfrm>
        </p:spPr>
        <p:txBody>
          <a:bodyPr>
            <a:normAutofit fontScale="90000"/>
          </a:bodyPr>
          <a:lstStyle/>
          <a:p>
            <a:r>
              <a:rPr lang="en-CA" sz="2800" dirty="0">
                <a:latin typeface="Arial" panose="020B0604020202020204" pitchFamily="34" charset="0"/>
                <a:cs typeface="Arial" panose="020B0604020202020204" pitchFamily="34" charset="0"/>
              </a:rPr>
              <a:t>TYPE A WATER LICENCE APPLICATION OF THE MUNICIPALITY OF RESOLUTE BAY UTILITOR SYTEM</a:t>
            </a:r>
          </a:p>
        </p:txBody>
      </p:sp>
      <p:sp>
        <p:nvSpPr>
          <p:cNvPr id="3" name="Subtitle 2">
            <a:extLst>
              <a:ext uri="{FF2B5EF4-FFF2-40B4-BE49-F238E27FC236}">
                <a16:creationId xmlns:a16="http://schemas.microsoft.com/office/drawing/2014/main" id="{F8A3AD62-70C5-4061-8FC8-20464E532921}"/>
              </a:ext>
            </a:extLst>
          </p:cNvPr>
          <p:cNvSpPr>
            <a:spLocks noGrp="1"/>
          </p:cNvSpPr>
          <p:nvPr>
            <p:ph type="subTitle" idx="1"/>
          </p:nvPr>
        </p:nvSpPr>
        <p:spPr>
          <a:xfrm>
            <a:off x="948267" y="1320800"/>
            <a:ext cx="10642722" cy="5441244"/>
          </a:xfrm>
          <a:solidFill>
            <a:schemeClr val="bg1">
              <a:lumMod val="95000"/>
            </a:schemeClr>
          </a:solidFill>
        </p:spPr>
        <p:txBody>
          <a:bodyPr>
            <a:normAutofit fontScale="85000" lnSpcReduction="20000"/>
          </a:bodyPr>
          <a:lstStyle/>
          <a:p>
            <a:pPr algn="l"/>
            <a:endParaRPr lang="en-CA" sz="1400" dirty="0">
              <a:latin typeface="Arial" panose="020B0604020202020204" pitchFamily="34" charset="0"/>
              <a:cs typeface="Arial" panose="020B0604020202020204" pitchFamily="34" charset="0"/>
            </a:endParaRPr>
          </a:p>
          <a:p>
            <a:pPr algn="l"/>
            <a:r>
              <a:rPr lang="en-CA" sz="1800" b="1" dirty="0">
                <a:latin typeface="Arial" panose="020B0604020202020204" pitchFamily="34" charset="0"/>
                <a:cs typeface="Arial" panose="020B0604020202020204" pitchFamily="34" charset="0"/>
              </a:rPr>
              <a:t>STATUS OF THE EXISTING WATER LICENCE:</a:t>
            </a:r>
          </a:p>
          <a:p>
            <a:pPr algn="l"/>
            <a:endParaRPr lang="en-CA" sz="1800" dirty="0">
              <a:latin typeface="Arial" panose="020B0604020202020204" pitchFamily="34" charset="0"/>
              <a:cs typeface="Arial" panose="020B0604020202020204" pitchFamily="34" charset="0"/>
            </a:endParaRPr>
          </a:p>
          <a:p>
            <a:pPr algn="l"/>
            <a:r>
              <a:rPr lang="en-CA" sz="1800" dirty="0">
                <a:latin typeface="Arial" panose="020B0604020202020204" pitchFamily="34" charset="0"/>
                <a:cs typeface="Arial" panose="020B0604020202020204" pitchFamily="34" charset="0"/>
              </a:rPr>
              <a:t>EXISTING WATER LICENCE # 3BM-RUT 1012</a:t>
            </a:r>
          </a:p>
          <a:p>
            <a:pPr algn="l"/>
            <a:r>
              <a:rPr lang="en-CA" sz="1800" dirty="0">
                <a:latin typeface="Arial" panose="020B0604020202020204" pitchFamily="34" charset="0"/>
                <a:cs typeface="Arial" panose="020B0604020202020204" pitchFamily="34" charset="0"/>
              </a:rPr>
              <a:t>LICENSEE: COMMUNITY  GOVERNMENT SERVICES OF THE GOVERNMENT OF NUNAVUT </a:t>
            </a:r>
          </a:p>
          <a:p>
            <a:pPr algn="l"/>
            <a:r>
              <a:rPr lang="en-CA" sz="1800" dirty="0">
                <a:latin typeface="Arial" panose="020B0604020202020204" pitchFamily="34" charset="0"/>
                <a:cs typeface="Arial" panose="020B0604020202020204" pitchFamily="34" charset="0"/>
              </a:rPr>
              <a:t>TYPE: TYPE   B</a:t>
            </a:r>
          </a:p>
          <a:p>
            <a:pPr algn="l"/>
            <a:r>
              <a:rPr lang="en-CA" sz="1800" dirty="0">
                <a:latin typeface="Arial" panose="020B0604020202020204" pitchFamily="34" charset="0"/>
                <a:cs typeface="Arial" panose="020B0604020202020204" pitchFamily="34" charset="0"/>
              </a:rPr>
              <a:t>DATE OF ISSUSE: MARCH 30, 2015</a:t>
            </a:r>
          </a:p>
          <a:p>
            <a:pPr algn="l"/>
            <a:r>
              <a:rPr lang="en-CA" sz="1800" dirty="0">
                <a:latin typeface="Arial" panose="020B0604020202020204" pitchFamily="34" charset="0"/>
                <a:cs typeface="Arial" panose="020B0604020202020204" pitchFamily="34" charset="0"/>
              </a:rPr>
              <a:t>DATE OF EXPIRE: MARCH 29, 2020</a:t>
            </a:r>
          </a:p>
          <a:p>
            <a:pPr algn="l"/>
            <a:r>
              <a:rPr lang="en-CA" sz="1800" dirty="0">
                <a:latin typeface="Arial" panose="020B0604020202020204" pitchFamily="34" charset="0"/>
                <a:cs typeface="Arial" panose="020B0604020202020204" pitchFamily="34" charset="0"/>
              </a:rPr>
              <a:t>DURATION: 5 YRS</a:t>
            </a:r>
          </a:p>
          <a:p>
            <a:pPr algn="l"/>
            <a:r>
              <a:rPr lang="en-CA" sz="1800" dirty="0">
                <a:latin typeface="Arial" panose="020B0604020202020204" pitchFamily="34" charset="0"/>
                <a:cs typeface="Arial" panose="020B0604020202020204" pitchFamily="34" charset="0"/>
              </a:rPr>
              <a:t>WATER PERMIT VOLUME: 126,020 CUBIC METERS</a:t>
            </a:r>
          </a:p>
          <a:p>
            <a:pPr algn="l"/>
            <a:endParaRPr lang="en-CA" sz="1800" dirty="0">
              <a:latin typeface="Arial" panose="020B0604020202020204" pitchFamily="34" charset="0"/>
              <a:cs typeface="Arial" panose="020B0604020202020204" pitchFamily="34" charset="0"/>
            </a:endParaRPr>
          </a:p>
          <a:p>
            <a:pPr algn="l"/>
            <a:r>
              <a:rPr lang="en-CA" sz="1800" b="1" dirty="0">
                <a:latin typeface="Arial" panose="020B0604020202020204" pitchFamily="34" charset="0"/>
                <a:cs typeface="Arial" panose="020B0604020202020204" pitchFamily="34" charset="0"/>
              </a:rPr>
              <a:t>STATUS OF THE PROPOSED WATER LICENCE</a:t>
            </a:r>
          </a:p>
          <a:p>
            <a:pPr algn="l"/>
            <a:endParaRPr lang="en-CA" sz="1800" b="1" dirty="0">
              <a:latin typeface="Arial" panose="020B0604020202020204" pitchFamily="34" charset="0"/>
              <a:cs typeface="Arial" panose="020B0604020202020204" pitchFamily="34" charset="0"/>
            </a:endParaRPr>
          </a:p>
          <a:p>
            <a:pPr algn="l"/>
            <a:r>
              <a:rPr lang="en-CA" sz="1800" dirty="0">
                <a:latin typeface="Arial" panose="020B0604020202020204" pitchFamily="34" charset="0"/>
                <a:cs typeface="Arial" panose="020B0604020202020204" pitchFamily="34" charset="0"/>
              </a:rPr>
              <a:t>PROPOSED WATER LICENCE </a:t>
            </a:r>
            <a:r>
              <a:rPr lang="en-CA" sz="1800" dirty="0">
                <a:solidFill>
                  <a:srgbClr val="00B050"/>
                </a:solidFill>
                <a:latin typeface="Arial" panose="020B0604020202020204" pitchFamily="34" charset="0"/>
                <a:cs typeface="Arial" panose="020B0604020202020204" pitchFamily="34" charset="0"/>
              </a:rPr>
              <a:t># 3AM-RUT--------</a:t>
            </a:r>
          </a:p>
          <a:p>
            <a:pPr algn="l"/>
            <a:r>
              <a:rPr lang="en-CA" sz="1800" dirty="0">
                <a:latin typeface="Arial" panose="020B0604020202020204" pitchFamily="34" charset="0"/>
                <a:cs typeface="Arial" panose="020B0604020202020204" pitchFamily="34" charset="0"/>
              </a:rPr>
              <a:t>LICENSEE: COMMUNITY GOVERNMENT SERVICES OF THE GOVERNMENT OF NUNAVUT</a:t>
            </a:r>
          </a:p>
          <a:p>
            <a:pPr algn="l"/>
            <a:r>
              <a:rPr lang="en-CA" sz="1800" dirty="0">
                <a:latin typeface="Arial" panose="020B0604020202020204" pitchFamily="34" charset="0"/>
                <a:cs typeface="Arial" panose="020B0604020202020204" pitchFamily="34" charset="0"/>
              </a:rPr>
              <a:t>PROPOSED TYPE: </a:t>
            </a:r>
            <a:r>
              <a:rPr lang="en-CA" sz="1800" dirty="0">
                <a:solidFill>
                  <a:srgbClr val="00B050"/>
                </a:solidFill>
                <a:latin typeface="Arial" panose="020B0604020202020204" pitchFamily="34" charset="0"/>
                <a:cs typeface="Arial" panose="020B0604020202020204" pitchFamily="34" charset="0"/>
              </a:rPr>
              <a:t>TYPE A</a:t>
            </a:r>
          </a:p>
          <a:p>
            <a:pPr algn="l"/>
            <a:r>
              <a:rPr lang="en-CA" sz="1800" dirty="0">
                <a:latin typeface="Arial" panose="020B0604020202020204" pitchFamily="34" charset="0"/>
                <a:cs typeface="Arial" panose="020B0604020202020204" pitchFamily="34" charset="0"/>
              </a:rPr>
              <a:t>PROPOSED DURATION: </a:t>
            </a:r>
            <a:r>
              <a:rPr lang="en-CA" sz="1800" dirty="0">
                <a:solidFill>
                  <a:srgbClr val="00B050"/>
                </a:solidFill>
                <a:latin typeface="Arial" panose="020B0604020202020204" pitchFamily="34" charset="0"/>
                <a:cs typeface="Arial" panose="020B0604020202020204" pitchFamily="34" charset="0"/>
              </a:rPr>
              <a:t>20 YEARS</a:t>
            </a:r>
          </a:p>
          <a:p>
            <a:pPr algn="l"/>
            <a:r>
              <a:rPr lang="en-CA" sz="1800" dirty="0">
                <a:latin typeface="Arial" panose="020B0604020202020204" pitchFamily="34" charset="0"/>
                <a:cs typeface="Arial" panose="020B0604020202020204" pitchFamily="34" charset="0"/>
              </a:rPr>
              <a:t>PROPOSED WATER PERMIT VOLUME: </a:t>
            </a:r>
            <a:r>
              <a:rPr lang="en-CA" sz="1800" dirty="0">
                <a:solidFill>
                  <a:srgbClr val="00B050"/>
                </a:solidFill>
                <a:latin typeface="Arial" panose="020B0604020202020204" pitchFamily="34" charset="0"/>
                <a:cs typeface="Arial" panose="020B0604020202020204" pitchFamily="34" charset="0"/>
              </a:rPr>
              <a:t>SEE CONSUMPTION TABLE FOR 2020-2047</a:t>
            </a:r>
          </a:p>
          <a:p>
            <a:pPr algn="l"/>
            <a:endParaRPr lang="en-CA" sz="1400" b="1" dirty="0">
              <a:latin typeface="Arial" panose="020B0604020202020204" pitchFamily="34" charset="0"/>
              <a:cs typeface="Arial" panose="020B0604020202020204" pitchFamily="34" charset="0"/>
            </a:endParaRPr>
          </a:p>
          <a:p>
            <a:pPr algn="l"/>
            <a:endParaRPr lang="en-CA" sz="1400" dirty="0">
              <a:latin typeface="Arial" panose="020B0604020202020204" pitchFamily="34" charset="0"/>
              <a:cs typeface="Arial" panose="020B0604020202020204" pitchFamily="34" charset="0"/>
            </a:endParaRPr>
          </a:p>
          <a:p>
            <a:endParaRPr lang="en-CA" sz="1400" dirty="0">
              <a:latin typeface="Arial" panose="020B0604020202020204" pitchFamily="34" charset="0"/>
              <a:cs typeface="Arial" panose="020B0604020202020204" pitchFamily="34" charset="0"/>
            </a:endParaRPr>
          </a:p>
          <a:p>
            <a:endParaRPr lang="en-CA" sz="1400" dirty="0">
              <a:latin typeface="Arial" panose="020B0604020202020204" pitchFamily="34" charset="0"/>
              <a:cs typeface="Arial" panose="020B0604020202020204" pitchFamily="34" charset="0"/>
            </a:endParaRPr>
          </a:p>
          <a:p>
            <a:endParaRPr lang="en-CA" sz="1400" dirty="0">
              <a:latin typeface="Arial" panose="020B0604020202020204" pitchFamily="34" charset="0"/>
              <a:cs typeface="Arial" panose="020B0604020202020204" pitchFamily="34" charset="0"/>
            </a:endParaRPr>
          </a:p>
          <a:p>
            <a:endParaRPr lang="en-CA"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32261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65A00-4932-4E75-A9BF-9FA1280F7790}"/>
              </a:ext>
            </a:extLst>
          </p:cNvPr>
          <p:cNvSpPr>
            <a:spLocks noGrp="1"/>
          </p:cNvSpPr>
          <p:nvPr>
            <p:ph type="ctrTitle"/>
          </p:nvPr>
        </p:nvSpPr>
        <p:spPr>
          <a:xfrm>
            <a:off x="632178" y="214489"/>
            <a:ext cx="10995378" cy="451555"/>
          </a:xfrm>
        </p:spPr>
        <p:txBody>
          <a:bodyPr>
            <a:normAutofit fontScale="90000"/>
          </a:bodyPr>
          <a:lstStyle/>
          <a:p>
            <a:r>
              <a:rPr lang="en-CA" sz="2800" dirty="0">
                <a:latin typeface="Arial" panose="020B0604020202020204" pitchFamily="34" charset="0"/>
                <a:cs typeface="Arial" panose="020B0604020202020204" pitchFamily="34" charset="0"/>
              </a:rPr>
              <a:t>COMPONENTS OF THE UTILIDOR SYTEM</a:t>
            </a:r>
          </a:p>
        </p:txBody>
      </p:sp>
      <p:sp>
        <p:nvSpPr>
          <p:cNvPr id="3" name="Subtitle 2">
            <a:extLst>
              <a:ext uri="{FF2B5EF4-FFF2-40B4-BE49-F238E27FC236}">
                <a16:creationId xmlns:a16="http://schemas.microsoft.com/office/drawing/2014/main" id="{C1ABD7DC-95E4-4A0D-8F96-65027E7A2C96}"/>
              </a:ext>
            </a:extLst>
          </p:cNvPr>
          <p:cNvSpPr>
            <a:spLocks noGrp="1"/>
          </p:cNvSpPr>
          <p:nvPr>
            <p:ph type="subTitle" idx="1"/>
          </p:nvPr>
        </p:nvSpPr>
        <p:spPr>
          <a:xfrm>
            <a:off x="327378" y="1004711"/>
            <a:ext cx="11559822" cy="5638800"/>
          </a:xfrm>
          <a:solidFill>
            <a:schemeClr val="accent6">
              <a:lumMod val="20000"/>
              <a:lumOff val="80000"/>
            </a:schemeClr>
          </a:solidFill>
        </p:spPr>
        <p:txBody>
          <a:bodyPr>
            <a:normAutofit/>
          </a:bodyPr>
          <a:lstStyle/>
          <a:p>
            <a:pPr marL="457200" indent="-457200" algn="l">
              <a:buAutoNum type="arabicPeriod"/>
            </a:pPr>
            <a:endParaRPr lang="en-CA" sz="1800" dirty="0">
              <a:latin typeface="Arial" panose="020B0604020202020204" pitchFamily="34" charset="0"/>
              <a:cs typeface="Arial" panose="020B0604020202020204" pitchFamily="34" charset="0"/>
            </a:endParaRPr>
          </a:p>
          <a:p>
            <a:pPr marL="457200" indent="-457200" algn="l">
              <a:buAutoNum type="arabicPeriod"/>
            </a:pPr>
            <a:endParaRPr lang="en-CA" sz="1800" dirty="0">
              <a:latin typeface="Arial" panose="020B0604020202020204" pitchFamily="34" charset="0"/>
              <a:cs typeface="Arial" panose="020B0604020202020204" pitchFamily="34" charset="0"/>
            </a:endParaRPr>
          </a:p>
          <a:p>
            <a:pPr marL="457200" indent="-457200" algn="l">
              <a:buAutoNum type="arabicPeriod"/>
            </a:pPr>
            <a:endParaRPr lang="en-CA" sz="1800" dirty="0">
              <a:latin typeface="Arial" panose="020B0604020202020204" pitchFamily="34" charset="0"/>
              <a:cs typeface="Arial" panose="020B0604020202020204" pitchFamily="34" charset="0"/>
            </a:endParaRPr>
          </a:p>
          <a:p>
            <a:pPr marL="457200" indent="-457200" algn="l">
              <a:buAutoNum type="arabicPeriod"/>
            </a:pPr>
            <a:r>
              <a:rPr lang="en-CA" sz="1800" dirty="0">
                <a:latin typeface="Arial" panose="020B0604020202020204" pitchFamily="34" charset="0"/>
                <a:cs typeface="Arial" panose="020B0604020202020204" pitchFamily="34" charset="0"/>
              </a:rPr>
              <a:t>4KM OF BURIED WATER AND SEWER LINES</a:t>
            </a:r>
          </a:p>
          <a:p>
            <a:pPr marL="457200" indent="-457200" algn="l">
              <a:buAutoNum type="arabicPeriod"/>
            </a:pPr>
            <a:r>
              <a:rPr lang="en-CA" sz="1800" dirty="0">
                <a:latin typeface="Arial" panose="020B0604020202020204" pitchFamily="34" charset="0"/>
                <a:cs typeface="Arial" panose="020B0604020202020204" pitchFamily="34" charset="0"/>
              </a:rPr>
              <a:t>23 FIRE HYDRANTS</a:t>
            </a:r>
          </a:p>
          <a:p>
            <a:pPr marL="457200" indent="-457200" algn="l">
              <a:buAutoNum type="arabicPeriod"/>
            </a:pPr>
            <a:r>
              <a:rPr lang="en-CA" sz="1800" dirty="0">
                <a:latin typeface="Arial" panose="020B0604020202020204" pitchFamily="34" charset="0"/>
                <a:cs typeface="Arial" panose="020B0604020202020204" pitchFamily="34" charset="0"/>
              </a:rPr>
              <a:t>36 ACCESS VAULTS</a:t>
            </a:r>
          </a:p>
          <a:p>
            <a:pPr marL="457200" indent="-457200" algn="l">
              <a:buAutoNum type="arabicPeriod"/>
            </a:pPr>
            <a:r>
              <a:rPr lang="en-CA" sz="1800" dirty="0">
                <a:latin typeface="Arial" panose="020B0604020202020204" pitchFamily="34" charset="0"/>
                <a:cs typeface="Arial" panose="020B0604020202020204" pitchFamily="34" charset="0"/>
              </a:rPr>
              <a:t>A PUMP STATION AT CHAR LAKE</a:t>
            </a:r>
          </a:p>
          <a:p>
            <a:pPr marL="457200" indent="-457200" algn="l">
              <a:buAutoNum type="arabicPeriod"/>
            </a:pPr>
            <a:r>
              <a:rPr lang="en-CA" sz="1800" dirty="0">
                <a:latin typeface="Arial" panose="020B0604020202020204" pitchFamily="34" charset="0"/>
                <a:cs typeface="Arial" panose="020B0604020202020204" pitchFamily="34" charset="0"/>
              </a:rPr>
              <a:t>A 500 m</a:t>
            </a:r>
            <a:r>
              <a:rPr lang="en-CA" sz="1800" baseline="30000" dirty="0">
                <a:latin typeface="Arial" panose="020B0604020202020204" pitchFamily="34" charset="0"/>
                <a:cs typeface="Arial" panose="020B0604020202020204" pitchFamily="34" charset="0"/>
              </a:rPr>
              <a:t>3</a:t>
            </a:r>
            <a:r>
              <a:rPr lang="en-CA" sz="1800" dirty="0">
                <a:latin typeface="Arial" panose="020B0604020202020204" pitchFamily="34" charset="0"/>
                <a:cs typeface="Arial" panose="020B0604020202020204" pitchFamily="34" charset="0"/>
              </a:rPr>
              <a:t> WATER STORAGE TANK AT SIGNAL HILL</a:t>
            </a:r>
          </a:p>
          <a:p>
            <a:pPr marL="457200" indent="-457200" algn="l">
              <a:buAutoNum type="arabicPeriod"/>
            </a:pPr>
            <a:r>
              <a:rPr lang="en-CA" sz="1800" dirty="0">
                <a:latin typeface="Arial" panose="020B0604020202020204" pitchFamily="34" charset="0"/>
                <a:cs typeface="Arial" panose="020B0604020202020204" pitchFamily="34" charset="0"/>
              </a:rPr>
              <a:t>A WATER TREATMENT PLANT AT SIGNAL HILL</a:t>
            </a:r>
          </a:p>
          <a:p>
            <a:pPr marL="457200" indent="-457200" algn="l">
              <a:buAutoNum type="arabicPeriod"/>
            </a:pPr>
            <a:r>
              <a:rPr lang="en-CA" sz="1800" dirty="0">
                <a:latin typeface="Arial" panose="020B0604020202020204" pitchFamily="34" charset="0"/>
                <a:cs typeface="Arial" panose="020B0604020202020204" pitchFamily="34" charset="0"/>
              </a:rPr>
              <a:t>MACERATOR UNIT (WITH NO FLOW METER)</a:t>
            </a:r>
          </a:p>
          <a:p>
            <a:pPr marL="457200" indent="-457200" algn="l">
              <a:buAutoNum type="arabicPeriod"/>
            </a:pPr>
            <a:r>
              <a:rPr lang="en-CA" sz="1800" dirty="0">
                <a:latin typeface="Arial" panose="020B0604020202020204" pitchFamily="34" charset="0"/>
                <a:cs typeface="Arial" panose="020B0604020202020204" pitchFamily="34" charset="0"/>
              </a:rPr>
              <a:t>A 150 MM (6”) DIAMETER  WATER  INTKE LINE FROM CHAR LAKE TO THE PUMP STATION </a:t>
            </a:r>
          </a:p>
          <a:p>
            <a:pPr marL="457200" indent="-457200" algn="l">
              <a:buAutoNum type="arabicPeriod"/>
            </a:pPr>
            <a:r>
              <a:rPr lang="en-CA" sz="1800" dirty="0">
                <a:latin typeface="Arial" panose="020B0604020202020204" pitchFamily="34" charset="0"/>
                <a:cs typeface="Arial" panose="020B0604020202020204" pitchFamily="34" charset="0"/>
              </a:rPr>
              <a:t>A 150 MM (6”) DIAMETER WATER INTAKE LINE FROM PUMP STATION TO SIGNAL HILL WTP</a:t>
            </a:r>
          </a:p>
          <a:p>
            <a:pPr marL="457200" indent="-457200" algn="l">
              <a:buAutoNum type="arabicPeriod"/>
            </a:pPr>
            <a:r>
              <a:rPr lang="en-CA" sz="1800" dirty="0">
                <a:latin typeface="Arial" panose="020B0604020202020204" pitchFamily="34" charset="0"/>
                <a:cs typeface="Arial" panose="020B0604020202020204" pitchFamily="34" charset="0"/>
              </a:rPr>
              <a:t>A 200 MM (8”) DIAMETER  OUTFALL LINE FROM MACERATOR UNIT TO SEA</a:t>
            </a:r>
          </a:p>
          <a:p>
            <a:pPr marL="457200" indent="-457200" algn="l">
              <a:buAutoNum type="arabicPeriod"/>
            </a:pPr>
            <a:r>
              <a:rPr lang="en-CA" sz="1800" dirty="0">
                <a:latin typeface="Arial" panose="020B0604020202020204" pitchFamily="34" charset="0"/>
                <a:cs typeface="Arial" panose="020B0604020202020204" pitchFamily="34" charset="0"/>
              </a:rPr>
              <a:t>THE ORIGINAL UTILIDOR SYSTEM WAS BUILT IN 1978 AND UPGRADED IN 2014</a:t>
            </a:r>
            <a:br>
              <a:rPr lang="en-CA" sz="1800" dirty="0">
                <a:latin typeface="Arial" panose="020B0604020202020204" pitchFamily="34" charset="0"/>
                <a:cs typeface="Arial" panose="020B0604020202020204" pitchFamily="34" charset="0"/>
              </a:rPr>
            </a:br>
            <a:endParaRPr lang="en-CA" sz="1800" dirty="0">
              <a:latin typeface="Arial" panose="020B0604020202020204" pitchFamily="34" charset="0"/>
              <a:cs typeface="Arial" panose="020B0604020202020204" pitchFamily="34" charset="0"/>
            </a:endParaRPr>
          </a:p>
          <a:p>
            <a:pPr marL="457200" indent="-457200" algn="l">
              <a:buAutoNum type="arabicPeriod"/>
            </a:pPr>
            <a:endParaRPr lang="en-CA" dirty="0">
              <a:latin typeface="Arial" panose="020B0604020202020204" pitchFamily="34" charset="0"/>
              <a:cs typeface="Arial" panose="020B0604020202020204" pitchFamily="34" charset="0"/>
            </a:endParaRPr>
          </a:p>
          <a:p>
            <a:pPr marL="457200" indent="-457200" algn="l">
              <a:buAutoNum type="arabicPeriod"/>
            </a:pPr>
            <a:endParaRPr lang="en-CA" dirty="0"/>
          </a:p>
        </p:txBody>
      </p:sp>
      <p:pic>
        <p:nvPicPr>
          <p:cNvPr id="5" name="Picture 4" descr="A snow covered slope&#10;&#10;Description automatically generated">
            <a:extLst>
              <a:ext uri="{FF2B5EF4-FFF2-40B4-BE49-F238E27FC236}">
                <a16:creationId xmlns:a16="http://schemas.microsoft.com/office/drawing/2014/main" id="{AD0CC491-561C-4AB7-9C3D-6473C734AB7F}"/>
              </a:ext>
            </a:extLst>
          </p:cNvPr>
          <p:cNvPicPr>
            <a:picLocks noChangeAspect="1"/>
          </p:cNvPicPr>
          <p:nvPr/>
        </p:nvPicPr>
        <p:blipFill>
          <a:blip r:embed="rId2" cstate="hqprint">
            <a:extLst>
              <a:ext uri="{BEBA8EAE-BF5A-486C-A8C5-ECC9F3942E4B}">
                <a14:imgProps xmlns:a14="http://schemas.microsoft.com/office/drawing/2010/main">
                  <a14:imgLayer r:embed="rId3">
                    <a14:imgEffect>
                      <a14:brightnessContrast bright="21000"/>
                    </a14:imgEffect>
                  </a14:imgLayer>
                </a14:imgProps>
              </a:ext>
              <a:ext uri="{28A0092B-C50C-407E-A947-70E740481C1C}">
                <a14:useLocalDpi xmlns:a14="http://schemas.microsoft.com/office/drawing/2010/main" val="0"/>
              </a:ext>
            </a:extLst>
          </a:blip>
          <a:stretch>
            <a:fillRect/>
          </a:stretch>
        </p:blipFill>
        <p:spPr>
          <a:xfrm>
            <a:off x="7121912" y="1282391"/>
            <a:ext cx="3702205" cy="2776654"/>
          </a:xfrm>
          <a:prstGeom prst="rect">
            <a:avLst/>
          </a:prstGeom>
        </p:spPr>
      </p:pic>
    </p:spTree>
    <p:extLst>
      <p:ext uri="{BB962C8B-B14F-4D97-AF65-F5344CB8AC3E}">
        <p14:creationId xmlns:p14="http://schemas.microsoft.com/office/powerpoint/2010/main" val="34043002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4EA1D-95D6-4F06-A560-8CE39D817583}"/>
              </a:ext>
            </a:extLst>
          </p:cNvPr>
          <p:cNvSpPr>
            <a:spLocks noGrp="1"/>
          </p:cNvSpPr>
          <p:nvPr>
            <p:ph type="ctrTitle"/>
          </p:nvPr>
        </p:nvSpPr>
        <p:spPr>
          <a:xfrm>
            <a:off x="1377244" y="286985"/>
            <a:ext cx="9144000" cy="649993"/>
          </a:xfrm>
        </p:spPr>
        <p:txBody>
          <a:bodyPr>
            <a:normAutofit/>
          </a:bodyPr>
          <a:lstStyle/>
          <a:p>
            <a:r>
              <a:rPr lang="en-CA" sz="2800" dirty="0">
                <a:latin typeface="Arial" panose="020B0604020202020204" pitchFamily="34" charset="0"/>
                <a:cs typeface="Arial" panose="020B0604020202020204" pitchFamily="34" charset="0"/>
              </a:rPr>
              <a:t>COMPONENTS OF THE FUTURE UTILIDOR SYSTEM</a:t>
            </a:r>
          </a:p>
        </p:txBody>
      </p:sp>
      <p:sp>
        <p:nvSpPr>
          <p:cNvPr id="3" name="Subtitle 2">
            <a:extLst>
              <a:ext uri="{FF2B5EF4-FFF2-40B4-BE49-F238E27FC236}">
                <a16:creationId xmlns:a16="http://schemas.microsoft.com/office/drawing/2014/main" id="{09B4939B-7C18-4D8A-94E7-9AD3C0A8696F}"/>
              </a:ext>
            </a:extLst>
          </p:cNvPr>
          <p:cNvSpPr>
            <a:spLocks noGrp="1"/>
          </p:cNvSpPr>
          <p:nvPr>
            <p:ph type="subTitle" idx="1"/>
          </p:nvPr>
        </p:nvSpPr>
        <p:spPr>
          <a:xfrm>
            <a:off x="711200" y="1253067"/>
            <a:ext cx="11017956" cy="5317948"/>
          </a:xfrm>
          <a:solidFill>
            <a:schemeClr val="accent4">
              <a:lumMod val="20000"/>
              <a:lumOff val="80000"/>
            </a:schemeClr>
          </a:solidFill>
          <a:ln>
            <a:solidFill>
              <a:srgbClr val="00B050"/>
            </a:solidFill>
          </a:ln>
        </p:spPr>
        <p:txBody>
          <a:bodyPr>
            <a:normAutofit fontScale="47500" lnSpcReduction="20000"/>
          </a:bodyPr>
          <a:lstStyle/>
          <a:p>
            <a:pPr marL="457200" indent="-457200" algn="l">
              <a:buAutoNum type="arabicPeriod"/>
            </a:pPr>
            <a:endParaRPr lang="en-CA" dirty="0"/>
          </a:p>
          <a:p>
            <a:pPr algn="l"/>
            <a:r>
              <a:rPr lang="en-CA" sz="3200" b="1" dirty="0">
                <a:solidFill>
                  <a:srgbClr val="7030A0"/>
                </a:solidFill>
                <a:latin typeface="Arial" panose="020B0604020202020204" pitchFamily="34" charset="0"/>
                <a:cs typeface="Arial" panose="020B0604020202020204" pitchFamily="34" charset="0"/>
              </a:rPr>
              <a:t>          STATUS</a:t>
            </a:r>
          </a:p>
          <a:p>
            <a:pPr marL="457200" indent="-457200" algn="l">
              <a:buAutoNum type="arabicPeriod"/>
            </a:pPr>
            <a:endParaRPr lang="en-CA" sz="2600" dirty="0">
              <a:latin typeface="Arial" panose="020B0604020202020204" pitchFamily="34" charset="0"/>
              <a:cs typeface="Arial" panose="020B0604020202020204" pitchFamily="34" charset="0"/>
            </a:endParaRPr>
          </a:p>
          <a:p>
            <a:pPr marL="457200" indent="-457200" algn="l">
              <a:buAutoNum type="arabicPeriod"/>
            </a:pPr>
            <a:r>
              <a:rPr lang="en-CA" sz="2600" dirty="0">
                <a:latin typeface="Arial" panose="020B0604020202020204" pitchFamily="34" charset="0"/>
                <a:cs typeface="Arial" panose="020B0604020202020204" pitchFamily="34" charset="0"/>
              </a:rPr>
              <a:t>THE MAIN BURIED WATER AND SEWER LINES (Main Utilidor System): </a:t>
            </a:r>
            <a:r>
              <a:rPr lang="en-CA" sz="2600" b="1" dirty="0">
                <a:solidFill>
                  <a:srgbClr val="7030A0"/>
                </a:solidFill>
                <a:latin typeface="Arial" panose="020B0604020202020204" pitchFamily="34" charset="0"/>
                <a:cs typeface="Arial" panose="020B0604020202020204" pitchFamily="34" charset="0"/>
              </a:rPr>
              <a:t>UPGRADED in 2014</a:t>
            </a:r>
          </a:p>
          <a:p>
            <a:pPr marL="457200" indent="-457200" algn="l">
              <a:buAutoNum type="arabicPeriod"/>
            </a:pPr>
            <a:r>
              <a:rPr lang="en-CA" sz="2600" dirty="0">
                <a:latin typeface="Arial" panose="020B0604020202020204" pitchFamily="34" charset="0"/>
                <a:cs typeface="Arial" panose="020B0604020202020204" pitchFamily="34" charset="0"/>
              </a:rPr>
              <a:t>VAULTS: </a:t>
            </a:r>
            <a:r>
              <a:rPr lang="en-CA" sz="2600" b="1" dirty="0">
                <a:solidFill>
                  <a:srgbClr val="7030A0"/>
                </a:solidFill>
                <a:latin typeface="Arial" panose="020B0604020202020204" pitchFamily="34" charset="0"/>
                <a:cs typeface="Arial" panose="020B0604020202020204" pitchFamily="34" charset="0"/>
              </a:rPr>
              <a:t>UPGRADED in 2014</a:t>
            </a:r>
          </a:p>
          <a:p>
            <a:pPr marL="457200" indent="-457200" algn="l">
              <a:buAutoNum type="arabicPeriod"/>
            </a:pPr>
            <a:r>
              <a:rPr lang="en-CA" sz="2600" dirty="0">
                <a:latin typeface="Arial" panose="020B0604020202020204" pitchFamily="34" charset="0"/>
                <a:cs typeface="Arial" panose="020B0604020202020204" pitchFamily="34" charset="0"/>
              </a:rPr>
              <a:t>FIRE HYDRANTS: </a:t>
            </a:r>
            <a:r>
              <a:rPr lang="en-CA" sz="2600" b="1" dirty="0">
                <a:solidFill>
                  <a:srgbClr val="7030A0"/>
                </a:solidFill>
                <a:latin typeface="Arial" panose="020B0604020202020204" pitchFamily="34" charset="0"/>
                <a:cs typeface="Arial" panose="020B0604020202020204" pitchFamily="34" charset="0"/>
              </a:rPr>
              <a:t>UPGRADED in 2014</a:t>
            </a:r>
          </a:p>
          <a:p>
            <a:pPr marL="457200" indent="-457200" algn="l">
              <a:buAutoNum type="arabicPeriod"/>
            </a:pPr>
            <a:r>
              <a:rPr lang="en-CA" sz="2600" dirty="0">
                <a:solidFill>
                  <a:srgbClr val="00B050"/>
                </a:solidFill>
                <a:latin typeface="Arial" panose="020B0604020202020204" pitchFamily="34" charset="0"/>
                <a:cs typeface="Arial" panose="020B0604020202020204" pitchFamily="34" charset="0"/>
              </a:rPr>
              <a:t>AN INTKE FROM THE CHAR LAKE TO NEW PUMP STATION: </a:t>
            </a:r>
            <a:r>
              <a:rPr lang="en-CA" sz="2600" b="1" dirty="0">
                <a:solidFill>
                  <a:srgbClr val="7030A0"/>
                </a:solidFill>
                <a:latin typeface="Arial" panose="020B0604020202020204" pitchFamily="34" charset="0"/>
                <a:cs typeface="Arial" panose="020B0604020202020204" pitchFamily="34" charset="0"/>
              </a:rPr>
              <a:t>UNDER</a:t>
            </a:r>
            <a:r>
              <a:rPr lang="en-CA" sz="2600" dirty="0">
                <a:solidFill>
                  <a:srgbClr val="00B050"/>
                </a:solidFill>
                <a:latin typeface="Arial" panose="020B0604020202020204" pitchFamily="34" charset="0"/>
                <a:cs typeface="Arial" panose="020B0604020202020204" pitchFamily="34" charset="0"/>
              </a:rPr>
              <a:t> </a:t>
            </a:r>
            <a:r>
              <a:rPr lang="en-CA" sz="2600" b="1" dirty="0">
                <a:solidFill>
                  <a:srgbClr val="7030A0"/>
                </a:solidFill>
                <a:latin typeface="Arial" panose="020B0604020202020204" pitchFamily="34" charset="0"/>
                <a:cs typeface="Arial" panose="020B0604020202020204" pitchFamily="34" charset="0"/>
              </a:rPr>
              <a:t>CONSTRUCTION 2020/2021</a:t>
            </a:r>
          </a:p>
          <a:p>
            <a:pPr marL="457200" indent="-457200" algn="l">
              <a:buAutoNum type="arabicPeriod"/>
            </a:pPr>
            <a:r>
              <a:rPr lang="en-CA" sz="2600" b="1" dirty="0">
                <a:solidFill>
                  <a:srgbClr val="7030A0"/>
                </a:solidFill>
                <a:latin typeface="Arial" panose="020B0604020202020204" pitchFamily="34" charset="0"/>
                <a:cs typeface="Arial" panose="020B0604020202020204" pitchFamily="34" charset="0"/>
              </a:rPr>
              <a:t>FISH SCREEN WILL BE PROVIED AT THE END OF THE INTAKE: 2020-2021</a:t>
            </a:r>
          </a:p>
          <a:p>
            <a:pPr marL="457200" indent="-457200" algn="l">
              <a:buAutoNum type="arabicPeriod"/>
            </a:pPr>
            <a:r>
              <a:rPr lang="en-CA" sz="2600" dirty="0">
                <a:solidFill>
                  <a:srgbClr val="00B050"/>
                </a:solidFill>
                <a:latin typeface="Arial" panose="020B0604020202020204" pitchFamily="34" charset="0"/>
                <a:cs typeface="Arial" panose="020B0604020202020204" pitchFamily="34" charset="0"/>
              </a:rPr>
              <a:t>A NEW PUMP STATION AT SIGNAL HILL: </a:t>
            </a:r>
            <a:r>
              <a:rPr lang="en-CA" sz="2600" b="1" dirty="0">
                <a:solidFill>
                  <a:srgbClr val="7030A0"/>
                </a:solidFill>
                <a:latin typeface="Arial" panose="020B0604020202020204" pitchFamily="34" charset="0"/>
                <a:cs typeface="Arial" panose="020B0604020202020204" pitchFamily="34" charset="0"/>
              </a:rPr>
              <a:t>UNDER CONSTRUCTION :2020/2021</a:t>
            </a:r>
          </a:p>
          <a:p>
            <a:pPr marL="457200" indent="-457200" algn="l">
              <a:buAutoNum type="arabicPeriod"/>
            </a:pPr>
            <a:r>
              <a:rPr lang="en-CA" sz="2600" b="1" dirty="0">
                <a:solidFill>
                  <a:srgbClr val="7030A0"/>
                </a:solidFill>
                <a:latin typeface="Arial" panose="020B0604020202020204" pitchFamily="34" charset="0"/>
                <a:cs typeface="Arial" panose="020B0604020202020204" pitchFamily="34" charset="0"/>
              </a:rPr>
              <a:t>A STANDARD FLOW METER WILL BE INSTALLED AT THE NEW PUMP STATION  :2020-2021</a:t>
            </a:r>
          </a:p>
          <a:p>
            <a:pPr marL="457200" indent="-457200" algn="l">
              <a:buAutoNum type="arabicPeriod"/>
            </a:pPr>
            <a:r>
              <a:rPr lang="en-CA" sz="2600" dirty="0">
                <a:solidFill>
                  <a:srgbClr val="00B050"/>
                </a:solidFill>
                <a:latin typeface="Arial" panose="020B0604020202020204" pitchFamily="34" charset="0"/>
                <a:cs typeface="Arial" panose="020B0604020202020204" pitchFamily="34" charset="0"/>
              </a:rPr>
              <a:t> INTAKE FROM NEW PUMP STATION TO SIGNAL HILL WATER TREATMENT</a:t>
            </a:r>
            <a:r>
              <a:rPr lang="en-CA" sz="2600" dirty="0">
                <a:latin typeface="Arial" panose="020B0604020202020204" pitchFamily="34" charset="0"/>
                <a:cs typeface="Arial" panose="020B0604020202020204" pitchFamily="34" charset="0"/>
              </a:rPr>
              <a:t> </a:t>
            </a:r>
            <a:r>
              <a:rPr lang="en-CA" sz="2600" dirty="0">
                <a:solidFill>
                  <a:srgbClr val="00B050"/>
                </a:solidFill>
                <a:latin typeface="Arial" panose="020B0604020202020204" pitchFamily="34" charset="0"/>
                <a:cs typeface="Arial" panose="020B0604020202020204" pitchFamily="34" charset="0"/>
              </a:rPr>
              <a:t>PLANT: </a:t>
            </a:r>
            <a:r>
              <a:rPr lang="en-CA" sz="2600" b="1" dirty="0">
                <a:solidFill>
                  <a:srgbClr val="7030A0"/>
                </a:solidFill>
                <a:latin typeface="Arial" panose="020B0604020202020204" pitchFamily="34" charset="0"/>
                <a:cs typeface="Arial" panose="020B0604020202020204" pitchFamily="34" charset="0"/>
              </a:rPr>
              <a:t>CONSTRUCTED</a:t>
            </a:r>
          </a:p>
          <a:p>
            <a:pPr marL="457200" indent="-457200" algn="l">
              <a:buAutoNum type="arabicPeriod"/>
            </a:pPr>
            <a:r>
              <a:rPr lang="en-CA" sz="2600" dirty="0">
                <a:solidFill>
                  <a:srgbClr val="00B050"/>
                </a:solidFill>
                <a:latin typeface="Arial" panose="020B0604020202020204" pitchFamily="34" charset="0"/>
                <a:cs typeface="Arial" panose="020B0604020202020204" pitchFamily="34" charset="0"/>
              </a:rPr>
              <a:t>A STORAGE TANK AT SIGNAL HILL</a:t>
            </a:r>
            <a:r>
              <a:rPr lang="en-CA" sz="2600" dirty="0">
                <a:latin typeface="Arial" panose="020B0604020202020204" pitchFamily="34" charset="0"/>
                <a:cs typeface="Arial" panose="020B0604020202020204" pitchFamily="34" charset="0"/>
              </a:rPr>
              <a:t>: </a:t>
            </a:r>
            <a:r>
              <a:rPr lang="en-CA" sz="2600" b="1" dirty="0">
                <a:solidFill>
                  <a:srgbClr val="7030A0"/>
                </a:solidFill>
                <a:latin typeface="Arial" panose="020B0604020202020204" pitchFamily="34" charset="0"/>
                <a:cs typeface="Arial" panose="020B0604020202020204" pitchFamily="34" charset="0"/>
              </a:rPr>
              <a:t>CONSTRUCTED</a:t>
            </a:r>
          </a:p>
          <a:p>
            <a:pPr marL="457200" indent="-457200" algn="l">
              <a:buAutoNum type="arabicPeriod"/>
            </a:pPr>
            <a:r>
              <a:rPr lang="en-CA" sz="2600" b="1" dirty="0">
                <a:solidFill>
                  <a:srgbClr val="7030A0"/>
                </a:solidFill>
                <a:latin typeface="Arial" panose="020B0604020202020204" pitchFamily="34" charset="0"/>
                <a:cs typeface="Arial" panose="020B0604020202020204" pitchFamily="34" charset="0"/>
              </a:rPr>
              <a:t>Rehabilitation of the Existing Water Treatment Plant: Under construction in 2020-2021</a:t>
            </a:r>
          </a:p>
          <a:p>
            <a:pPr marL="457200" indent="-457200" algn="l">
              <a:buAutoNum type="arabicPeriod"/>
            </a:pPr>
            <a:r>
              <a:rPr lang="en-CA" sz="2600" dirty="0">
                <a:solidFill>
                  <a:srgbClr val="00B050"/>
                </a:solidFill>
                <a:latin typeface="Arial" panose="020B0604020202020204" pitchFamily="34" charset="0"/>
                <a:cs typeface="Arial" panose="020B0604020202020204" pitchFamily="34" charset="0"/>
              </a:rPr>
              <a:t>A NEW WASTEWATER TREATMENT PLANT: </a:t>
            </a:r>
            <a:r>
              <a:rPr lang="en-CA" sz="2600" b="1" dirty="0">
                <a:solidFill>
                  <a:srgbClr val="FF0000"/>
                </a:solidFill>
                <a:latin typeface="Arial" panose="020B0604020202020204" pitchFamily="34" charset="0"/>
                <a:cs typeface="Arial" panose="020B0604020202020204" pitchFamily="34" charset="0"/>
              </a:rPr>
              <a:t>FUTURE  CONSTRUCTION (Anticipated 2024)</a:t>
            </a:r>
          </a:p>
          <a:p>
            <a:pPr marL="457200" indent="-457200" algn="l">
              <a:buAutoNum type="arabicPeriod"/>
            </a:pPr>
            <a:r>
              <a:rPr lang="en-CA" sz="2600" dirty="0">
                <a:solidFill>
                  <a:srgbClr val="00B050"/>
                </a:solidFill>
                <a:latin typeface="Arial" panose="020B0604020202020204" pitchFamily="34" charset="0"/>
                <a:cs typeface="Arial" panose="020B0604020202020204" pitchFamily="34" charset="0"/>
              </a:rPr>
              <a:t>A NEW OUTFALL FROM WWTP TO THE SEA: </a:t>
            </a:r>
            <a:r>
              <a:rPr lang="en-CA" sz="2600" b="1" dirty="0">
                <a:solidFill>
                  <a:srgbClr val="FF0000"/>
                </a:solidFill>
                <a:latin typeface="Arial" panose="020B0604020202020204" pitchFamily="34" charset="0"/>
                <a:cs typeface="Arial" panose="020B0604020202020204" pitchFamily="34" charset="0"/>
              </a:rPr>
              <a:t>FUTURE CONSTRUCTION (Anticipated 2024)</a:t>
            </a:r>
          </a:p>
          <a:p>
            <a:pPr marL="457200" indent="-457200" algn="l">
              <a:buAutoNum type="arabicPeriod"/>
            </a:pPr>
            <a:r>
              <a:rPr lang="en-CA" sz="2600" dirty="0">
                <a:solidFill>
                  <a:srgbClr val="00B050"/>
                </a:solidFill>
                <a:latin typeface="Arial" panose="020B0604020202020204" pitchFamily="34" charset="0"/>
                <a:cs typeface="Arial" panose="020B0604020202020204" pitchFamily="34" charset="0"/>
              </a:rPr>
              <a:t>A COLLECTION POINT AT WWTP TO RECEIVE TRUCK SEWAGE: </a:t>
            </a:r>
            <a:r>
              <a:rPr lang="en-CA" sz="2600" b="1" dirty="0">
                <a:solidFill>
                  <a:srgbClr val="FF0000"/>
                </a:solidFill>
                <a:latin typeface="Arial" panose="020B0604020202020204" pitchFamily="34" charset="0"/>
                <a:cs typeface="Arial" panose="020B0604020202020204" pitchFamily="34" charset="0"/>
              </a:rPr>
              <a:t>FUTURE CONSTRUCTION (Anticipated 2024)</a:t>
            </a:r>
          </a:p>
          <a:p>
            <a:pPr marL="457200" indent="-457200" algn="l">
              <a:buAutoNum type="arabicPeriod"/>
            </a:pPr>
            <a:r>
              <a:rPr lang="en-CA" sz="2600" dirty="0">
                <a:solidFill>
                  <a:srgbClr val="00B050"/>
                </a:solidFill>
                <a:latin typeface="Arial" panose="020B0604020202020204" pitchFamily="34" charset="0"/>
                <a:cs typeface="Arial" panose="020B0604020202020204" pitchFamily="34" charset="0"/>
              </a:rPr>
              <a:t>THE OLD PUMP STATION, MACERATOR UNIT, OUTFALL LINE AND OLD WWTP BUILDING: </a:t>
            </a:r>
            <a:r>
              <a:rPr lang="en-CA" sz="2600" b="1" dirty="0">
                <a:solidFill>
                  <a:srgbClr val="FF0000"/>
                </a:solidFill>
                <a:latin typeface="Arial" panose="020B0604020202020204" pitchFamily="34" charset="0"/>
                <a:cs typeface="Arial" panose="020B0604020202020204" pitchFamily="34" charset="0"/>
              </a:rPr>
              <a:t>FUTURE DECOMMISSIONING (Anticipated 2024)</a:t>
            </a:r>
          </a:p>
          <a:p>
            <a:pPr algn="l"/>
            <a:r>
              <a:rPr lang="en-CA" sz="2600" b="1" dirty="0">
                <a:solidFill>
                  <a:srgbClr val="FF0000"/>
                </a:solidFill>
                <a:latin typeface="Arial" panose="020B0604020202020204" pitchFamily="34" charset="0"/>
                <a:cs typeface="Arial" panose="020B0604020202020204" pitchFamily="34" charset="0"/>
              </a:rPr>
              <a:t>      </a:t>
            </a:r>
            <a:br>
              <a:rPr lang="en-CA" sz="2600" b="1" dirty="0">
                <a:solidFill>
                  <a:srgbClr val="FF0000"/>
                </a:solidFill>
                <a:latin typeface="Arial" panose="020B0604020202020204" pitchFamily="34" charset="0"/>
                <a:cs typeface="Arial" panose="020B0604020202020204" pitchFamily="34" charset="0"/>
              </a:rPr>
            </a:br>
            <a:r>
              <a:rPr lang="en-CA" dirty="0"/>
              <a:t/>
            </a:r>
            <a:br>
              <a:rPr lang="en-CA" dirty="0"/>
            </a:br>
            <a:r>
              <a:rPr lang="en-CA" dirty="0"/>
              <a:t/>
            </a:r>
            <a:br>
              <a:rPr lang="en-CA" dirty="0"/>
            </a:br>
            <a:r>
              <a:rPr lang="en-CA" dirty="0"/>
              <a:t/>
            </a:r>
            <a:br>
              <a:rPr lang="en-CA" dirty="0"/>
            </a:br>
            <a:endParaRPr lang="en-CA" dirty="0"/>
          </a:p>
        </p:txBody>
      </p:sp>
    </p:spTree>
    <p:extLst>
      <p:ext uri="{BB962C8B-B14F-4D97-AF65-F5344CB8AC3E}">
        <p14:creationId xmlns:p14="http://schemas.microsoft.com/office/powerpoint/2010/main" val="1176675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275</TotalTime>
  <Words>4027</Words>
  <Application>Microsoft Office PowerPoint</Application>
  <PresentationFormat>Widescreen</PresentationFormat>
  <Paragraphs>304</Paragraphs>
  <Slides>32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Calibri</vt:lpstr>
      <vt:lpstr>Calibri Light</vt:lpstr>
      <vt:lpstr>Office Theme</vt:lpstr>
      <vt:lpstr>PRESENTATION FOR THE TYPE A WATER LICENCE APPLICATION OF THE RESOLUTE BAY UTILIDOR SYSTEM  NWB PUBLIC HEARING                                OCTOBER 27 &amp; 28, 2020  PRESENTED BY:  BHABESH ROY, M.A.Sc., P.Eng. MUNICIPAL PLANNING ENGINEER COMMUNITY GOVERNMENT SERVICES   GOVERNMENT OF NUNAVUT BAFFIN REGION, POND INLET BOX 379, X0A 0S0, NUNAVUT Office: 867-899-7314 Cell: 867-899-1345  </vt:lpstr>
      <vt:lpstr>PARTICIPANTS FOR THE PUBLIC HEARING</vt:lpstr>
      <vt:lpstr>MUNICIPALITY OF RESOLUTE BAY</vt:lpstr>
      <vt:lpstr>OPERATIONAL MODE OF THE UTILIDOR SYTEM</vt:lpstr>
      <vt:lpstr>OPERATIONAL MODE OF THE UTILIDOR SYSTEM</vt:lpstr>
      <vt:lpstr>O&amp;M MANUAL FOR THE UTILIDOR SYSTEM</vt:lpstr>
      <vt:lpstr>TYPE A WATER LICENCE APPLICATION OF THE MUNICIPALITY OF RESOLUTE BAY UTILITOR SYTEM</vt:lpstr>
      <vt:lpstr>COMPONENTS OF THE UTILIDOR SYTEM</vt:lpstr>
      <vt:lpstr>COMPONENTS OF THE FUTURE UTILIDOR SYSTEM</vt:lpstr>
      <vt:lpstr>                 THE UTILIDOR SYSTEM OF THE MUNICIPALITY OF RESOLUTE BAY</vt:lpstr>
      <vt:lpstr>HISTORICAL WATER EXTRACTION VOLUME</vt:lpstr>
      <vt:lpstr>FLOW RATE INFORMATION FOR CHAR LAKE &amp; SIGNAL HILL</vt:lpstr>
      <vt:lpstr>TURBIDITY AND DISINFECTION</vt:lpstr>
      <vt:lpstr>QUANTITY OF WATER REQUESTED</vt:lpstr>
      <vt:lpstr>QUANTITY OF WATER REQUESTED</vt:lpstr>
      <vt:lpstr>VERIFICATION OF CONSUMPTION</vt:lpstr>
      <vt:lpstr>PLANS FOR THE CHAR LAKE PUMPHOUSE</vt:lpstr>
      <vt:lpstr>PLANS FOR THE CHAR LAKE PUMPHOUSE</vt:lpstr>
      <vt:lpstr>CHAR LAKE PUMPHOUSE DESIGN &amp; CONSTRUCTION</vt:lpstr>
      <vt:lpstr>CHAR LAKE PUMPHOUSE DESIGN &amp; CONSTRUCTION</vt:lpstr>
      <vt:lpstr>SIGNAL HILL WTP DESIGN &amp; CONSTRUCTION</vt:lpstr>
      <vt:lpstr>SIGNAL HILL WTP DESIGN &amp; CONSTRUCTION</vt:lpstr>
      <vt:lpstr>SIGNAL HILL WTP DESIGN &amp; CONSTRUCTION</vt:lpstr>
      <vt:lpstr>SIGNAL HILL WTP DESIGN &amp; CONSTRUCTION</vt:lpstr>
      <vt:lpstr>QUALITY ASSURANCE / QUALITY CONTROL</vt:lpstr>
      <vt:lpstr>SPILL CONTINGENCY PLAN</vt:lpstr>
      <vt:lpstr>WASTEWATER TREATMENT PLANT</vt:lpstr>
      <vt:lpstr>WASTEWATER TREATMENT PLANT</vt:lpstr>
      <vt:lpstr>WASTEWATER TREATMENT PLANT</vt:lpstr>
      <vt:lpstr>WASTEWATER TREATMENT PLANT</vt:lpstr>
      <vt:lpstr>ECCC RECOMMENDED WASTEWATER EFFLUENT COMPLIANCY</vt:lpstr>
      <vt:lpstr>PARTICIPANTS FOR THE PUBLIC HEARING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FOR THE TYPE A WATER LICENCE APPLICATION OF THE RESOLUTE BAY UTILIDOR SYTEM  NWB HEARING    VIA TELECONFERENCE                                   OCTOBER 27 &amp; 28, 2020   PRESENTED BY:  BHABESH ROY, M.A.Sc., P.Eng. MUNICIPAL PLANNING ENGINEER COMMUNITY GOVERNMENT SERVICES   GOVERNMENT OF NUNAVUT BAFFIN REGION, POND INLET BOX 379, X0A 0S0, NUNAVUT Office 867 899 7314, Cell 867 899 1345</dc:title>
  <dc:creator>Tony Whalen</dc:creator>
  <cp:lastModifiedBy>Robin Ikkutisluk</cp:lastModifiedBy>
  <cp:revision>31</cp:revision>
  <dcterms:created xsi:type="dcterms:W3CDTF">2020-10-04T23:18:47Z</dcterms:created>
  <dcterms:modified xsi:type="dcterms:W3CDTF">2020-10-21T19:14:54Z</dcterms:modified>
</cp:coreProperties>
</file>