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99" r:id="rId3"/>
    <p:sldId id="275" r:id="rId4"/>
    <p:sldId id="271" r:id="rId5"/>
    <p:sldId id="301" r:id="rId6"/>
    <p:sldId id="303" r:id="rId7"/>
    <p:sldId id="257" r:id="rId8"/>
    <p:sldId id="259" r:id="rId9"/>
    <p:sldId id="278" r:id="rId10"/>
    <p:sldId id="279" r:id="rId11"/>
    <p:sldId id="297" r:id="rId12"/>
    <p:sldId id="291" r:id="rId13"/>
    <p:sldId id="289" r:id="rId14"/>
    <p:sldId id="296" r:id="rId15"/>
    <p:sldId id="293" r:id="rId16"/>
    <p:sldId id="277" r:id="rId17"/>
    <p:sldId id="284" r:id="rId18"/>
    <p:sldId id="262" r:id="rId1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178C-F4D1-4F85-B46F-2B78590544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A4A1B3F-C716-405F-9A8B-9D6E70016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9D4F878-A8BD-4144-96E5-7A8AD065BA5D}"/>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5" name="Footer Placeholder 4">
            <a:extLst>
              <a:ext uri="{FF2B5EF4-FFF2-40B4-BE49-F238E27FC236}">
                <a16:creationId xmlns:a16="http://schemas.microsoft.com/office/drawing/2014/main" id="{E7F71E69-C7F8-4A4A-8127-9AB0356C39D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4EEBAD7-2939-45A6-AD01-4417A2737480}"/>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117113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DDA7-6DAB-4D62-880F-29D6AC41A60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A03713-7448-445E-BF19-96C897E33F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C3075C-7734-4760-A527-3E7877CC4E20}"/>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5" name="Footer Placeholder 4">
            <a:extLst>
              <a:ext uri="{FF2B5EF4-FFF2-40B4-BE49-F238E27FC236}">
                <a16:creationId xmlns:a16="http://schemas.microsoft.com/office/drawing/2014/main" id="{016FC14D-6CD2-4A11-9DCE-17C544D233E8}"/>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BC5FAD7E-A4DF-4E9E-B625-68F2E7E22023}"/>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06682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A2830-2548-4CDE-AC8C-ADEF299A64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AF120A5-538D-43C8-9709-1E3C4456C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A1B6F2-73CA-4AED-9274-F5FEE6B8607D}"/>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5" name="Footer Placeholder 4">
            <a:extLst>
              <a:ext uri="{FF2B5EF4-FFF2-40B4-BE49-F238E27FC236}">
                <a16:creationId xmlns:a16="http://schemas.microsoft.com/office/drawing/2014/main" id="{EE774B4E-A86E-40F0-B517-667C958124B0}"/>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95A8C62-E96B-4A28-BBA1-90213B3AB604}"/>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7104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E18-A9B6-49BF-81D7-660D4965288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F54C6C-668D-4A92-ADA4-2C540CE71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D80367C-6B51-40A5-8A8A-7FB341C91B4F}"/>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5" name="Footer Placeholder 4">
            <a:extLst>
              <a:ext uri="{FF2B5EF4-FFF2-40B4-BE49-F238E27FC236}">
                <a16:creationId xmlns:a16="http://schemas.microsoft.com/office/drawing/2014/main" id="{259E3AFF-76AF-4D42-A56F-A9458466998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DE58B162-B245-4FC1-A2A9-4532DAF76C9D}"/>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049287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1863-A6DF-44BD-BB13-5B654F688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9B4E104-34A5-40B9-A0EE-9BEBF809D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87169-4D1B-4D1D-B064-4131BFC537E6}"/>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5" name="Footer Placeholder 4">
            <a:extLst>
              <a:ext uri="{FF2B5EF4-FFF2-40B4-BE49-F238E27FC236}">
                <a16:creationId xmlns:a16="http://schemas.microsoft.com/office/drawing/2014/main" id="{79B0EB3B-78E5-43B9-98B7-14727518C72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B75D793-9912-4A3C-AC43-2B91FB4432B7}"/>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7322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1C32-F602-49DE-BC77-FDA14AB924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17D63DB-4001-4567-BDE1-62ECB265DC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401E899-E466-4DB8-B816-B9DD5D3BB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06B00B1-7DAF-4395-B2AE-925207A9219D}"/>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6" name="Footer Placeholder 5">
            <a:extLst>
              <a:ext uri="{FF2B5EF4-FFF2-40B4-BE49-F238E27FC236}">
                <a16:creationId xmlns:a16="http://schemas.microsoft.com/office/drawing/2014/main" id="{176154FA-00C2-4E15-85CA-1446002E879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15403CA2-CDC5-4E53-A698-4BE70D206B92}"/>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04027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938F-9CD7-4EC3-9A8B-A365F400846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65FE822-E51F-442B-A06E-552EA1A7C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DC89D9-E181-4A4D-9C0E-D34DAA7D29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33D1CF4-C612-4028-BEC7-8DE6771EB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18C740-F3B4-4C00-8EED-AF9CB47070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0D1E8B6-3A93-427A-9980-01091428263B}"/>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8" name="Footer Placeholder 7">
            <a:extLst>
              <a:ext uri="{FF2B5EF4-FFF2-40B4-BE49-F238E27FC236}">
                <a16:creationId xmlns:a16="http://schemas.microsoft.com/office/drawing/2014/main" id="{7C47A57A-1D1F-4400-BB2E-EC2DD2B85046}"/>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5E90D9D1-81EB-4A1B-9639-F92778CB450B}"/>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77140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AB84-B76F-4782-A688-EE281226B53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7FD67A2-A7E5-4567-BFCF-383662750362}"/>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4" name="Footer Placeholder 3">
            <a:extLst>
              <a:ext uri="{FF2B5EF4-FFF2-40B4-BE49-F238E27FC236}">
                <a16:creationId xmlns:a16="http://schemas.microsoft.com/office/drawing/2014/main" id="{09545DF9-397B-4C12-BB2E-004659FBAE2C}"/>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9573993A-8E6B-44D2-BDDE-ADEADD5A3080}"/>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04890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0EC51-FD65-4175-9043-70394573E12E}"/>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3" name="Footer Placeholder 2">
            <a:extLst>
              <a:ext uri="{FF2B5EF4-FFF2-40B4-BE49-F238E27FC236}">
                <a16:creationId xmlns:a16="http://schemas.microsoft.com/office/drawing/2014/main" id="{30D04D3E-7A4F-4AE2-A5E7-48F5FD019D86}"/>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BAC3593F-A084-4210-95F3-E4FF0CA0ECA3}"/>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63275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D7A6-AAE6-45A5-BC72-AAD4B36B7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D85011A-B406-4B78-B595-E2391E532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BDC558D-0B4D-4DEB-AED9-E95FF5422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5D8DFB-4BF2-4BB9-B031-AE292C92DD77}"/>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6" name="Footer Placeholder 5">
            <a:extLst>
              <a:ext uri="{FF2B5EF4-FFF2-40B4-BE49-F238E27FC236}">
                <a16:creationId xmlns:a16="http://schemas.microsoft.com/office/drawing/2014/main" id="{2515DDBC-42E2-4056-B9A0-A1299843B62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D35D4D0-742E-40B7-89C7-1A4BB46BE488}"/>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85201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4FE1-56C5-4240-B36F-80D968F535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7023E59-806E-4B8F-808A-4BF3FB228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47833C69-3885-4079-A949-1643435D2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C0741-3CA1-4EF1-A114-F487E36FFFFE}"/>
              </a:ext>
            </a:extLst>
          </p:cNvPr>
          <p:cNvSpPr>
            <a:spLocks noGrp="1"/>
          </p:cNvSpPr>
          <p:nvPr>
            <p:ph type="dt" sz="half" idx="10"/>
          </p:nvPr>
        </p:nvSpPr>
        <p:spPr/>
        <p:txBody>
          <a:bodyPr/>
          <a:lstStyle/>
          <a:p>
            <a:fld id="{7D2A7A31-A2E1-427B-B66F-A29C3E43FB97}" type="datetimeFigureOut">
              <a:rPr lang="en-CA" smtClean="0"/>
              <a:t>2020-10-28</a:t>
            </a:fld>
            <a:endParaRPr lang="en-CA" dirty="0"/>
          </a:p>
        </p:txBody>
      </p:sp>
      <p:sp>
        <p:nvSpPr>
          <p:cNvPr id="6" name="Footer Placeholder 5">
            <a:extLst>
              <a:ext uri="{FF2B5EF4-FFF2-40B4-BE49-F238E27FC236}">
                <a16:creationId xmlns:a16="http://schemas.microsoft.com/office/drawing/2014/main" id="{1F7BA99E-BAE4-4DDE-B3CE-AE6F4DF0DE6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03D6B512-9F1D-41CE-8565-CC94FF4067AD}"/>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97887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18659-8FF2-4462-8FEF-B5B74DF8A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5452B84-D87F-4A64-AF45-096DBB5BB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9EF354-2E1F-43D6-A4A5-3EFC4D3788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A7A31-A2E1-427B-B66F-A29C3E43FB97}" type="datetimeFigureOut">
              <a:rPr lang="en-CA" smtClean="0"/>
              <a:t>2020-10-28</a:t>
            </a:fld>
            <a:endParaRPr lang="en-CA" dirty="0"/>
          </a:p>
        </p:txBody>
      </p:sp>
      <p:sp>
        <p:nvSpPr>
          <p:cNvPr id="5" name="Footer Placeholder 4">
            <a:extLst>
              <a:ext uri="{FF2B5EF4-FFF2-40B4-BE49-F238E27FC236}">
                <a16:creationId xmlns:a16="http://schemas.microsoft.com/office/drawing/2014/main" id="{886871F0-711C-4648-A8EA-2EE83CC85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591AA7F2-C705-4BB7-BDD8-E4B9C7862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67D4F-3FAF-4D8A-A2F6-2C8673CE7CAA}" type="slidenum">
              <a:rPr lang="en-CA" smtClean="0"/>
              <a:t>‹#›</a:t>
            </a:fld>
            <a:endParaRPr lang="en-CA" dirty="0"/>
          </a:p>
        </p:txBody>
      </p:sp>
    </p:spTree>
    <p:extLst>
      <p:ext uri="{BB962C8B-B14F-4D97-AF65-F5344CB8AC3E}">
        <p14:creationId xmlns:p14="http://schemas.microsoft.com/office/powerpoint/2010/main" val="2671476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hyperlink" Target="mailto:jidlout@gov.nu.ca" TargetMode="External"/><Relationship Id="rId7" Type="http://schemas.openxmlformats.org/officeDocument/2006/relationships/hyperlink" Target="mailto:eric.bell@exp.com" TargetMode="External"/><Relationship Id="rId2" Type="http://schemas.openxmlformats.org/officeDocument/2006/relationships/hyperlink" Target="mailto:broy@gov.nu.ca" TargetMode="External"/><Relationship Id="rId1" Type="http://schemas.openxmlformats.org/officeDocument/2006/relationships/slideLayout" Target="../slideLayouts/slideLayout1.xml"/><Relationship Id="rId6" Type="http://schemas.openxmlformats.org/officeDocument/2006/relationships/hyperlink" Target="mailto:daryl.burke@exp.com" TargetMode="External"/><Relationship Id="rId5" Type="http://schemas.openxmlformats.org/officeDocument/2006/relationships/hyperlink" Target="mailto:tony.whalen@exp.com" TargetMode="External"/><Relationship Id="rId10" Type="http://schemas.openxmlformats.org/officeDocument/2006/relationships/image" Target="../media/image5.png"/><Relationship Id="rId4" Type="http://schemas.openxmlformats.org/officeDocument/2006/relationships/hyperlink" Target="mailto:sao@resolute.ca"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340C-1781-44B9-B996-E92BE8C30AC1}"/>
              </a:ext>
            </a:extLst>
          </p:cNvPr>
          <p:cNvSpPr>
            <a:spLocks noGrp="1"/>
          </p:cNvSpPr>
          <p:nvPr>
            <p:ph type="title"/>
          </p:nvPr>
        </p:nvSpPr>
        <p:spPr>
          <a:xfrm>
            <a:off x="382786" y="75502"/>
            <a:ext cx="11480800" cy="6750756"/>
          </a:xfrm>
          <a:solidFill>
            <a:schemeClr val="accent5"/>
          </a:solidFill>
        </p:spPr>
        <p:txBody>
          <a:bodyPr>
            <a:normAutofit/>
          </a:bodyPr>
          <a:lstStyle/>
          <a:p>
            <a:pPr algn="ctr"/>
            <a:r>
              <a:rPr lang="en-CA" sz="2800" dirty="0">
                <a:latin typeface="Arial" panose="020B0604020202020204" pitchFamily="34" charset="0"/>
                <a:cs typeface="Arial" panose="020B0604020202020204" pitchFamily="34" charset="0"/>
              </a:rPr>
              <a:t>PRESENTATION FOR THE TYPE A WATER LICENCE APPLICATION OF THE RESOLUTE BAY UTILIDOR SYSTEM</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NWB PUBLIC HEARING</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t>
            </a:r>
            <a:br>
              <a:rPr lang="en-CA" sz="2800" dirty="0">
                <a:latin typeface="Arial" panose="020B0604020202020204" pitchFamily="34" charset="0"/>
                <a:cs typeface="Arial" panose="020B0604020202020204" pitchFamily="34" charset="0"/>
              </a:rPr>
            </a:br>
            <a:r>
              <a:rPr lang="en-CA" sz="2800" dirty="0">
                <a:solidFill>
                  <a:srgbClr val="C00000"/>
                </a:solidFill>
                <a:latin typeface="Arial" panose="020B0604020202020204" pitchFamily="34" charset="0"/>
                <a:cs typeface="Arial" panose="020B0604020202020204" pitchFamily="34" charset="0"/>
              </a:rPr>
              <a:t>OCTOBER 27 &amp; 28, 2020</a:t>
            </a:r>
            <a:br>
              <a:rPr lang="en-CA" sz="2800" dirty="0">
                <a:solidFill>
                  <a:srgbClr val="C00000"/>
                </a:solidFill>
                <a:latin typeface="Arial" panose="020B0604020202020204" pitchFamily="34" charset="0"/>
                <a:cs typeface="Arial" panose="020B0604020202020204" pitchFamily="34" charset="0"/>
              </a:rPr>
            </a:br>
            <a:r>
              <a:rPr lang="en-CA" sz="2800" dirty="0">
                <a:solidFill>
                  <a:srgbClr val="C00000"/>
                </a:solidFill>
                <a:latin typeface="Arial" panose="020B0604020202020204" pitchFamily="34" charset="0"/>
                <a:cs typeface="Arial" panose="020B0604020202020204" pitchFamily="34" charset="0"/>
              </a:rPr>
              <a:t/>
            </a:r>
            <a:br>
              <a:rPr lang="en-CA" sz="2800" dirty="0">
                <a:solidFill>
                  <a:srgbClr val="C00000"/>
                </a:solidFill>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PRESENTED BY:</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BHABESH ROY, M.A.Sc., P.Eng.</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MUNICIPAL PLANNING ENGINEER</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COMMUNITY GOVERNMENT SERVICES  </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GOVERNMENT OF NUNAVUT</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BAFFIN REGION, POND INLET</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BOX 379, X0A 0S0, NUNAVUT</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Office: 867-899-7314</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Cell: 867-899-1345 </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pic>
        <p:nvPicPr>
          <p:cNvPr id="4" name="Picture 3" descr="A train covered in snow&#10;&#10;Description automatically generated">
            <a:extLst>
              <a:ext uri="{FF2B5EF4-FFF2-40B4-BE49-F238E27FC236}">
                <a16:creationId xmlns:a16="http://schemas.microsoft.com/office/drawing/2014/main" id="{85DBE152-62FE-4024-B259-1BFD819645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8817" y="1828800"/>
            <a:ext cx="2918691" cy="2189018"/>
          </a:xfrm>
          <a:prstGeom prst="rect">
            <a:avLst/>
          </a:prstGeom>
        </p:spPr>
      </p:pic>
      <p:pic>
        <p:nvPicPr>
          <p:cNvPr id="6" name="Picture 5" descr="A picture containing outdoor, building, blue, snow&#10;&#10;Description automatically generated">
            <a:extLst>
              <a:ext uri="{FF2B5EF4-FFF2-40B4-BE49-F238E27FC236}">
                <a16:creationId xmlns:a16="http://schemas.microsoft.com/office/drawing/2014/main" id="{7A173EF6-830E-434A-BC07-49E2C4DC4F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78561" y="1828800"/>
            <a:ext cx="2918692" cy="2189019"/>
          </a:xfrm>
          <a:prstGeom prst="rect">
            <a:avLst/>
          </a:prstGeom>
        </p:spPr>
      </p:pic>
    </p:spTree>
    <p:extLst>
      <p:ext uri="{BB962C8B-B14F-4D97-AF65-F5344CB8AC3E}">
        <p14:creationId xmlns:p14="http://schemas.microsoft.com/office/powerpoint/2010/main" val="272616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340946"/>
            <a:ext cx="9144000" cy="507999"/>
          </a:xfrm>
        </p:spPr>
        <p:txBody>
          <a:bodyPr>
            <a:normAutofit/>
          </a:bodyPr>
          <a:lstStyle/>
          <a:p>
            <a:r>
              <a:rPr lang="en-CA" sz="2800" dirty="0">
                <a:latin typeface="Arial" panose="020B0604020202020204" pitchFamily="34" charset="0"/>
                <a:cs typeface="Arial" panose="020B0604020202020204" pitchFamily="34" charset="0"/>
              </a:rPr>
              <a:t>QUANTITY OF WATER REQUESTED</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254738"/>
            <a:ext cx="11537244" cy="4401205"/>
          </a:xfrm>
          <a:prstGeom prst="rect">
            <a:avLst/>
          </a:prstGeom>
          <a:solidFill>
            <a:schemeClr val="bg2">
              <a:lumMod val="90000"/>
            </a:schemeClr>
          </a:solid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extracted water accounts for use within the community, the airport, and bleedwater.</a:t>
            </a:r>
          </a:p>
          <a:p>
            <a:r>
              <a:rPr lang="en-US" sz="2000" b="1"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Annual consumption for 2020 is calculated at 160,502 m</a:t>
            </a:r>
            <a:r>
              <a:rPr lang="en-US" sz="2000" b="1" baseline="30000" dirty="0">
                <a:latin typeface="Arial" panose="020B0604020202020204" pitchFamily="34" charset="0"/>
                <a:cs typeface="Arial" panose="020B0604020202020204" pitchFamily="34" charset="0"/>
              </a:rPr>
              <a:t>3 </a:t>
            </a:r>
            <a:r>
              <a:rPr lang="en-US" sz="2000" b="1" dirty="0">
                <a:latin typeface="Arial" panose="020B0604020202020204" pitchFamily="34" charset="0"/>
                <a:cs typeface="Arial" panose="020B0604020202020204" pitchFamily="34" charset="0"/>
              </a:rPr>
              <a:t>up to 236,137 m</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in 2047 with population increases, per capita consumptions increases and increased bleedwater usage.</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Char Lake’s replenishment capacity is sufficient up to about 2040 to supply water for the community.</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It is recommended that additional technologies be investigated (such as mechanical lifting systems, heat tracing, etc.) to replace the bleedwater system to prevent water from freezing since Char Lake cannot sustain supply in this fashion past 2040. </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Water permit 216,528 cubic </a:t>
            </a:r>
            <a:r>
              <a:rPr lang="en-US" sz="2000" b="1" dirty="0" err="1">
                <a:latin typeface="Arial" panose="020B0604020202020204" pitchFamily="34" charset="0"/>
                <a:cs typeface="Arial" panose="020B0604020202020204" pitchFamily="34" charset="0"/>
              </a:rPr>
              <a:t>metres</a:t>
            </a:r>
            <a:r>
              <a:rPr lang="en-US" sz="2000" b="1" dirty="0">
                <a:latin typeface="Arial" panose="020B0604020202020204" pitchFamily="34" charset="0"/>
                <a:cs typeface="Arial" panose="020B0604020202020204" pitchFamily="34" charset="0"/>
              </a:rPr>
              <a:t> ( 216,528,000 </a:t>
            </a:r>
            <a:r>
              <a:rPr lang="en-US" sz="2000" b="1" dirty="0" err="1">
                <a:latin typeface="Arial" panose="020B0604020202020204" pitchFamily="34" charset="0"/>
                <a:cs typeface="Arial" panose="020B0604020202020204" pitchFamily="34" charset="0"/>
              </a:rPr>
              <a:t>litres</a:t>
            </a:r>
            <a:r>
              <a:rPr lang="en-US" sz="2000" b="1" dirty="0">
                <a:latin typeface="Arial" panose="020B0604020202020204" pitchFamily="34" charset="0"/>
                <a:cs typeface="Arial" panose="020B0604020202020204" pitchFamily="34" charset="0"/>
              </a:rPr>
              <a:t>) is requested for the new Type A Water </a:t>
            </a:r>
            <a:r>
              <a:rPr lang="en-US" sz="2000" b="1" dirty="0" err="1">
                <a:latin typeface="Arial" panose="020B0604020202020204" pitchFamily="34" charset="0"/>
                <a:cs typeface="Arial" panose="020B0604020202020204" pitchFamily="34" charset="0"/>
              </a:rPr>
              <a:t>Licence</a:t>
            </a:r>
            <a:r>
              <a:rPr lang="en-US" sz="2000" b="1" dirty="0">
                <a:latin typeface="Arial" panose="020B0604020202020204" pitchFamily="34" charset="0"/>
                <a:cs typeface="Arial" panose="020B0604020202020204" pitchFamily="34" charset="0"/>
              </a:rPr>
              <a:t> for 20 yrs. term and this will expire on 2040.</a:t>
            </a:r>
            <a:endParaRPr lang="en-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5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CHAR LAKE PUMPHOUSE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5784867" y="866603"/>
            <a:ext cx="5923913" cy="5773385"/>
          </a:xfrm>
          <a:solidFill>
            <a:schemeClr val="accent2">
              <a:lumMod val="40000"/>
              <a:lumOff val="60000"/>
            </a:schemeClr>
          </a:solidFill>
        </p:spPr>
        <p:txBody>
          <a:bodyPr>
            <a:normAutofit fontScale="92500" lnSpcReduction="20000"/>
          </a:bodyPr>
          <a:lstStyle/>
          <a:p>
            <a:pPr marL="342900" indent="-342900" algn="l">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 significant amount of work has been completed during the 2020 construction season at the Char Lake site that includes installation of silt fencing around the work site, excavation for the new pump house, concrete pours for foundations and pads, a new pumphouse building was constructed, boiler, glycol pipes and pumps were installed, bedding materials imported, and gravel bedding material was placed in Char Lake (with a turbidity curtain in place to prevent particulate matter from entering the raw water supply) for the new intakes to be placed during the 2021 construction season.</a:t>
            </a: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59CB4B6-10E5-485A-836E-A8D94556D556}"/>
              </a:ext>
            </a:extLst>
          </p:cNvPr>
          <p:cNvPicPr>
            <a:picLocks noChangeAspect="1"/>
          </p:cNvPicPr>
          <p:nvPr/>
        </p:nvPicPr>
        <p:blipFill>
          <a:blip r:embed="rId2"/>
          <a:stretch>
            <a:fillRect/>
          </a:stretch>
        </p:blipFill>
        <p:spPr>
          <a:xfrm>
            <a:off x="579864" y="898371"/>
            <a:ext cx="3293958" cy="2440856"/>
          </a:xfrm>
          <a:prstGeom prst="rect">
            <a:avLst/>
          </a:prstGeom>
        </p:spPr>
      </p:pic>
      <p:pic>
        <p:nvPicPr>
          <p:cNvPr id="8" name="Picture 7" descr="A picture containing outdoor, building, snow, sitting&#10;&#10;Description automatically generated">
            <a:extLst>
              <a:ext uri="{FF2B5EF4-FFF2-40B4-BE49-F238E27FC236}">
                <a16:creationId xmlns:a16="http://schemas.microsoft.com/office/drawing/2014/main" id="{AD320E9E-97EF-48C9-990C-D46DE7B939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6187" y="3662612"/>
            <a:ext cx="3374172" cy="2530629"/>
          </a:xfrm>
          <a:prstGeom prst="rect">
            <a:avLst/>
          </a:prstGeom>
        </p:spPr>
      </p:pic>
    </p:spTree>
    <p:extLst>
      <p:ext uri="{BB962C8B-B14F-4D97-AF65-F5344CB8AC3E}">
        <p14:creationId xmlns:p14="http://schemas.microsoft.com/office/powerpoint/2010/main" val="135958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SIGNAL HILL WTP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10780888" cy="5773385"/>
          </a:xfrm>
          <a:solidFill>
            <a:schemeClr val="accent2">
              <a:lumMod val="40000"/>
              <a:lumOff val="60000"/>
            </a:schemeClr>
          </a:solidFill>
        </p:spPr>
        <p:txBody>
          <a:bodyPr>
            <a:normAutofit fontScale="85000" lnSpcReduction="20000"/>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recommended water treatment process includes multiple filtration steps and disinfection with Calcium Hypochlorite.</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filtration will provide for the suitable protection for microorganism removal and any small amounts of TSS that may get picked up by the Char Lake pumps.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chlorine addition will protect against viruses and microorganisms from the water source and provide protection for any cross contamination that may occur in the distribution system.</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first stage filters are to be a duplex backwashable media filter.</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 media filter typically removes particles down to a 7 to 10 micron size which is suitable for larger turbidity particles and Giardia Cysts.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secondary proposed filters will be disposable polymer-based filters that will filter down to nominal 1 micron size which is suitable from further removal of smaller particles and Cryptosporidium.</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disinfection method to be employed will be Calcium Hypochlorite.</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This will be delivered to site in a dry format and prepared for a 24-hour period in a mix tank.</a:t>
            </a:r>
          </a:p>
        </p:txBody>
      </p:sp>
    </p:spTree>
    <p:extLst>
      <p:ext uri="{BB962C8B-B14F-4D97-AF65-F5344CB8AC3E}">
        <p14:creationId xmlns:p14="http://schemas.microsoft.com/office/powerpoint/2010/main" val="495006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SIGNAL HILL WTP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10780888" cy="5773385"/>
          </a:xfrm>
          <a:solidFill>
            <a:schemeClr val="accent2">
              <a:lumMod val="40000"/>
              <a:lumOff val="60000"/>
            </a:schemeClr>
          </a:solidFill>
        </p:spPr>
        <p:txBody>
          <a:bodyPr>
            <a:normAutofit/>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upgrade to the WTP on Signal Hill examines the requirements for water treatment as outlined by the Canadian Drinking Water Guidelines.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This includes the upgrade of disinfection equipment and the inclusion of filtration equipment.</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Capital costs as well as operational needs for a 30-year operating life were considered.</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upgraded water treatment plant will be in the same building but will incorporate filtration equipment, new disinfection equipment, new circulation pumps, washroom facilities, storage area, laboratory area and maintenance area.</a:t>
            </a:r>
          </a:p>
        </p:txBody>
      </p:sp>
    </p:spTree>
    <p:extLst>
      <p:ext uri="{BB962C8B-B14F-4D97-AF65-F5344CB8AC3E}">
        <p14:creationId xmlns:p14="http://schemas.microsoft.com/office/powerpoint/2010/main" val="1629344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SIGNAL HILL WTP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5663944" cy="5773385"/>
          </a:xfrm>
          <a:solidFill>
            <a:schemeClr val="accent2">
              <a:lumMod val="40000"/>
              <a:lumOff val="60000"/>
            </a:schemeClr>
          </a:solidFill>
        </p:spPr>
        <p:txBody>
          <a:bodyPr>
            <a:normAutofit/>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unused reservoir tank will be removed, and the building will be expanded in an easterly direction.</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 significant amount of work has been completed during the 2020 construction season at the Signal Hill site that includes site grading, concrete demolition work, building addition work including concrete, walls, roof and cladding, and obsolete equipment and materials were removed.</a:t>
            </a:r>
            <a:endParaRPr lang="en-CA"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D863D70-D4C6-4517-B4D2-FF0A65DEAAC2}"/>
              </a:ext>
            </a:extLst>
          </p:cNvPr>
          <p:cNvPicPr>
            <a:picLocks noChangeAspect="1"/>
          </p:cNvPicPr>
          <p:nvPr/>
        </p:nvPicPr>
        <p:blipFill>
          <a:blip r:embed="rId2"/>
          <a:stretch>
            <a:fillRect/>
          </a:stretch>
        </p:blipFill>
        <p:spPr>
          <a:xfrm>
            <a:off x="6847693" y="1016721"/>
            <a:ext cx="3221126" cy="2412279"/>
          </a:xfrm>
          <a:prstGeom prst="rect">
            <a:avLst/>
          </a:prstGeom>
        </p:spPr>
      </p:pic>
      <p:pic>
        <p:nvPicPr>
          <p:cNvPr id="9" name="Picture 8">
            <a:extLst>
              <a:ext uri="{FF2B5EF4-FFF2-40B4-BE49-F238E27FC236}">
                <a16:creationId xmlns:a16="http://schemas.microsoft.com/office/drawing/2014/main" id="{300C0886-2B45-4A74-96E9-D7CC5053C088}"/>
              </a:ext>
            </a:extLst>
          </p:cNvPr>
          <p:cNvPicPr>
            <a:picLocks noChangeAspect="1"/>
          </p:cNvPicPr>
          <p:nvPr/>
        </p:nvPicPr>
        <p:blipFill>
          <a:blip r:embed="rId3"/>
          <a:stretch>
            <a:fillRect/>
          </a:stretch>
        </p:blipFill>
        <p:spPr>
          <a:xfrm>
            <a:off x="7939667" y="3549686"/>
            <a:ext cx="3646479" cy="2737549"/>
          </a:xfrm>
          <a:prstGeom prst="rect">
            <a:avLst/>
          </a:prstGeom>
        </p:spPr>
      </p:pic>
    </p:spTree>
    <p:extLst>
      <p:ext uri="{BB962C8B-B14F-4D97-AF65-F5344CB8AC3E}">
        <p14:creationId xmlns:p14="http://schemas.microsoft.com/office/powerpoint/2010/main" val="419887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SPILL CONTINGENCY PLAN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6236148" cy="5773385"/>
          </a:xfrm>
          <a:solidFill>
            <a:schemeClr val="accent1">
              <a:lumMod val="40000"/>
              <a:lumOff val="60000"/>
            </a:schemeClr>
          </a:solidFill>
        </p:spPr>
        <p:txBody>
          <a:bodyPr>
            <a:normAutofit fontScale="77500" lnSpcReduction="20000"/>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is used to address the proper responses to the anticipated types of spills that may occur during the routine operation and maintenance activities of the Hamlet’s facilities associated with wastewater treatment and disposal, water supply and treatment, and solid waste disposal.</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presents potential contaminants and spill scenarios, existing preventative measures, and response organization.</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action plan includes potential impacts from and procedures for containing chemical spills such as sodium hypochlorite used to treat the water, and petroleum spills such as diesel fuel used to power equipment.</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provides contact information in case of spill, spill kit locations and spill reporting procedures.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also includes the standard spill kit requirements.</a:t>
            </a: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046AA2-C727-4C8E-863B-F44D7FD3EAAD}"/>
              </a:ext>
            </a:extLst>
          </p:cNvPr>
          <p:cNvPicPr>
            <a:picLocks noChangeAspect="1"/>
          </p:cNvPicPr>
          <p:nvPr/>
        </p:nvPicPr>
        <p:blipFill>
          <a:blip r:embed="rId2"/>
          <a:stretch>
            <a:fillRect/>
          </a:stretch>
        </p:blipFill>
        <p:spPr>
          <a:xfrm>
            <a:off x="7474517" y="1118531"/>
            <a:ext cx="4133902" cy="5470249"/>
          </a:xfrm>
          <a:prstGeom prst="rect">
            <a:avLst/>
          </a:prstGeom>
        </p:spPr>
      </p:pic>
    </p:spTree>
    <p:extLst>
      <p:ext uri="{BB962C8B-B14F-4D97-AF65-F5344CB8AC3E}">
        <p14:creationId xmlns:p14="http://schemas.microsoft.com/office/powerpoint/2010/main" val="69959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9360-C02E-45D7-856A-05FB3D78FEC4}"/>
              </a:ext>
            </a:extLst>
          </p:cNvPr>
          <p:cNvSpPr>
            <a:spLocks noGrp="1"/>
          </p:cNvSpPr>
          <p:nvPr>
            <p:ph type="ctrTitle"/>
          </p:nvPr>
        </p:nvSpPr>
        <p:spPr>
          <a:xfrm>
            <a:off x="1515405" y="0"/>
            <a:ext cx="9144000" cy="891822"/>
          </a:xfrm>
        </p:spPr>
        <p:txBody>
          <a:bodyPr>
            <a:normAutofit/>
          </a:bodyPr>
          <a:lstStyle/>
          <a:p>
            <a:r>
              <a:rPr lang="en-CA" sz="2400" dirty="0">
                <a:latin typeface="Arial" panose="020B0604020202020204" pitchFamily="34" charset="0"/>
                <a:cs typeface="Arial" panose="020B0604020202020204" pitchFamily="34" charset="0"/>
              </a:rPr>
              <a:t>WASTEWATER TREATMENT PLANT</a:t>
            </a:r>
          </a:p>
        </p:txBody>
      </p:sp>
      <p:sp>
        <p:nvSpPr>
          <p:cNvPr id="3" name="Subtitle 2">
            <a:extLst>
              <a:ext uri="{FF2B5EF4-FFF2-40B4-BE49-F238E27FC236}">
                <a16:creationId xmlns:a16="http://schemas.microsoft.com/office/drawing/2014/main" id="{CFB469BF-D82C-44E0-9641-5A754AA900B4}"/>
              </a:ext>
            </a:extLst>
          </p:cNvPr>
          <p:cNvSpPr>
            <a:spLocks noGrp="1"/>
          </p:cNvSpPr>
          <p:nvPr>
            <p:ph type="subTitle" idx="1"/>
          </p:nvPr>
        </p:nvSpPr>
        <p:spPr>
          <a:xfrm>
            <a:off x="818444" y="1076587"/>
            <a:ext cx="10555111" cy="5616222"/>
          </a:xfrm>
          <a:solidFill>
            <a:srgbClr val="FFC000"/>
          </a:solidFill>
        </p:spPr>
        <p:txBody>
          <a:bodyPr>
            <a:normAutofit/>
          </a:bodyPr>
          <a:lstStyle/>
          <a:p>
            <a:pPr marL="342900" indent="-342900" algn="l">
              <a:buFont typeface="Arial" panose="020B0604020202020204" pitchFamily="34" charset="0"/>
              <a:buChar char="•"/>
            </a:pPr>
            <a:r>
              <a:rPr lang="en-US" dirty="0"/>
              <a:t>A number of technical issues and concerns regarding the current and future wastewater treatment have been raised by stakeholders.</a:t>
            </a:r>
          </a:p>
          <a:p>
            <a:pPr marL="342900" indent="-342900" algn="l">
              <a:buFont typeface="Arial" panose="020B0604020202020204" pitchFamily="34" charset="0"/>
              <a:buChar char="•"/>
            </a:pPr>
            <a:r>
              <a:rPr lang="en-US" dirty="0"/>
              <a:t>As such, EXP have prepared and submitted a technical memo addressing recommended fecal coliform limits, a O&amp;M plan for the existing macerator building, a technical memo addressing ammonia for the new WWTP and a technical memo that reviews the 2012 and 2020 WWTP designs.</a:t>
            </a:r>
          </a:p>
          <a:p>
            <a:pPr marL="342900" indent="-342900" algn="l">
              <a:buFont typeface="Arial" panose="020B0604020202020204" pitchFamily="34" charset="0"/>
              <a:buChar char="•"/>
            </a:pPr>
            <a:r>
              <a:rPr lang="en-US" dirty="0"/>
              <a:t>The calculated Fecal Coliform values were determined based on linear regression of data collected from 2016 to 2020, which included 18 results.</a:t>
            </a:r>
          </a:p>
          <a:p>
            <a:pPr marL="342900" indent="-342900" algn="l">
              <a:buFont typeface="Arial" panose="020B0604020202020204" pitchFamily="34" charset="0"/>
              <a:buChar char="•"/>
            </a:pPr>
            <a:r>
              <a:rPr lang="en-US" dirty="0"/>
              <a:t>For flows greater than 600 Lcd and TSS of 80 mg/L, the calculated Fecal Coliform value was determined to be 157,929 cfu/100mL.</a:t>
            </a:r>
          </a:p>
          <a:p>
            <a:pPr marL="342900" indent="-342900" algn="l">
              <a:buFont typeface="Arial" panose="020B0604020202020204" pitchFamily="34" charset="0"/>
              <a:buChar char="•"/>
            </a:pPr>
            <a:r>
              <a:rPr lang="en-US" dirty="0"/>
              <a:t>For flows between 150 Lcd and 600 Lcd and TSS of 80 mg/L, the calculated Fecal Coliform value was determined to be 183,167 cfu/100mL.</a:t>
            </a:r>
          </a:p>
          <a:p>
            <a:pPr marL="342900" indent="-342900" algn="l">
              <a:buFont typeface="Arial" panose="020B0604020202020204" pitchFamily="34" charset="0"/>
              <a:buChar char="•"/>
            </a:pPr>
            <a:endParaRPr lang="en-CA" dirty="0"/>
          </a:p>
        </p:txBody>
      </p:sp>
    </p:spTree>
    <p:extLst>
      <p:ext uri="{BB962C8B-B14F-4D97-AF65-F5344CB8AC3E}">
        <p14:creationId xmlns:p14="http://schemas.microsoft.com/office/powerpoint/2010/main" val="847961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9360-C02E-45D7-856A-05FB3D78FEC4}"/>
              </a:ext>
            </a:extLst>
          </p:cNvPr>
          <p:cNvSpPr>
            <a:spLocks noGrp="1"/>
          </p:cNvSpPr>
          <p:nvPr>
            <p:ph type="ctrTitle"/>
          </p:nvPr>
        </p:nvSpPr>
        <p:spPr>
          <a:xfrm>
            <a:off x="1515405" y="0"/>
            <a:ext cx="9144000" cy="891822"/>
          </a:xfrm>
        </p:spPr>
        <p:txBody>
          <a:bodyPr>
            <a:normAutofit/>
          </a:bodyPr>
          <a:lstStyle/>
          <a:p>
            <a:r>
              <a:rPr lang="en-CA" sz="2400" dirty="0">
                <a:latin typeface="Arial" panose="020B0604020202020204" pitchFamily="34" charset="0"/>
                <a:cs typeface="Arial" panose="020B0604020202020204" pitchFamily="34" charset="0"/>
              </a:rPr>
              <a:t>WASTEWATER TREATMENT PLANT</a:t>
            </a:r>
          </a:p>
        </p:txBody>
      </p:sp>
      <p:sp>
        <p:nvSpPr>
          <p:cNvPr id="3" name="Subtitle 2">
            <a:extLst>
              <a:ext uri="{FF2B5EF4-FFF2-40B4-BE49-F238E27FC236}">
                <a16:creationId xmlns:a16="http://schemas.microsoft.com/office/drawing/2014/main" id="{CFB469BF-D82C-44E0-9641-5A754AA900B4}"/>
              </a:ext>
            </a:extLst>
          </p:cNvPr>
          <p:cNvSpPr>
            <a:spLocks noGrp="1"/>
          </p:cNvSpPr>
          <p:nvPr>
            <p:ph type="subTitle" idx="1"/>
          </p:nvPr>
        </p:nvSpPr>
        <p:spPr>
          <a:xfrm>
            <a:off x="818444" y="1076587"/>
            <a:ext cx="5571205" cy="5616222"/>
          </a:xfrm>
          <a:solidFill>
            <a:srgbClr val="FFC000"/>
          </a:solidFill>
        </p:spPr>
        <p:txBody>
          <a:bodyPr>
            <a:normAutofit/>
          </a:bodyPr>
          <a:lstStyle/>
          <a:p>
            <a:pPr marL="342900" indent="-342900" algn="l">
              <a:buFont typeface="Arial" panose="020B0604020202020204" pitchFamily="34" charset="0"/>
              <a:buChar char="•"/>
            </a:pPr>
            <a:r>
              <a:rPr lang="en-US" dirty="0"/>
              <a:t>There were a number of key design factors that remained very similar or unchanged between the 2012 and 2020 designs completed by EXP.</a:t>
            </a:r>
          </a:p>
          <a:p>
            <a:pPr marL="342900" indent="-342900" algn="l">
              <a:buFont typeface="Arial" panose="020B0604020202020204" pitchFamily="34" charset="0"/>
              <a:buChar char="•"/>
            </a:pPr>
            <a:r>
              <a:rPr lang="en-US" dirty="0"/>
              <a:t>The most significant difference was the process technology with the intent to better balance the treatment performance requirements with the economic challenges.</a:t>
            </a:r>
          </a:p>
          <a:p>
            <a:pPr marL="342900" indent="-342900" algn="l">
              <a:buFont typeface="Arial" panose="020B0604020202020204" pitchFamily="34" charset="0"/>
              <a:buChar char="•"/>
            </a:pPr>
            <a:r>
              <a:rPr lang="en-US" dirty="0"/>
              <a:t>This will result in a more cost competitive system that is still capable of providing a high-quality effluent.</a:t>
            </a:r>
            <a:endParaRPr lang="en-CA" dirty="0"/>
          </a:p>
        </p:txBody>
      </p:sp>
      <p:pic>
        <p:nvPicPr>
          <p:cNvPr id="4" name="Picture 3">
            <a:extLst>
              <a:ext uri="{FF2B5EF4-FFF2-40B4-BE49-F238E27FC236}">
                <a16:creationId xmlns:a16="http://schemas.microsoft.com/office/drawing/2014/main" id="{29FE2F34-D22D-4AB3-B24F-D1D347013CEE}"/>
              </a:ext>
            </a:extLst>
          </p:cNvPr>
          <p:cNvPicPr>
            <a:picLocks noChangeAspect="1"/>
          </p:cNvPicPr>
          <p:nvPr/>
        </p:nvPicPr>
        <p:blipFill>
          <a:blip r:embed="rId2"/>
          <a:stretch>
            <a:fillRect/>
          </a:stretch>
        </p:blipFill>
        <p:spPr>
          <a:xfrm>
            <a:off x="6949547" y="1812569"/>
            <a:ext cx="4424009" cy="4009826"/>
          </a:xfrm>
          <a:prstGeom prst="rect">
            <a:avLst/>
          </a:prstGeom>
        </p:spPr>
      </p:pic>
    </p:spTree>
    <p:extLst>
      <p:ext uri="{BB962C8B-B14F-4D97-AF65-F5344CB8AC3E}">
        <p14:creationId xmlns:p14="http://schemas.microsoft.com/office/powerpoint/2010/main" val="2873685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8F58-4D6C-4B4A-98FD-081BA39CD3AF}"/>
              </a:ext>
            </a:extLst>
          </p:cNvPr>
          <p:cNvSpPr>
            <a:spLocks noGrp="1"/>
          </p:cNvSpPr>
          <p:nvPr>
            <p:ph type="ctrTitle"/>
          </p:nvPr>
        </p:nvSpPr>
        <p:spPr>
          <a:xfrm>
            <a:off x="841021" y="180623"/>
            <a:ext cx="10509955" cy="587022"/>
          </a:xfrm>
        </p:spPr>
        <p:txBody>
          <a:bodyPr>
            <a:normAutofit fontScale="90000"/>
          </a:bodyPr>
          <a:lstStyle/>
          <a:p>
            <a:r>
              <a:rPr lang="en-CA" sz="2800" dirty="0">
                <a:latin typeface="Arial" panose="020B0604020202020204" pitchFamily="34" charset="0"/>
                <a:cs typeface="Arial" panose="020B0604020202020204" pitchFamily="34" charset="0"/>
              </a:rPr>
              <a:t>ECCC RECOMMENDED WASTEWATER EFFLUENT COMPLIANCY</a:t>
            </a:r>
          </a:p>
        </p:txBody>
      </p:sp>
      <p:sp>
        <p:nvSpPr>
          <p:cNvPr id="3" name="TextBox 2">
            <a:extLst>
              <a:ext uri="{FF2B5EF4-FFF2-40B4-BE49-F238E27FC236}">
                <a16:creationId xmlns:a16="http://schemas.microsoft.com/office/drawing/2014/main" id="{288964A0-9ED0-4277-8E8F-923AB97521FD}"/>
              </a:ext>
            </a:extLst>
          </p:cNvPr>
          <p:cNvSpPr txBox="1"/>
          <p:nvPr/>
        </p:nvSpPr>
        <p:spPr>
          <a:xfrm>
            <a:off x="897466" y="868520"/>
            <a:ext cx="10397067" cy="5693866"/>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Average Carbonaceous Biochemical Oxygen Demand (CBOD) should be less than or equal to 25mg/L.</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 Average concentration of suspended solids should be less than or equal to 25mg/L.</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Average Concentration of the Total residual chlorine should be less than or equal to 0.02mg/L.</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Maximum concentration of un-ionized ammonia should be less than 1.25mg/L expressed as Nitrogen (N), at 15</a:t>
            </a:r>
            <a:r>
              <a:rPr lang="en-CA" sz="2800" baseline="30000" dirty="0">
                <a:latin typeface="Arial" panose="020B0604020202020204" pitchFamily="34" charset="0"/>
                <a:cs typeface="Arial" panose="020B0604020202020204" pitchFamily="34" charset="0"/>
              </a:rPr>
              <a:t>0</a:t>
            </a:r>
            <a:r>
              <a:rPr lang="en-CA" sz="2800" dirty="0">
                <a:latin typeface="Arial" panose="020B0604020202020204" pitchFamily="34" charset="0"/>
                <a:cs typeface="Arial" panose="020B0604020202020204" pitchFamily="34" charset="0"/>
              </a:rPr>
              <a:t>C +/- 1</a:t>
            </a:r>
            <a:r>
              <a:rPr lang="en-CA" sz="2800" baseline="30000" dirty="0">
                <a:latin typeface="Arial" panose="020B0604020202020204" pitchFamily="34" charset="0"/>
                <a:cs typeface="Arial" panose="020B0604020202020204" pitchFamily="34" charset="0"/>
              </a:rPr>
              <a:t>0</a:t>
            </a:r>
            <a:r>
              <a:rPr lang="en-CA" sz="2800" dirty="0">
                <a:latin typeface="Arial" panose="020B0604020202020204" pitchFamily="34" charset="0"/>
                <a:cs typeface="Arial" panose="020B0604020202020204" pitchFamily="34" charset="0"/>
              </a:rPr>
              <a:t>C.</a:t>
            </a:r>
          </a:p>
          <a:p>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Be non-accurately lethal effluent.</a:t>
            </a:r>
            <a:endParaRPr lang="en-CA" dirty="0"/>
          </a:p>
        </p:txBody>
      </p:sp>
    </p:spTree>
    <p:extLst>
      <p:ext uri="{BB962C8B-B14F-4D97-AF65-F5344CB8AC3E}">
        <p14:creationId xmlns:p14="http://schemas.microsoft.com/office/powerpoint/2010/main" val="1283713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CF20-9FDC-48A4-A7A7-3C4E229D0995}"/>
              </a:ext>
            </a:extLst>
          </p:cNvPr>
          <p:cNvSpPr>
            <a:spLocks noGrp="1"/>
          </p:cNvSpPr>
          <p:nvPr>
            <p:ph type="ctrTitle"/>
          </p:nvPr>
        </p:nvSpPr>
        <p:spPr>
          <a:xfrm>
            <a:off x="784578" y="41548"/>
            <a:ext cx="10622844" cy="417689"/>
          </a:xfrm>
        </p:spPr>
        <p:txBody>
          <a:bodyPr>
            <a:normAutofit fontScale="90000"/>
          </a:bodyPr>
          <a:lstStyle/>
          <a:p>
            <a:r>
              <a:rPr lang="en-CA" sz="2800" dirty="0">
                <a:latin typeface="Arial" panose="020B0604020202020204" pitchFamily="34" charset="0"/>
                <a:cs typeface="Arial" panose="020B0604020202020204" pitchFamily="34" charset="0"/>
              </a:rPr>
              <a:t>PARTICIPANTS FOR THE PUBLIC HEARING</a:t>
            </a:r>
          </a:p>
        </p:txBody>
      </p:sp>
      <p:sp>
        <p:nvSpPr>
          <p:cNvPr id="3" name="Subtitle 2">
            <a:extLst>
              <a:ext uri="{FF2B5EF4-FFF2-40B4-BE49-F238E27FC236}">
                <a16:creationId xmlns:a16="http://schemas.microsoft.com/office/drawing/2014/main" id="{EB3E586C-0311-4DC7-93F5-2C3696775DD6}"/>
              </a:ext>
            </a:extLst>
          </p:cNvPr>
          <p:cNvSpPr>
            <a:spLocks noGrp="1"/>
          </p:cNvSpPr>
          <p:nvPr>
            <p:ph type="subTitle" idx="1"/>
          </p:nvPr>
        </p:nvSpPr>
        <p:spPr>
          <a:xfrm>
            <a:off x="587022" y="609599"/>
            <a:ext cx="11379199" cy="6248401"/>
          </a:xfrm>
          <a:solidFill>
            <a:schemeClr val="accent6">
              <a:lumMod val="40000"/>
              <a:lumOff val="60000"/>
            </a:schemeClr>
          </a:solidFill>
        </p:spPr>
        <p:txBody>
          <a:bodyPr>
            <a:normAutofit fontScale="25000" lnSpcReduction="20000"/>
          </a:bodyPr>
          <a:lstStyle/>
          <a:p>
            <a:pPr algn="l"/>
            <a:endParaRPr lang="en-CA" sz="7200" b="1"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GN LICENCE REPRESENTATIVE</a:t>
            </a:r>
            <a:r>
              <a:rPr lang="en-CA" sz="7200" dirty="0">
                <a:latin typeface="Arial" panose="020B0604020202020204" pitchFamily="34" charset="0"/>
                <a:cs typeface="Arial" panose="020B0604020202020204" pitchFamily="34" charset="0"/>
              </a:rPr>
              <a:t>:</a:t>
            </a:r>
          </a:p>
          <a:p>
            <a:pPr algn="l"/>
            <a:r>
              <a:rPr lang="en-CA" sz="7200" dirty="0">
                <a:latin typeface="Arial" panose="020B0604020202020204" pitchFamily="34" charset="0"/>
                <a:cs typeface="Arial" panose="020B0604020202020204" pitchFamily="34" charset="0"/>
              </a:rPr>
              <a:t>BHABESH ROY, M.A.Sc.,  P.Eng., MUNICIPAL PLANNING ENGINEER, BAFFIN REGION, POND INLET</a:t>
            </a:r>
          </a:p>
          <a:p>
            <a:pPr algn="l"/>
            <a:r>
              <a:rPr lang="en-CA" sz="7200" dirty="0">
                <a:latin typeface="Arial" panose="020B0604020202020204" pitchFamily="34" charset="0"/>
                <a:cs typeface="Arial" panose="020B0604020202020204" pitchFamily="34" charset="0"/>
              </a:rPr>
              <a:t>Phone: 867-899-7314, cell: 867-899-1345 and email: </a:t>
            </a:r>
            <a:r>
              <a:rPr lang="en-CA" sz="7200" dirty="0">
                <a:latin typeface="Arial" panose="020B0604020202020204" pitchFamily="34" charset="0"/>
                <a:cs typeface="Arial" panose="020B0604020202020204" pitchFamily="34" charset="0"/>
                <a:hlinkClick r:id="rId2"/>
              </a:rPr>
              <a:t>broy@gov.nu.ca</a:t>
            </a:r>
            <a:endParaRPr lang="en-CA" sz="7200" dirty="0">
              <a:latin typeface="Arial" panose="020B0604020202020204" pitchFamily="34" charset="0"/>
              <a:cs typeface="Arial" panose="020B0604020202020204" pitchFamily="34" charset="0"/>
            </a:endParaRPr>
          </a:p>
          <a:p>
            <a:pPr algn="l"/>
            <a:r>
              <a:rPr lang="en-CA" sz="7200" dirty="0">
                <a:latin typeface="Arial" panose="020B0604020202020204" pitchFamily="34" charset="0"/>
                <a:cs typeface="Arial" panose="020B0604020202020204" pitchFamily="34" charset="0"/>
              </a:rPr>
              <a:t>Assisted by: Janise Idlout, Municipal Technical Officer, Baffin Region, Pond Inlet</a:t>
            </a:r>
          </a:p>
          <a:p>
            <a:pPr algn="l"/>
            <a:r>
              <a:rPr lang="en-CA" sz="7200" dirty="0">
                <a:latin typeface="Arial" panose="020B0604020202020204" pitchFamily="34" charset="0"/>
                <a:cs typeface="Arial" panose="020B0604020202020204" pitchFamily="34" charset="0"/>
              </a:rPr>
              <a:t>Phone: 867-899-7315, e-mail: </a:t>
            </a:r>
            <a:r>
              <a:rPr lang="en-CA" sz="7200" dirty="0">
                <a:latin typeface="Arial" panose="020B0604020202020204" pitchFamily="34" charset="0"/>
                <a:cs typeface="Arial" panose="020B0604020202020204" pitchFamily="34" charset="0"/>
                <a:hlinkClick r:id="rId3"/>
              </a:rPr>
              <a:t>jidlout3@gov.nu.ca</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MUNICIPALITY OF RESOLUTE BAY:</a:t>
            </a:r>
          </a:p>
          <a:p>
            <a:pPr algn="l"/>
            <a:r>
              <a:rPr lang="en-CA" sz="7200" dirty="0">
                <a:latin typeface="Arial" panose="020B0604020202020204" pitchFamily="34" charset="0"/>
                <a:cs typeface="Arial" panose="020B0604020202020204" pitchFamily="34" charset="0"/>
              </a:rPr>
              <a:t>STEVE PIERCEY, CAO, phone: 867-252-3832 and email: </a:t>
            </a:r>
            <a:r>
              <a:rPr lang="en-CA" sz="7200" dirty="0">
                <a:latin typeface="Arial" panose="020B0604020202020204" pitchFamily="34" charset="0"/>
                <a:cs typeface="Arial" panose="020B0604020202020204" pitchFamily="34" charset="0"/>
                <a:hlinkClick r:id="rId4"/>
              </a:rPr>
              <a:t>sao@resolute.ca</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CONSULTANT - EXP SERVICES INC:</a:t>
            </a:r>
          </a:p>
          <a:p>
            <a:pPr algn="l"/>
            <a:r>
              <a:rPr lang="en-CA" sz="7200" dirty="0">
                <a:latin typeface="Arial" panose="020B0604020202020204" pitchFamily="34" charset="0"/>
                <a:cs typeface="Arial" panose="020B0604020202020204" pitchFamily="34" charset="0"/>
              </a:rPr>
              <a:t>TONY WHALEN, P.Eng., Project Manager and Sr. Water &amp; Wastewater Engineer</a:t>
            </a:r>
          </a:p>
          <a:p>
            <a:pPr algn="l"/>
            <a:r>
              <a:rPr lang="en-CA" sz="7200" dirty="0">
                <a:latin typeface="Arial" panose="020B0604020202020204" pitchFamily="34" charset="0"/>
                <a:cs typeface="Arial" panose="020B0604020202020204" pitchFamily="34" charset="0"/>
              </a:rPr>
              <a:t>Phone: 506-999-6284 and email: </a:t>
            </a:r>
            <a:r>
              <a:rPr lang="en-CA" sz="7200" dirty="0">
                <a:latin typeface="Arial" panose="020B0604020202020204" pitchFamily="34" charset="0"/>
                <a:cs typeface="Arial" panose="020B0604020202020204" pitchFamily="34" charset="0"/>
                <a:hlinkClick r:id="rId5"/>
              </a:rPr>
              <a:t>tony.whalen@exp.com</a:t>
            </a:r>
            <a:endParaRPr lang="en-CA" sz="7200" dirty="0">
              <a:latin typeface="Arial" panose="020B0604020202020204" pitchFamily="34" charset="0"/>
              <a:cs typeface="Arial" panose="020B0604020202020204" pitchFamily="34" charset="0"/>
            </a:endParaRPr>
          </a:p>
          <a:p>
            <a:pPr algn="l"/>
            <a:r>
              <a:rPr lang="en-CA" sz="7200" dirty="0">
                <a:latin typeface="Arial" panose="020B0604020202020204" pitchFamily="34" charset="0"/>
                <a:cs typeface="Arial" panose="020B0604020202020204" pitchFamily="34" charset="0"/>
              </a:rPr>
              <a:t>DARYL BURKE, M.Sc.E., P.Eng., Process Engineer – Water and Wastewater Services</a:t>
            </a:r>
          </a:p>
          <a:p>
            <a:pPr algn="l"/>
            <a:r>
              <a:rPr lang="en-CA" sz="7200" dirty="0">
                <a:latin typeface="Arial" panose="020B0604020202020204" pitchFamily="34" charset="0"/>
                <a:cs typeface="Arial" panose="020B0604020202020204" pitchFamily="34" charset="0"/>
              </a:rPr>
              <a:t>Phone: 506-440-8394 and email: </a:t>
            </a:r>
            <a:r>
              <a:rPr lang="en-CA" sz="7200" dirty="0">
                <a:latin typeface="Arial" panose="020B0604020202020204" pitchFamily="34" charset="0"/>
                <a:cs typeface="Arial" panose="020B0604020202020204" pitchFamily="34" charset="0"/>
                <a:hlinkClick r:id="rId6"/>
              </a:rPr>
              <a:t>daryl.burke@exp.com</a:t>
            </a:r>
            <a:r>
              <a:rPr lang="en-CA" sz="7200" dirty="0">
                <a:latin typeface="Arial" panose="020B0604020202020204" pitchFamily="34" charset="0"/>
                <a:cs typeface="Arial" panose="020B0604020202020204" pitchFamily="34" charset="0"/>
              </a:rPr>
              <a:t> </a:t>
            </a:r>
          </a:p>
          <a:p>
            <a:pPr algn="l"/>
            <a:r>
              <a:rPr lang="en-CA" sz="7200" dirty="0">
                <a:latin typeface="Arial" panose="020B0604020202020204" pitchFamily="34" charset="0"/>
                <a:cs typeface="Arial" panose="020B0604020202020204" pitchFamily="34" charset="0"/>
              </a:rPr>
              <a:t>ERIC BELL, P.Eng., Senior Process Engineer - Water and Wastewater Services</a:t>
            </a:r>
          </a:p>
          <a:p>
            <a:pPr algn="l"/>
            <a:r>
              <a:rPr lang="en-CA" sz="7200" dirty="0">
                <a:latin typeface="Arial" panose="020B0604020202020204" pitchFamily="34" charset="0"/>
                <a:cs typeface="Arial" panose="020B0604020202020204" pitchFamily="34" charset="0"/>
              </a:rPr>
              <a:t>Phone: 506-461-3984 and email: </a:t>
            </a:r>
            <a:r>
              <a:rPr lang="en-CA" sz="7200" dirty="0">
                <a:latin typeface="Arial" panose="020B0604020202020204" pitchFamily="34" charset="0"/>
                <a:cs typeface="Arial" panose="020B0604020202020204" pitchFamily="34" charset="0"/>
                <a:hlinkClick r:id="rId7"/>
              </a:rPr>
              <a:t>eric.bell@exp.com</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endParaRPr lang="en-CA" dirty="0"/>
          </a:p>
        </p:txBody>
      </p:sp>
      <p:pic>
        <p:nvPicPr>
          <p:cNvPr id="4" name="Picture 3">
            <a:extLst>
              <a:ext uri="{FF2B5EF4-FFF2-40B4-BE49-F238E27FC236}">
                <a16:creationId xmlns:a16="http://schemas.microsoft.com/office/drawing/2014/main" id="{B6BA0892-44EA-4C90-98B0-0991DB1A15CE}"/>
              </a:ext>
            </a:extLst>
          </p:cNvPr>
          <p:cNvPicPr>
            <a:picLocks noChangeAspect="1"/>
          </p:cNvPicPr>
          <p:nvPr/>
        </p:nvPicPr>
        <p:blipFill>
          <a:blip r:embed="rId8"/>
          <a:stretch>
            <a:fillRect/>
          </a:stretch>
        </p:blipFill>
        <p:spPr>
          <a:xfrm>
            <a:off x="10099001" y="4521383"/>
            <a:ext cx="1009268" cy="817629"/>
          </a:xfrm>
          <a:prstGeom prst="rect">
            <a:avLst/>
          </a:prstGeom>
        </p:spPr>
      </p:pic>
      <p:pic>
        <p:nvPicPr>
          <p:cNvPr id="5" name="Picture 4">
            <a:extLst>
              <a:ext uri="{FF2B5EF4-FFF2-40B4-BE49-F238E27FC236}">
                <a16:creationId xmlns:a16="http://schemas.microsoft.com/office/drawing/2014/main" id="{19F54F6F-BF49-4E39-8E8C-0AF9A5542EDF}"/>
              </a:ext>
            </a:extLst>
          </p:cNvPr>
          <p:cNvPicPr>
            <a:picLocks noChangeAspect="1"/>
          </p:cNvPicPr>
          <p:nvPr/>
        </p:nvPicPr>
        <p:blipFill rotWithShape="1">
          <a:blip r:embed="rId9"/>
          <a:srcRect l="20280" r="20371"/>
          <a:stretch/>
        </p:blipFill>
        <p:spPr>
          <a:xfrm>
            <a:off x="10099001" y="2901994"/>
            <a:ext cx="1009268" cy="974654"/>
          </a:xfrm>
          <a:prstGeom prst="rect">
            <a:avLst/>
          </a:prstGeom>
        </p:spPr>
      </p:pic>
      <p:pic>
        <p:nvPicPr>
          <p:cNvPr id="7" name="Picture 6">
            <a:extLst>
              <a:ext uri="{FF2B5EF4-FFF2-40B4-BE49-F238E27FC236}">
                <a16:creationId xmlns:a16="http://schemas.microsoft.com/office/drawing/2014/main" id="{EA1A3B68-B689-4A22-866D-7A3ACB82583B}"/>
              </a:ext>
            </a:extLst>
          </p:cNvPr>
          <p:cNvPicPr>
            <a:picLocks noChangeAspect="1"/>
          </p:cNvPicPr>
          <p:nvPr/>
        </p:nvPicPr>
        <p:blipFill>
          <a:blip r:embed="rId10"/>
          <a:stretch>
            <a:fillRect/>
          </a:stretch>
        </p:blipFill>
        <p:spPr>
          <a:xfrm>
            <a:off x="10099001" y="1545836"/>
            <a:ext cx="1219200" cy="1108796"/>
          </a:xfrm>
          <a:prstGeom prst="rect">
            <a:avLst/>
          </a:prstGeom>
        </p:spPr>
      </p:pic>
    </p:spTree>
    <p:extLst>
      <p:ext uri="{BB962C8B-B14F-4D97-AF65-F5344CB8AC3E}">
        <p14:creationId xmlns:p14="http://schemas.microsoft.com/office/powerpoint/2010/main" val="147987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F605-DA03-48E8-8533-88E8A8C05F31}"/>
              </a:ext>
            </a:extLst>
          </p:cNvPr>
          <p:cNvSpPr>
            <a:spLocks noGrp="1"/>
          </p:cNvSpPr>
          <p:nvPr>
            <p:ph type="ctrTitle"/>
          </p:nvPr>
        </p:nvSpPr>
        <p:spPr>
          <a:xfrm>
            <a:off x="652061" y="169335"/>
            <a:ext cx="10927645" cy="485422"/>
          </a:xfrm>
        </p:spPr>
        <p:txBody>
          <a:bodyPr>
            <a:normAutofit/>
          </a:bodyPr>
          <a:lstStyle/>
          <a:p>
            <a:r>
              <a:rPr lang="en-CA" sz="2800" dirty="0">
                <a:latin typeface="Arial" panose="020B0604020202020204" pitchFamily="34" charset="0"/>
                <a:cs typeface="Arial" panose="020B0604020202020204" pitchFamily="34" charset="0"/>
              </a:rPr>
              <a:t>MUNICIPALITY OF RESOLUTE BAY</a:t>
            </a:r>
          </a:p>
        </p:txBody>
      </p:sp>
      <p:sp>
        <p:nvSpPr>
          <p:cNvPr id="3" name="Subtitle 2">
            <a:extLst>
              <a:ext uri="{FF2B5EF4-FFF2-40B4-BE49-F238E27FC236}">
                <a16:creationId xmlns:a16="http://schemas.microsoft.com/office/drawing/2014/main" id="{29B93BC9-70F3-4C21-A416-A9DD3F7682F1}"/>
              </a:ext>
            </a:extLst>
          </p:cNvPr>
          <p:cNvSpPr>
            <a:spLocks noGrp="1"/>
          </p:cNvSpPr>
          <p:nvPr>
            <p:ph type="subTitle" idx="1"/>
          </p:nvPr>
        </p:nvSpPr>
        <p:spPr>
          <a:xfrm>
            <a:off x="574076" y="793744"/>
            <a:ext cx="11096978" cy="5959394"/>
          </a:xfrm>
          <a:solidFill>
            <a:schemeClr val="bg1">
              <a:lumMod val="95000"/>
            </a:schemeClr>
          </a:solidFill>
        </p:spPr>
        <p:txBody>
          <a:bodyPr>
            <a:normAutofit fontScale="92500"/>
          </a:bodyPr>
          <a:lstStyle/>
          <a:p>
            <a:pPr algn="l"/>
            <a:r>
              <a:rPr lang="en-CA" dirty="0"/>
              <a:t>In the early 1970s, the settlement was moved to the present location at N 74</a:t>
            </a:r>
            <a:r>
              <a:rPr lang="en-CA" baseline="30000" dirty="0"/>
              <a:t>0</a:t>
            </a:r>
            <a:r>
              <a:rPr lang="en-CA" dirty="0"/>
              <a:t>43’01’’ and W 94</a:t>
            </a:r>
            <a:r>
              <a:rPr lang="en-CA" baseline="30000" dirty="0"/>
              <a:t>0</a:t>
            </a:r>
            <a:r>
              <a:rPr lang="en-CA" dirty="0"/>
              <a:t>58’10”. The relocated community, the Municipality of Resolute Bay, was designed to accommodate 1,500 people. </a:t>
            </a:r>
          </a:p>
          <a:p>
            <a:pPr algn="l"/>
            <a:r>
              <a:rPr lang="en-CA" dirty="0"/>
              <a:t>The current (2020) Town population is 290. During the summer, due to Military presence for training, the population of the Town increases to approximately 800.</a:t>
            </a:r>
          </a:p>
          <a:p>
            <a:pPr algn="l"/>
            <a:r>
              <a:rPr lang="en-CA" dirty="0"/>
              <a:t> The town is divided into two distinct sections: </a:t>
            </a:r>
          </a:p>
          <a:p>
            <a:pPr marL="457200" indent="-457200" algn="l">
              <a:buFont typeface="+mj-lt"/>
              <a:buAutoNum type="arabicPeriod"/>
            </a:pPr>
            <a:r>
              <a:rPr lang="en-CA" dirty="0"/>
              <a:t>The Town where water is supplied by the Utilidor system; and</a:t>
            </a:r>
          </a:p>
          <a:p>
            <a:pPr marL="457200" indent="-457200" algn="l">
              <a:buFont typeface="+mj-lt"/>
              <a:buAutoNum type="arabicPeriod"/>
            </a:pPr>
            <a:r>
              <a:rPr lang="en-CA" dirty="0"/>
              <a:t>The Airport area (about 7km away) where water is supplied by truck.</a:t>
            </a:r>
          </a:p>
          <a:p>
            <a:pPr algn="l"/>
            <a:r>
              <a:rPr lang="en-CA" dirty="0"/>
              <a:t>NWB has issued three (3) Water Licences for different Community Environmental Facilities.</a:t>
            </a:r>
          </a:p>
          <a:p>
            <a:pPr marL="457200" indent="-457200" algn="l">
              <a:buFont typeface="+mj-lt"/>
              <a:buAutoNum type="arabicPeriod"/>
            </a:pPr>
            <a:r>
              <a:rPr lang="en-CA" dirty="0"/>
              <a:t>The Water Licence of the Utilidor System #3BM-RUT1012, Type B issued on March 30, 2015 to the Department of Community Government Services of the Government of Nunavut;</a:t>
            </a:r>
          </a:p>
          <a:p>
            <a:pPr marL="457200" indent="-457200" algn="l">
              <a:buFont typeface="+mj-lt"/>
              <a:buAutoNum type="arabicPeriod"/>
            </a:pPr>
            <a:r>
              <a:rPr lang="en-CA" dirty="0"/>
              <a:t>The Water Licence of the Solid Waste facilities #3BM-RES 2025, Type B issued on March 30, 2020 to the Municipality of Resolute Bay; and</a:t>
            </a:r>
          </a:p>
          <a:p>
            <a:pPr marL="457200" indent="-457200" algn="l">
              <a:buFont typeface="+mj-lt"/>
              <a:buAutoNum type="arabicPeriod"/>
            </a:pPr>
            <a:r>
              <a:rPr lang="en-CA" dirty="0"/>
              <a:t>The Water Licence of the Airport Sewage Lagoon #3BM-YRB 1621, Type B was issued on December 16, 2016 to the Department of Economic Development and Transportation of the Government of Nunavut.</a:t>
            </a:r>
          </a:p>
          <a:p>
            <a:pPr marL="342900" indent="-342900" algn="l">
              <a:buFont typeface="Arial" panose="020B0604020202020204" pitchFamily="34" charset="0"/>
              <a:buChar char="•"/>
            </a:pPr>
            <a:endParaRPr lang="en-CA" dirty="0"/>
          </a:p>
          <a:p>
            <a:pPr algn="l"/>
            <a:endParaRPr lang="en-CA" dirty="0"/>
          </a:p>
          <a:p>
            <a:pPr algn="l"/>
            <a:endParaRPr lang="en-CA" dirty="0"/>
          </a:p>
        </p:txBody>
      </p:sp>
    </p:spTree>
    <p:extLst>
      <p:ext uri="{BB962C8B-B14F-4D97-AF65-F5344CB8AC3E}">
        <p14:creationId xmlns:p14="http://schemas.microsoft.com/office/powerpoint/2010/main" val="366768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8A5C-06F3-4B51-953B-B7E880D3FE55}"/>
              </a:ext>
            </a:extLst>
          </p:cNvPr>
          <p:cNvSpPr>
            <a:spLocks noGrp="1"/>
          </p:cNvSpPr>
          <p:nvPr>
            <p:ph type="ctrTitle"/>
          </p:nvPr>
        </p:nvSpPr>
        <p:spPr>
          <a:xfrm>
            <a:off x="601010" y="304800"/>
            <a:ext cx="10989979" cy="699911"/>
          </a:xfrm>
        </p:spPr>
        <p:txBody>
          <a:bodyPr>
            <a:normAutofit fontScale="90000"/>
          </a:bodyPr>
          <a:lstStyle/>
          <a:p>
            <a:r>
              <a:rPr lang="en-CA" sz="2800" dirty="0">
                <a:latin typeface="Arial" panose="020B0604020202020204" pitchFamily="34" charset="0"/>
                <a:cs typeface="Arial" panose="020B0604020202020204" pitchFamily="34" charset="0"/>
              </a:rPr>
              <a:t>TYPE A WATER LICENCE APPLICATION OF THE MUNICIPALITY OF RESOLUTE BAY UTILITOR SYTEM</a:t>
            </a:r>
          </a:p>
        </p:txBody>
      </p:sp>
      <p:sp>
        <p:nvSpPr>
          <p:cNvPr id="3" name="Subtitle 2">
            <a:extLst>
              <a:ext uri="{FF2B5EF4-FFF2-40B4-BE49-F238E27FC236}">
                <a16:creationId xmlns:a16="http://schemas.microsoft.com/office/drawing/2014/main" id="{F8A3AD62-70C5-4061-8FC8-20464E532921}"/>
              </a:ext>
            </a:extLst>
          </p:cNvPr>
          <p:cNvSpPr>
            <a:spLocks noGrp="1"/>
          </p:cNvSpPr>
          <p:nvPr>
            <p:ph type="subTitle" idx="1"/>
          </p:nvPr>
        </p:nvSpPr>
        <p:spPr>
          <a:xfrm>
            <a:off x="948267" y="1320800"/>
            <a:ext cx="10642722" cy="5441244"/>
          </a:xfrm>
          <a:solidFill>
            <a:schemeClr val="bg1">
              <a:lumMod val="95000"/>
            </a:schemeClr>
          </a:solidFill>
        </p:spPr>
        <p:txBody>
          <a:bodyPr>
            <a:normAutofit fontScale="85000" lnSpcReduction="20000"/>
          </a:bodyPr>
          <a:lstStyle/>
          <a:p>
            <a:pPr algn="l"/>
            <a:endParaRPr lang="en-CA" sz="1400" dirty="0">
              <a:latin typeface="Arial" panose="020B0604020202020204" pitchFamily="34" charset="0"/>
              <a:cs typeface="Arial" panose="020B0604020202020204" pitchFamily="34" charset="0"/>
            </a:endParaRPr>
          </a:p>
          <a:p>
            <a:pPr algn="l"/>
            <a:r>
              <a:rPr lang="en-CA" sz="1800" b="1" dirty="0">
                <a:latin typeface="Arial" panose="020B0604020202020204" pitchFamily="34" charset="0"/>
                <a:cs typeface="Arial" panose="020B0604020202020204" pitchFamily="34" charset="0"/>
              </a:rPr>
              <a:t>STATUS OF THE EXISTING WATER LICENCE:</a:t>
            </a:r>
          </a:p>
          <a:p>
            <a:pPr algn="l"/>
            <a:endParaRPr lang="en-CA" sz="1800" dirty="0">
              <a:latin typeface="Arial" panose="020B0604020202020204" pitchFamily="34" charset="0"/>
              <a:cs typeface="Arial" panose="020B0604020202020204" pitchFamily="34" charset="0"/>
            </a:endParaRPr>
          </a:p>
          <a:p>
            <a:pPr algn="l"/>
            <a:r>
              <a:rPr lang="en-CA" sz="1800" dirty="0">
                <a:latin typeface="Arial" panose="020B0604020202020204" pitchFamily="34" charset="0"/>
                <a:cs typeface="Arial" panose="020B0604020202020204" pitchFamily="34" charset="0"/>
              </a:rPr>
              <a:t>EXISTING WATER LICENCE # 3BM-RUT 1012</a:t>
            </a:r>
          </a:p>
          <a:p>
            <a:pPr algn="l"/>
            <a:r>
              <a:rPr lang="en-CA" sz="1800" dirty="0">
                <a:latin typeface="Arial" panose="020B0604020202020204" pitchFamily="34" charset="0"/>
                <a:cs typeface="Arial" panose="020B0604020202020204" pitchFamily="34" charset="0"/>
              </a:rPr>
              <a:t>LICENSEE: COMMUNITY  GOVERNMENT SERVICES OF THE GOVERNMENT OF NUNAVUT </a:t>
            </a:r>
          </a:p>
          <a:p>
            <a:pPr algn="l"/>
            <a:r>
              <a:rPr lang="en-CA" sz="1800" dirty="0">
                <a:latin typeface="Arial" panose="020B0604020202020204" pitchFamily="34" charset="0"/>
                <a:cs typeface="Arial" panose="020B0604020202020204" pitchFamily="34" charset="0"/>
              </a:rPr>
              <a:t>TYPE: TYPE   B</a:t>
            </a:r>
          </a:p>
          <a:p>
            <a:pPr algn="l"/>
            <a:r>
              <a:rPr lang="en-CA" sz="1800" dirty="0">
                <a:latin typeface="Arial" panose="020B0604020202020204" pitchFamily="34" charset="0"/>
                <a:cs typeface="Arial" panose="020B0604020202020204" pitchFamily="34" charset="0"/>
              </a:rPr>
              <a:t>DATE OF ISSUSE: MARCH 30, 2015</a:t>
            </a:r>
          </a:p>
          <a:p>
            <a:pPr algn="l"/>
            <a:r>
              <a:rPr lang="en-CA" sz="1800" dirty="0">
                <a:latin typeface="Arial" panose="020B0604020202020204" pitchFamily="34" charset="0"/>
                <a:cs typeface="Arial" panose="020B0604020202020204" pitchFamily="34" charset="0"/>
              </a:rPr>
              <a:t>DATE OF EXPIRE: MARCH 29, 2020</a:t>
            </a:r>
          </a:p>
          <a:p>
            <a:pPr algn="l"/>
            <a:r>
              <a:rPr lang="en-CA" sz="1800" dirty="0">
                <a:latin typeface="Arial" panose="020B0604020202020204" pitchFamily="34" charset="0"/>
                <a:cs typeface="Arial" panose="020B0604020202020204" pitchFamily="34" charset="0"/>
              </a:rPr>
              <a:t>DURATION: 5 YRS</a:t>
            </a:r>
          </a:p>
          <a:p>
            <a:pPr algn="l"/>
            <a:r>
              <a:rPr lang="en-CA" sz="1800" dirty="0">
                <a:latin typeface="Arial" panose="020B0604020202020204" pitchFamily="34" charset="0"/>
                <a:cs typeface="Arial" panose="020B0604020202020204" pitchFamily="34" charset="0"/>
              </a:rPr>
              <a:t>WATER PERMIT VOLUME: 126,020 CUBIC METERS</a:t>
            </a:r>
          </a:p>
          <a:p>
            <a:pPr algn="l"/>
            <a:endParaRPr lang="en-CA" sz="1800" dirty="0">
              <a:latin typeface="Arial" panose="020B0604020202020204" pitchFamily="34" charset="0"/>
              <a:cs typeface="Arial" panose="020B0604020202020204" pitchFamily="34" charset="0"/>
            </a:endParaRPr>
          </a:p>
          <a:p>
            <a:pPr algn="l"/>
            <a:r>
              <a:rPr lang="en-CA" sz="1800" b="1" dirty="0">
                <a:latin typeface="Arial" panose="020B0604020202020204" pitchFamily="34" charset="0"/>
                <a:cs typeface="Arial" panose="020B0604020202020204" pitchFamily="34" charset="0"/>
              </a:rPr>
              <a:t>STATUS OF THE PROPOSED WATER LICENCE</a:t>
            </a:r>
          </a:p>
          <a:p>
            <a:pPr algn="l"/>
            <a:endParaRPr lang="en-CA" sz="1800" b="1" dirty="0">
              <a:latin typeface="Arial" panose="020B0604020202020204" pitchFamily="34" charset="0"/>
              <a:cs typeface="Arial" panose="020B0604020202020204" pitchFamily="34" charset="0"/>
            </a:endParaRPr>
          </a:p>
          <a:p>
            <a:pPr algn="l"/>
            <a:r>
              <a:rPr lang="en-CA" sz="1800" dirty="0">
                <a:latin typeface="Arial" panose="020B0604020202020204" pitchFamily="34" charset="0"/>
                <a:cs typeface="Arial" panose="020B0604020202020204" pitchFamily="34" charset="0"/>
              </a:rPr>
              <a:t>PROPOSED WATER LICENCE </a:t>
            </a:r>
            <a:r>
              <a:rPr lang="en-CA" sz="1800" dirty="0">
                <a:solidFill>
                  <a:srgbClr val="00B050"/>
                </a:solidFill>
                <a:latin typeface="Arial" panose="020B0604020202020204" pitchFamily="34" charset="0"/>
                <a:cs typeface="Arial" panose="020B0604020202020204" pitchFamily="34" charset="0"/>
              </a:rPr>
              <a:t># 3AM-RUT--------</a:t>
            </a:r>
          </a:p>
          <a:p>
            <a:pPr algn="l"/>
            <a:r>
              <a:rPr lang="en-CA" sz="1800" dirty="0">
                <a:latin typeface="Arial" panose="020B0604020202020204" pitchFamily="34" charset="0"/>
                <a:cs typeface="Arial" panose="020B0604020202020204" pitchFamily="34" charset="0"/>
              </a:rPr>
              <a:t>LICENSEE: COMMUNITY GOVERNMENT SERVICES OF THE GOVERNMENT OF NUNAVUT</a:t>
            </a:r>
          </a:p>
          <a:p>
            <a:pPr algn="l"/>
            <a:r>
              <a:rPr lang="en-CA" sz="1800" dirty="0">
                <a:latin typeface="Arial" panose="020B0604020202020204" pitchFamily="34" charset="0"/>
                <a:cs typeface="Arial" panose="020B0604020202020204" pitchFamily="34" charset="0"/>
              </a:rPr>
              <a:t>PROPOSED TYPE: </a:t>
            </a:r>
            <a:r>
              <a:rPr lang="en-CA" sz="1800" dirty="0">
                <a:solidFill>
                  <a:srgbClr val="00B050"/>
                </a:solidFill>
                <a:latin typeface="Arial" panose="020B0604020202020204" pitchFamily="34" charset="0"/>
                <a:cs typeface="Arial" panose="020B0604020202020204" pitchFamily="34" charset="0"/>
              </a:rPr>
              <a:t>TYPE A</a:t>
            </a:r>
          </a:p>
          <a:p>
            <a:pPr algn="l"/>
            <a:r>
              <a:rPr lang="en-CA" sz="1800" dirty="0">
                <a:latin typeface="Arial" panose="020B0604020202020204" pitchFamily="34" charset="0"/>
                <a:cs typeface="Arial" panose="020B0604020202020204" pitchFamily="34" charset="0"/>
              </a:rPr>
              <a:t>PROPOSED DURATION: </a:t>
            </a:r>
            <a:r>
              <a:rPr lang="en-CA" sz="1800" dirty="0">
                <a:solidFill>
                  <a:srgbClr val="00B050"/>
                </a:solidFill>
                <a:latin typeface="Arial" panose="020B0604020202020204" pitchFamily="34" charset="0"/>
                <a:cs typeface="Arial" panose="020B0604020202020204" pitchFamily="34" charset="0"/>
              </a:rPr>
              <a:t>20 YEARS</a:t>
            </a:r>
          </a:p>
          <a:p>
            <a:pPr algn="l"/>
            <a:r>
              <a:rPr lang="en-CA" sz="1800" dirty="0">
                <a:latin typeface="Arial" panose="020B0604020202020204" pitchFamily="34" charset="0"/>
                <a:cs typeface="Arial" panose="020B0604020202020204" pitchFamily="34" charset="0"/>
              </a:rPr>
              <a:t>PROPOSED WATER PERMIT VOLUME: </a:t>
            </a:r>
            <a:r>
              <a:rPr lang="en-CA" b="1" dirty="0">
                <a:solidFill>
                  <a:srgbClr val="00B050"/>
                </a:solidFill>
                <a:latin typeface="Arial" panose="020B0604020202020204" pitchFamily="34" charset="0"/>
                <a:cs typeface="Arial" panose="020B0604020202020204" pitchFamily="34" charset="0"/>
              </a:rPr>
              <a:t>216,528 cubic meters(216,528,000 litres).</a:t>
            </a:r>
          </a:p>
          <a:p>
            <a:pPr algn="l"/>
            <a:endParaRPr lang="en-CA" sz="1400" b="1" dirty="0">
              <a:latin typeface="Arial" panose="020B0604020202020204" pitchFamily="34" charset="0"/>
              <a:cs typeface="Arial" panose="020B0604020202020204" pitchFamily="34" charset="0"/>
            </a:endParaRPr>
          </a:p>
          <a:p>
            <a:pPr algn="l"/>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22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189859"/>
            <a:ext cx="9144000" cy="507999"/>
          </a:xfrm>
        </p:spPr>
        <p:txBody>
          <a:bodyPr>
            <a:normAutofit/>
          </a:bodyPr>
          <a:lstStyle/>
          <a:p>
            <a:r>
              <a:rPr lang="en-CA" sz="2800" dirty="0">
                <a:latin typeface="Arial" panose="020B0604020202020204" pitchFamily="34" charset="0"/>
                <a:cs typeface="Arial" panose="020B0604020202020204" pitchFamily="34" charset="0"/>
              </a:rPr>
              <a:t>HISTORICAL WATER EXTRACTION VOLUME</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819319"/>
            <a:ext cx="11537244" cy="5447645"/>
          </a:xfrm>
          <a:prstGeom prst="rect">
            <a:avLst/>
          </a:prstGeom>
          <a:solidFill>
            <a:schemeClr val="bg2">
              <a:lumMod val="90000"/>
            </a:schemeClr>
          </a:solidFill>
        </p:spPr>
        <p:txBody>
          <a:bodyPr wrap="square" rtlCol="0">
            <a:spAutoFit/>
          </a:bodyPr>
          <a:lstStyle/>
          <a:p>
            <a:r>
              <a:rPr lang="en-CA" sz="2000" b="1" dirty="0">
                <a:latin typeface="Arial" panose="020B0604020202020204" pitchFamily="34" charset="0"/>
                <a:cs typeface="Arial" panose="020B0604020202020204" pitchFamily="34" charset="0"/>
              </a:rPr>
              <a:t>                                                            Trucking to </a:t>
            </a:r>
          </a:p>
          <a:p>
            <a:r>
              <a:rPr lang="en-CA" sz="2000" b="1" dirty="0">
                <a:latin typeface="Arial" panose="020B0604020202020204" pitchFamily="34" charset="0"/>
                <a:cs typeface="Arial" panose="020B0604020202020204" pitchFamily="34" charset="0"/>
              </a:rPr>
              <a:t>Year   Utilidor  System  (liters)    Airport Facilities (liters)        Total Extraction (liters)</a:t>
            </a:r>
          </a:p>
          <a:p>
            <a:endParaRPr lang="en-CA" sz="2000" b="1" dirty="0">
              <a:latin typeface="Arial" panose="020B0604020202020204" pitchFamily="34" charset="0"/>
              <a:cs typeface="Arial" panose="020B0604020202020204" pitchFamily="34" charset="0"/>
            </a:endParaRPr>
          </a:p>
          <a:p>
            <a:r>
              <a:rPr lang="en-CA" b="1" dirty="0"/>
              <a:t>2019           191,355,032                                                 5,454,865                                            197,809,897</a:t>
            </a:r>
          </a:p>
          <a:p>
            <a:endParaRPr lang="en-CA" b="1" dirty="0"/>
          </a:p>
          <a:p>
            <a:r>
              <a:rPr lang="en-CA" b="1" dirty="0"/>
              <a:t>2018           152,062,035                                                 5,139,821                                            157,201,856</a:t>
            </a:r>
          </a:p>
          <a:p>
            <a:r>
              <a:rPr lang="en-CA" b="1" dirty="0"/>
              <a:t>  </a:t>
            </a:r>
          </a:p>
          <a:p>
            <a:r>
              <a:rPr lang="en-CA" b="1" dirty="0"/>
              <a:t>2017           127,669,936                                                 5,351, 523                                           123,121, 459</a:t>
            </a:r>
          </a:p>
          <a:p>
            <a:endParaRPr lang="en-CA" b="1" dirty="0"/>
          </a:p>
          <a:p>
            <a:r>
              <a:rPr lang="en-CA" b="1" dirty="0"/>
              <a:t>2016           326,439,020                                                 5,351,523                                            331,790, 543  </a:t>
            </a:r>
          </a:p>
          <a:p>
            <a:endParaRPr lang="en-CA" b="1" dirty="0"/>
          </a:p>
          <a:p>
            <a:r>
              <a:rPr lang="en-CA" b="1" dirty="0"/>
              <a:t>2015           424,262,506                                                 4,210,285                                           428,472,791</a:t>
            </a:r>
          </a:p>
          <a:p>
            <a:endParaRPr lang="en-CA" b="1" dirty="0"/>
          </a:p>
          <a:p>
            <a:r>
              <a:rPr lang="en-CA" b="1" dirty="0"/>
              <a:t>2014           110,202,314                                                 4,749,032                                           114,951,346   </a:t>
            </a:r>
          </a:p>
          <a:p>
            <a:endParaRPr lang="en-CA" b="1" dirty="0"/>
          </a:p>
          <a:p>
            <a:r>
              <a:rPr lang="en-CA" b="1" dirty="0">
                <a:latin typeface="Arial" panose="020B0604020202020204" pitchFamily="34" charset="0"/>
                <a:cs typeface="Arial" panose="020B0604020202020204" pitchFamily="34" charset="0"/>
              </a:rPr>
              <a:t>Permit Volume in Water Licence annually = 126,020 cubic metres = 126,020,000 liters.</a:t>
            </a:r>
          </a:p>
          <a:p>
            <a:r>
              <a:rPr lang="en-CA" b="1" dirty="0">
                <a:latin typeface="Arial" panose="020B0604020202020204" pitchFamily="34" charset="0"/>
                <a:cs typeface="Arial" panose="020B0604020202020204" pitchFamily="34" charset="0"/>
              </a:rPr>
              <a:t>Daily extraction exceeds 300 cubic meters per day. Therefore, the type of the new Water </a:t>
            </a:r>
          </a:p>
          <a:p>
            <a:r>
              <a:rPr lang="en-CA" b="1" dirty="0">
                <a:latin typeface="Arial" panose="020B0604020202020204" pitchFamily="34" charset="0"/>
                <a:cs typeface="Arial" panose="020B0604020202020204" pitchFamily="34" charset="0"/>
              </a:rPr>
              <a:t>Licence is recommended as </a:t>
            </a:r>
            <a:r>
              <a:rPr lang="en-CA" dirty="0">
                <a:solidFill>
                  <a:srgbClr val="00B050"/>
                </a:solidFill>
                <a:latin typeface="Arial" panose="020B0604020202020204" pitchFamily="34" charset="0"/>
                <a:cs typeface="Arial" panose="020B0604020202020204" pitchFamily="34" charset="0"/>
              </a:rPr>
              <a:t>TYPE A.</a:t>
            </a:r>
          </a:p>
          <a:p>
            <a:r>
              <a:rPr lang="en-CA" b="1" dirty="0"/>
              <a:t>         </a:t>
            </a:r>
          </a:p>
        </p:txBody>
      </p:sp>
    </p:spTree>
    <p:extLst>
      <p:ext uri="{BB962C8B-B14F-4D97-AF65-F5344CB8AC3E}">
        <p14:creationId xmlns:p14="http://schemas.microsoft.com/office/powerpoint/2010/main" val="1737084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EA1D-95D6-4F06-A560-8CE39D817583}"/>
              </a:ext>
            </a:extLst>
          </p:cNvPr>
          <p:cNvSpPr>
            <a:spLocks noGrp="1"/>
          </p:cNvSpPr>
          <p:nvPr>
            <p:ph type="ctrTitle"/>
          </p:nvPr>
        </p:nvSpPr>
        <p:spPr>
          <a:xfrm>
            <a:off x="1377244" y="286985"/>
            <a:ext cx="9144000" cy="649993"/>
          </a:xfrm>
        </p:spPr>
        <p:txBody>
          <a:bodyPr>
            <a:normAutofit/>
          </a:bodyPr>
          <a:lstStyle/>
          <a:p>
            <a:r>
              <a:rPr lang="en-CA" sz="2800" dirty="0">
                <a:latin typeface="Arial" panose="020B0604020202020204" pitchFamily="34" charset="0"/>
                <a:cs typeface="Arial" panose="020B0604020202020204" pitchFamily="34" charset="0"/>
              </a:rPr>
              <a:t>COMPONENTS OF THE FUTURE UTILIDOR SYSTEM</a:t>
            </a:r>
          </a:p>
        </p:txBody>
      </p:sp>
      <p:sp>
        <p:nvSpPr>
          <p:cNvPr id="3" name="Subtitle 2">
            <a:extLst>
              <a:ext uri="{FF2B5EF4-FFF2-40B4-BE49-F238E27FC236}">
                <a16:creationId xmlns:a16="http://schemas.microsoft.com/office/drawing/2014/main" id="{09B4939B-7C18-4D8A-94E7-9AD3C0A8696F}"/>
              </a:ext>
            </a:extLst>
          </p:cNvPr>
          <p:cNvSpPr>
            <a:spLocks noGrp="1"/>
          </p:cNvSpPr>
          <p:nvPr>
            <p:ph type="subTitle" idx="1"/>
          </p:nvPr>
        </p:nvSpPr>
        <p:spPr>
          <a:xfrm>
            <a:off x="711200" y="1253067"/>
            <a:ext cx="11017956" cy="5317948"/>
          </a:xfrm>
          <a:solidFill>
            <a:schemeClr val="accent4">
              <a:lumMod val="20000"/>
              <a:lumOff val="80000"/>
            </a:schemeClr>
          </a:solidFill>
          <a:ln>
            <a:solidFill>
              <a:srgbClr val="00B050"/>
            </a:solidFill>
          </a:ln>
        </p:spPr>
        <p:txBody>
          <a:bodyPr>
            <a:normAutofit fontScale="47500" lnSpcReduction="20000"/>
          </a:bodyPr>
          <a:lstStyle/>
          <a:p>
            <a:pPr marL="457200" indent="-457200" algn="l">
              <a:buAutoNum type="arabicPeriod"/>
            </a:pPr>
            <a:endParaRPr lang="en-CA" dirty="0"/>
          </a:p>
          <a:p>
            <a:pPr algn="l"/>
            <a:r>
              <a:rPr lang="en-CA" sz="3200" b="1" dirty="0">
                <a:solidFill>
                  <a:srgbClr val="7030A0"/>
                </a:solidFill>
                <a:latin typeface="Arial" panose="020B0604020202020204" pitchFamily="34" charset="0"/>
                <a:cs typeface="Arial" panose="020B0604020202020204" pitchFamily="34" charset="0"/>
              </a:rPr>
              <a:t>          STATUS</a:t>
            </a:r>
          </a:p>
          <a:p>
            <a:pPr marL="457200" indent="-457200" algn="l">
              <a:buAutoNum type="arabicPeriod"/>
            </a:pPr>
            <a:endParaRPr lang="en-CA" sz="2600" dirty="0">
              <a:latin typeface="Arial" panose="020B0604020202020204" pitchFamily="34" charset="0"/>
              <a:cs typeface="Arial" panose="020B0604020202020204" pitchFamily="34" charset="0"/>
            </a:endParaRPr>
          </a:p>
          <a:p>
            <a:pPr marL="457200" indent="-457200" algn="l">
              <a:buAutoNum type="arabicPeriod"/>
            </a:pPr>
            <a:r>
              <a:rPr lang="en-CA" sz="2600" dirty="0">
                <a:latin typeface="Arial" panose="020B0604020202020204" pitchFamily="34" charset="0"/>
                <a:cs typeface="Arial" panose="020B0604020202020204" pitchFamily="34" charset="0"/>
              </a:rPr>
              <a:t>THE MAIN BURIED WATER AND SEWER LINES (Main Utilidor System): </a:t>
            </a:r>
            <a:r>
              <a:rPr lang="en-CA" sz="2600" b="1" dirty="0">
                <a:solidFill>
                  <a:srgbClr val="7030A0"/>
                </a:solidFill>
                <a:latin typeface="Arial" panose="020B0604020202020204" pitchFamily="34" charset="0"/>
                <a:cs typeface="Arial" panose="020B0604020202020204" pitchFamily="34" charset="0"/>
              </a:rPr>
              <a:t>UPGRADED in 2014</a:t>
            </a:r>
          </a:p>
          <a:p>
            <a:pPr marL="457200" indent="-457200" algn="l">
              <a:buAutoNum type="arabicPeriod"/>
            </a:pPr>
            <a:r>
              <a:rPr lang="en-CA" sz="2600" dirty="0">
                <a:latin typeface="Arial" panose="020B0604020202020204" pitchFamily="34" charset="0"/>
                <a:cs typeface="Arial" panose="020B0604020202020204" pitchFamily="34" charset="0"/>
              </a:rPr>
              <a:t>VAULTS: </a:t>
            </a:r>
            <a:r>
              <a:rPr lang="en-CA" sz="2600" b="1" dirty="0">
                <a:solidFill>
                  <a:srgbClr val="7030A0"/>
                </a:solidFill>
                <a:latin typeface="Arial" panose="020B0604020202020204" pitchFamily="34" charset="0"/>
                <a:cs typeface="Arial" panose="020B0604020202020204" pitchFamily="34" charset="0"/>
              </a:rPr>
              <a:t>UPGRADED in 2014</a:t>
            </a:r>
          </a:p>
          <a:p>
            <a:pPr marL="457200" indent="-457200" algn="l">
              <a:buAutoNum type="arabicPeriod"/>
            </a:pPr>
            <a:r>
              <a:rPr lang="en-CA" sz="2600" dirty="0">
                <a:latin typeface="Arial" panose="020B0604020202020204" pitchFamily="34" charset="0"/>
                <a:cs typeface="Arial" panose="020B0604020202020204" pitchFamily="34" charset="0"/>
              </a:rPr>
              <a:t>FIRE HYDRANTS: </a:t>
            </a:r>
            <a:r>
              <a:rPr lang="en-CA" sz="2600" b="1" dirty="0">
                <a:solidFill>
                  <a:srgbClr val="7030A0"/>
                </a:solidFill>
                <a:latin typeface="Arial" panose="020B0604020202020204" pitchFamily="34" charset="0"/>
                <a:cs typeface="Arial" panose="020B0604020202020204" pitchFamily="34" charset="0"/>
              </a:rPr>
              <a:t>UPGRADED in 2014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AN INTKE FROM THE CHAR LAKE TO NEW PUMP STATION: </a:t>
            </a:r>
            <a:r>
              <a:rPr lang="en-CA" sz="2600" b="1" dirty="0">
                <a:solidFill>
                  <a:srgbClr val="7030A0"/>
                </a:solidFill>
                <a:latin typeface="Arial" panose="020B0604020202020204" pitchFamily="34" charset="0"/>
                <a:cs typeface="Arial" panose="020B0604020202020204" pitchFamily="34" charset="0"/>
              </a:rPr>
              <a:t>UNDER</a:t>
            </a:r>
            <a:r>
              <a:rPr lang="en-CA" sz="2600" dirty="0">
                <a:solidFill>
                  <a:srgbClr val="00B050"/>
                </a:solidFill>
                <a:latin typeface="Arial" panose="020B0604020202020204" pitchFamily="34" charset="0"/>
                <a:cs typeface="Arial" panose="020B0604020202020204" pitchFamily="34" charset="0"/>
              </a:rPr>
              <a:t> </a:t>
            </a:r>
            <a:r>
              <a:rPr lang="en-CA" sz="2600" b="1" dirty="0">
                <a:solidFill>
                  <a:srgbClr val="7030A0"/>
                </a:solidFill>
                <a:latin typeface="Arial" panose="020B0604020202020204" pitchFamily="34" charset="0"/>
                <a:cs typeface="Arial" panose="020B0604020202020204" pitchFamily="34" charset="0"/>
              </a:rPr>
              <a:t>CONSTRUCTION 2020/2021</a:t>
            </a:r>
          </a:p>
          <a:p>
            <a:pPr marL="457200" indent="-457200" algn="l">
              <a:buAutoNum type="arabicPeriod"/>
            </a:pPr>
            <a:r>
              <a:rPr lang="en-CA" sz="2600" b="1" dirty="0">
                <a:solidFill>
                  <a:srgbClr val="7030A0"/>
                </a:solidFill>
                <a:latin typeface="Arial" panose="020B0604020202020204" pitchFamily="34" charset="0"/>
                <a:cs typeface="Arial" panose="020B0604020202020204" pitchFamily="34" charset="0"/>
              </a:rPr>
              <a:t>FISH SCREEN WILL BE PROVIED AT THE END OF THE INTAKE: 2020-2021</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NEW PUMP STATION AT SIGNAL HILL: </a:t>
            </a:r>
            <a:r>
              <a:rPr lang="en-CA" sz="2600" b="1" dirty="0">
                <a:solidFill>
                  <a:srgbClr val="7030A0"/>
                </a:solidFill>
                <a:latin typeface="Arial" panose="020B0604020202020204" pitchFamily="34" charset="0"/>
                <a:cs typeface="Arial" panose="020B0604020202020204" pitchFamily="34" charset="0"/>
              </a:rPr>
              <a:t>UNDER CONSTRUCTION :2020/2021</a:t>
            </a:r>
          </a:p>
          <a:p>
            <a:pPr marL="457200" indent="-457200" algn="l">
              <a:buAutoNum type="arabicPeriod"/>
            </a:pPr>
            <a:r>
              <a:rPr lang="en-CA" sz="2600" b="1" dirty="0">
                <a:solidFill>
                  <a:srgbClr val="7030A0"/>
                </a:solidFill>
                <a:latin typeface="Arial" panose="020B0604020202020204" pitchFamily="34" charset="0"/>
                <a:cs typeface="Arial" panose="020B0604020202020204" pitchFamily="34" charset="0"/>
              </a:rPr>
              <a:t>A STANDARD FLOW METER WILL BE INSTALLED AT THE NEW PUMP STATION  :2020-2021</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 INTAKE FROM NEW PUMP STATION TO SIGNAL HILL WATER TREATMENT</a:t>
            </a:r>
            <a:r>
              <a:rPr lang="en-CA" sz="2600" dirty="0">
                <a:latin typeface="Arial" panose="020B0604020202020204" pitchFamily="34" charset="0"/>
                <a:cs typeface="Arial" panose="020B0604020202020204" pitchFamily="34" charset="0"/>
              </a:rPr>
              <a:t> </a:t>
            </a:r>
            <a:r>
              <a:rPr lang="en-CA" sz="2600" dirty="0">
                <a:solidFill>
                  <a:srgbClr val="00B050"/>
                </a:solidFill>
                <a:latin typeface="Arial" panose="020B0604020202020204" pitchFamily="34" charset="0"/>
                <a:cs typeface="Arial" panose="020B0604020202020204" pitchFamily="34" charset="0"/>
              </a:rPr>
              <a:t>PLANT: </a:t>
            </a:r>
            <a:r>
              <a:rPr lang="en-CA" sz="2600" b="1" dirty="0">
                <a:solidFill>
                  <a:srgbClr val="7030A0"/>
                </a:solidFill>
                <a:latin typeface="Arial" panose="020B0604020202020204" pitchFamily="34" charset="0"/>
                <a:cs typeface="Arial" panose="020B0604020202020204" pitchFamily="34" charset="0"/>
              </a:rPr>
              <a:t>CONSTRUCTED</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STORAGE TANK AT SIGNAL HILL</a:t>
            </a:r>
            <a:r>
              <a:rPr lang="en-CA" sz="2600" dirty="0">
                <a:latin typeface="Arial" panose="020B0604020202020204" pitchFamily="34" charset="0"/>
                <a:cs typeface="Arial" panose="020B0604020202020204" pitchFamily="34" charset="0"/>
              </a:rPr>
              <a:t>: </a:t>
            </a:r>
            <a:r>
              <a:rPr lang="en-CA" sz="2600" b="1" dirty="0">
                <a:solidFill>
                  <a:srgbClr val="7030A0"/>
                </a:solidFill>
                <a:latin typeface="Arial" panose="020B0604020202020204" pitchFamily="34" charset="0"/>
                <a:cs typeface="Arial" panose="020B0604020202020204" pitchFamily="34" charset="0"/>
              </a:rPr>
              <a:t>CONSTRUCTED</a:t>
            </a:r>
          </a:p>
          <a:p>
            <a:pPr marL="457200" indent="-457200" algn="l">
              <a:buAutoNum type="arabicPeriod"/>
            </a:pPr>
            <a:r>
              <a:rPr lang="en-CA" sz="2600" b="1" dirty="0">
                <a:solidFill>
                  <a:srgbClr val="7030A0"/>
                </a:solidFill>
                <a:latin typeface="Arial" panose="020B0604020202020204" pitchFamily="34" charset="0"/>
                <a:cs typeface="Arial" panose="020B0604020202020204" pitchFamily="34" charset="0"/>
              </a:rPr>
              <a:t>Rehabilitation of the Existing Water Treatment Plant: Under construction in 2020-2021</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NEW WASTEWATER TREATMENT PLANT: </a:t>
            </a:r>
            <a:r>
              <a:rPr lang="en-CA" sz="2600" b="1" dirty="0">
                <a:solidFill>
                  <a:srgbClr val="FF0000"/>
                </a:solidFill>
                <a:latin typeface="Arial" panose="020B0604020202020204" pitchFamily="34" charset="0"/>
                <a:cs typeface="Arial" panose="020B0604020202020204" pitchFamily="34" charset="0"/>
              </a:rPr>
              <a:t>FUTURE  CONSTRUCTION (Anticipated 2024)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NEW OUTFALL FROM WWTP TO THE SEA: </a:t>
            </a:r>
            <a:r>
              <a:rPr lang="en-CA" sz="2600" b="1" dirty="0">
                <a:solidFill>
                  <a:srgbClr val="FF0000"/>
                </a:solidFill>
                <a:latin typeface="Arial" panose="020B0604020202020204" pitchFamily="34" charset="0"/>
                <a:cs typeface="Arial" panose="020B0604020202020204" pitchFamily="34" charset="0"/>
              </a:rPr>
              <a:t>FUTURE CONSTRUCTION (Anticipated 2024)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COLLECTION POINT AT WWTP TO RECEIVE TRUCK SEWAGE: </a:t>
            </a:r>
            <a:r>
              <a:rPr lang="en-CA" sz="2600" b="1" dirty="0">
                <a:solidFill>
                  <a:srgbClr val="FF0000"/>
                </a:solidFill>
                <a:latin typeface="Arial" panose="020B0604020202020204" pitchFamily="34" charset="0"/>
                <a:cs typeface="Arial" panose="020B0604020202020204" pitchFamily="34" charset="0"/>
              </a:rPr>
              <a:t>FUTURE CONSTRUCTION (Anticipated 2024)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THE OLD PUMP STATION, MACERATOR UNIT, OUTFALL LINE AND OLD WWTP BUILDING: </a:t>
            </a:r>
            <a:r>
              <a:rPr lang="en-CA" sz="2600" b="1" dirty="0">
                <a:solidFill>
                  <a:srgbClr val="FF0000"/>
                </a:solidFill>
                <a:latin typeface="Arial" panose="020B0604020202020204" pitchFamily="34" charset="0"/>
                <a:cs typeface="Arial" panose="020B0604020202020204" pitchFamily="34" charset="0"/>
              </a:rPr>
              <a:t>FUTURE DECOMMISSIONING (Anticipated 2024)</a:t>
            </a:r>
          </a:p>
          <a:p>
            <a:pPr algn="l"/>
            <a:r>
              <a:rPr lang="en-CA" sz="2600" b="1" dirty="0">
                <a:solidFill>
                  <a:srgbClr val="FF0000"/>
                </a:solidFill>
                <a:latin typeface="Arial" panose="020B0604020202020204" pitchFamily="34" charset="0"/>
                <a:cs typeface="Arial" panose="020B0604020202020204" pitchFamily="34" charset="0"/>
              </a:rPr>
              <a:t>      </a:t>
            </a:r>
            <a:br>
              <a:rPr lang="en-CA" sz="2600" b="1" dirty="0">
                <a:solidFill>
                  <a:srgbClr val="FF0000"/>
                </a:solidFill>
                <a:latin typeface="Arial" panose="020B0604020202020204" pitchFamily="34" charset="0"/>
                <a:cs typeface="Arial" panose="020B0604020202020204" pitchFamily="34" charset="0"/>
              </a:rPr>
            </a:br>
            <a:r>
              <a:rPr lang="en-CA" dirty="0"/>
              <a:t/>
            </a:r>
            <a:br>
              <a:rPr lang="en-CA" dirty="0"/>
            </a:br>
            <a:r>
              <a:rPr lang="en-CA" dirty="0"/>
              <a:t/>
            </a:r>
            <a:br>
              <a:rPr lang="en-CA" dirty="0"/>
            </a:br>
            <a:r>
              <a:rPr lang="en-CA" dirty="0"/>
              <a:t/>
            </a:r>
            <a:br>
              <a:rPr lang="en-CA" dirty="0"/>
            </a:br>
            <a:endParaRPr lang="en-CA" dirty="0"/>
          </a:p>
        </p:txBody>
      </p:sp>
    </p:spTree>
    <p:extLst>
      <p:ext uri="{BB962C8B-B14F-4D97-AF65-F5344CB8AC3E}">
        <p14:creationId xmlns:p14="http://schemas.microsoft.com/office/powerpoint/2010/main" val="198110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5A00-4932-4E75-A9BF-9FA1280F7790}"/>
              </a:ext>
            </a:extLst>
          </p:cNvPr>
          <p:cNvSpPr>
            <a:spLocks noGrp="1"/>
          </p:cNvSpPr>
          <p:nvPr>
            <p:ph type="ctrTitle"/>
          </p:nvPr>
        </p:nvSpPr>
        <p:spPr>
          <a:xfrm>
            <a:off x="632178" y="214489"/>
            <a:ext cx="10995378" cy="451555"/>
          </a:xfrm>
        </p:spPr>
        <p:txBody>
          <a:bodyPr>
            <a:normAutofit fontScale="90000"/>
          </a:bodyPr>
          <a:lstStyle/>
          <a:p>
            <a:r>
              <a:rPr lang="en-CA" sz="2800" dirty="0">
                <a:latin typeface="Arial" panose="020B0604020202020204" pitchFamily="34" charset="0"/>
                <a:cs typeface="Arial" panose="020B0604020202020204" pitchFamily="34" charset="0"/>
              </a:rPr>
              <a:t>COMPONENTS OF THE UTILIDOR SYTEM</a:t>
            </a:r>
          </a:p>
        </p:txBody>
      </p:sp>
      <p:sp>
        <p:nvSpPr>
          <p:cNvPr id="3" name="Subtitle 2">
            <a:extLst>
              <a:ext uri="{FF2B5EF4-FFF2-40B4-BE49-F238E27FC236}">
                <a16:creationId xmlns:a16="http://schemas.microsoft.com/office/drawing/2014/main" id="{C1ABD7DC-95E4-4A0D-8F96-65027E7A2C96}"/>
              </a:ext>
            </a:extLst>
          </p:cNvPr>
          <p:cNvSpPr>
            <a:spLocks noGrp="1"/>
          </p:cNvSpPr>
          <p:nvPr>
            <p:ph type="subTitle" idx="1"/>
          </p:nvPr>
        </p:nvSpPr>
        <p:spPr>
          <a:xfrm>
            <a:off x="327378" y="1004711"/>
            <a:ext cx="11559822" cy="5638800"/>
          </a:xfrm>
          <a:solidFill>
            <a:schemeClr val="accent6">
              <a:lumMod val="20000"/>
              <a:lumOff val="80000"/>
            </a:schemeClr>
          </a:solidFill>
        </p:spPr>
        <p:txBody>
          <a:bodyPr>
            <a:normAutofit/>
          </a:bodyPr>
          <a:lstStyle/>
          <a:p>
            <a:pPr marL="457200" indent="-457200" algn="l">
              <a:buAutoNum type="arabicPeriod"/>
            </a:pPr>
            <a:endParaRPr lang="en-CA" sz="1800" dirty="0">
              <a:latin typeface="Arial" panose="020B0604020202020204" pitchFamily="34" charset="0"/>
              <a:cs typeface="Arial" panose="020B0604020202020204" pitchFamily="34" charset="0"/>
            </a:endParaRPr>
          </a:p>
          <a:p>
            <a:pPr marL="457200" indent="-457200" algn="l">
              <a:buAutoNum type="arabicPeriod"/>
            </a:pPr>
            <a:endParaRPr lang="en-CA" sz="1800" dirty="0">
              <a:latin typeface="Arial" panose="020B0604020202020204" pitchFamily="34" charset="0"/>
              <a:cs typeface="Arial" panose="020B0604020202020204" pitchFamily="34" charset="0"/>
            </a:endParaRPr>
          </a:p>
          <a:p>
            <a:pPr marL="457200" indent="-457200" algn="l">
              <a:buAutoNum type="arabicPeriod"/>
            </a:pPr>
            <a:endParaRPr lang="en-CA" sz="1800" dirty="0">
              <a:latin typeface="Arial" panose="020B0604020202020204" pitchFamily="34" charset="0"/>
              <a:cs typeface="Arial" panose="020B0604020202020204" pitchFamily="34" charset="0"/>
            </a:endParaRPr>
          </a:p>
          <a:p>
            <a:pPr marL="457200" indent="-457200" algn="l">
              <a:buAutoNum type="arabicPeriod"/>
            </a:pPr>
            <a:r>
              <a:rPr lang="en-CA" sz="1800" dirty="0">
                <a:latin typeface="Arial" panose="020B0604020202020204" pitchFamily="34" charset="0"/>
                <a:cs typeface="Arial" panose="020B0604020202020204" pitchFamily="34" charset="0"/>
              </a:rPr>
              <a:t>4KM OF BURIED WATER AND SEWER LINES</a:t>
            </a:r>
          </a:p>
          <a:p>
            <a:pPr marL="457200" indent="-457200" algn="l">
              <a:buAutoNum type="arabicPeriod"/>
            </a:pPr>
            <a:r>
              <a:rPr lang="en-CA" sz="1800" dirty="0">
                <a:latin typeface="Arial" panose="020B0604020202020204" pitchFamily="34" charset="0"/>
                <a:cs typeface="Arial" panose="020B0604020202020204" pitchFamily="34" charset="0"/>
              </a:rPr>
              <a:t>23 FIRE HYDRANTS</a:t>
            </a:r>
          </a:p>
          <a:p>
            <a:pPr marL="457200" indent="-457200" algn="l">
              <a:buAutoNum type="arabicPeriod"/>
            </a:pPr>
            <a:r>
              <a:rPr lang="en-CA" sz="1800" dirty="0">
                <a:latin typeface="Arial" panose="020B0604020202020204" pitchFamily="34" charset="0"/>
                <a:cs typeface="Arial" panose="020B0604020202020204" pitchFamily="34" charset="0"/>
              </a:rPr>
              <a:t>36 ACCESS VAULTS</a:t>
            </a:r>
          </a:p>
          <a:p>
            <a:pPr marL="457200" indent="-457200" algn="l">
              <a:buAutoNum type="arabicPeriod"/>
            </a:pPr>
            <a:r>
              <a:rPr lang="en-CA" sz="1800" dirty="0">
                <a:latin typeface="Arial" panose="020B0604020202020204" pitchFamily="34" charset="0"/>
                <a:cs typeface="Arial" panose="020B0604020202020204" pitchFamily="34" charset="0"/>
              </a:rPr>
              <a:t>A PUMP STATION AT CHAR LAKE</a:t>
            </a:r>
          </a:p>
          <a:p>
            <a:pPr marL="457200" indent="-457200" algn="l">
              <a:buAutoNum type="arabicPeriod"/>
            </a:pPr>
            <a:r>
              <a:rPr lang="en-CA" sz="1800" dirty="0">
                <a:latin typeface="Arial" panose="020B0604020202020204" pitchFamily="34" charset="0"/>
                <a:cs typeface="Arial" panose="020B0604020202020204" pitchFamily="34" charset="0"/>
              </a:rPr>
              <a:t>A 500 m</a:t>
            </a:r>
            <a:r>
              <a:rPr lang="en-CA" sz="1800" baseline="30000" dirty="0">
                <a:latin typeface="Arial" panose="020B0604020202020204" pitchFamily="34" charset="0"/>
                <a:cs typeface="Arial" panose="020B0604020202020204" pitchFamily="34" charset="0"/>
              </a:rPr>
              <a:t>3</a:t>
            </a:r>
            <a:r>
              <a:rPr lang="en-CA" sz="1800" dirty="0">
                <a:latin typeface="Arial" panose="020B0604020202020204" pitchFamily="34" charset="0"/>
                <a:cs typeface="Arial" panose="020B0604020202020204" pitchFamily="34" charset="0"/>
              </a:rPr>
              <a:t> WATER STORAGE TANK AT SIGNAL HILL</a:t>
            </a:r>
          </a:p>
          <a:p>
            <a:pPr marL="457200" indent="-457200" algn="l">
              <a:buAutoNum type="arabicPeriod"/>
            </a:pPr>
            <a:r>
              <a:rPr lang="en-CA" sz="1800" dirty="0">
                <a:latin typeface="Arial" panose="020B0604020202020204" pitchFamily="34" charset="0"/>
                <a:cs typeface="Arial" panose="020B0604020202020204" pitchFamily="34" charset="0"/>
              </a:rPr>
              <a:t>A WATER TREATMENT PLANT AT SIGNAL HILL</a:t>
            </a:r>
          </a:p>
          <a:p>
            <a:pPr marL="457200" indent="-457200" algn="l">
              <a:buAutoNum type="arabicPeriod"/>
            </a:pPr>
            <a:r>
              <a:rPr lang="en-CA" sz="1800" dirty="0">
                <a:latin typeface="Arial" panose="020B0604020202020204" pitchFamily="34" charset="0"/>
                <a:cs typeface="Arial" panose="020B0604020202020204" pitchFamily="34" charset="0"/>
              </a:rPr>
              <a:t>MACERATOR UNIT (WITH NO FLOW METER)</a:t>
            </a:r>
          </a:p>
          <a:p>
            <a:pPr marL="457200" indent="-457200" algn="l">
              <a:buAutoNum type="arabicPeriod"/>
            </a:pPr>
            <a:r>
              <a:rPr lang="en-CA" sz="1800" dirty="0">
                <a:latin typeface="Arial" panose="020B0604020202020204" pitchFamily="34" charset="0"/>
                <a:cs typeface="Arial" panose="020B0604020202020204" pitchFamily="34" charset="0"/>
              </a:rPr>
              <a:t>A 150 MM (6”) DIAMETER  WATER  INTKE LINE FROM CHAR LAKE TO THE PUMP STATION </a:t>
            </a:r>
          </a:p>
          <a:p>
            <a:pPr marL="457200" indent="-457200" algn="l">
              <a:buAutoNum type="arabicPeriod"/>
            </a:pPr>
            <a:r>
              <a:rPr lang="en-CA" sz="1800" dirty="0">
                <a:latin typeface="Arial" panose="020B0604020202020204" pitchFamily="34" charset="0"/>
                <a:cs typeface="Arial" panose="020B0604020202020204" pitchFamily="34" charset="0"/>
              </a:rPr>
              <a:t>A 150 MM (6”) DIAMETER WATER INTAKE LINE FROM PUMP STATION TO SIGNAL HILL WTP</a:t>
            </a:r>
          </a:p>
          <a:p>
            <a:pPr marL="457200" indent="-457200" algn="l">
              <a:buAutoNum type="arabicPeriod"/>
            </a:pPr>
            <a:r>
              <a:rPr lang="en-CA" sz="1800" dirty="0">
                <a:latin typeface="Arial" panose="020B0604020202020204" pitchFamily="34" charset="0"/>
                <a:cs typeface="Arial" panose="020B0604020202020204" pitchFamily="34" charset="0"/>
              </a:rPr>
              <a:t>A 200 MM (8”) DIAMETER  OUTFALL LINE FROM MACERATOR UNIT TO SEA</a:t>
            </a:r>
          </a:p>
          <a:p>
            <a:pPr marL="457200" indent="-457200" algn="l">
              <a:buAutoNum type="arabicPeriod"/>
            </a:pPr>
            <a:r>
              <a:rPr lang="en-CA" sz="1800" dirty="0">
                <a:latin typeface="Arial" panose="020B0604020202020204" pitchFamily="34" charset="0"/>
                <a:cs typeface="Arial" panose="020B0604020202020204" pitchFamily="34" charset="0"/>
              </a:rPr>
              <a:t>THE ORIGINAL UTILIDOR SYSTEM WAS BUILT IN 1978 AND UPGRADED IN 2014</a:t>
            </a:r>
            <a:br>
              <a:rPr lang="en-CA" sz="1800" dirty="0">
                <a:latin typeface="Arial" panose="020B0604020202020204" pitchFamily="34" charset="0"/>
                <a:cs typeface="Arial" panose="020B0604020202020204" pitchFamily="34" charset="0"/>
              </a:rPr>
            </a:br>
            <a:endParaRPr lang="en-CA" sz="1800" dirty="0">
              <a:latin typeface="Arial" panose="020B0604020202020204" pitchFamily="34" charset="0"/>
              <a:cs typeface="Arial" panose="020B0604020202020204" pitchFamily="34" charset="0"/>
            </a:endParaRPr>
          </a:p>
          <a:p>
            <a:pPr marL="457200" indent="-457200" algn="l">
              <a:buAutoNum type="arabicPeriod"/>
            </a:pPr>
            <a:endParaRPr lang="en-CA" dirty="0">
              <a:latin typeface="Arial" panose="020B0604020202020204" pitchFamily="34" charset="0"/>
              <a:cs typeface="Arial" panose="020B0604020202020204" pitchFamily="34" charset="0"/>
            </a:endParaRPr>
          </a:p>
          <a:p>
            <a:pPr marL="457200" indent="-457200" algn="l">
              <a:buAutoNum type="arabicPeriod"/>
            </a:pPr>
            <a:endParaRPr lang="en-CA" dirty="0"/>
          </a:p>
        </p:txBody>
      </p:sp>
      <p:pic>
        <p:nvPicPr>
          <p:cNvPr id="5" name="Picture 4" descr="A snow covered slope&#10;&#10;Description automatically generated">
            <a:extLst>
              <a:ext uri="{FF2B5EF4-FFF2-40B4-BE49-F238E27FC236}">
                <a16:creationId xmlns:a16="http://schemas.microsoft.com/office/drawing/2014/main" id="{AD0CC491-561C-4AB7-9C3D-6473C734AB7F}"/>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7121912" y="1282391"/>
            <a:ext cx="3702205" cy="2776654"/>
          </a:xfrm>
          <a:prstGeom prst="rect">
            <a:avLst/>
          </a:prstGeom>
        </p:spPr>
      </p:pic>
    </p:spTree>
    <p:extLst>
      <p:ext uri="{BB962C8B-B14F-4D97-AF65-F5344CB8AC3E}">
        <p14:creationId xmlns:p14="http://schemas.microsoft.com/office/powerpoint/2010/main" val="340430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2F66-0608-44D0-B5D1-1A8B74910437}"/>
              </a:ext>
            </a:extLst>
          </p:cNvPr>
          <p:cNvSpPr>
            <a:spLocks noGrp="1"/>
          </p:cNvSpPr>
          <p:nvPr>
            <p:ph type="title"/>
          </p:nvPr>
        </p:nvSpPr>
        <p:spPr>
          <a:xfrm>
            <a:off x="891821" y="45243"/>
            <a:ext cx="10521235" cy="489127"/>
          </a:xfrm>
        </p:spPr>
        <p:txBody>
          <a:bodyPr>
            <a:noAutofit/>
          </a:bodyPr>
          <a:lstStyle/>
          <a:p>
            <a:r>
              <a:rPr lang="en-CA" sz="28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THE UTILIDOR SYSTEM OF THE MUNICIPALITY OF RESOLUTE BAY</a:t>
            </a:r>
          </a:p>
        </p:txBody>
      </p:sp>
      <p:sp>
        <p:nvSpPr>
          <p:cNvPr id="4" name="Oval 3">
            <a:extLst>
              <a:ext uri="{FF2B5EF4-FFF2-40B4-BE49-F238E27FC236}">
                <a16:creationId xmlns:a16="http://schemas.microsoft.com/office/drawing/2014/main" id="{3FB624B4-0872-4606-880E-99C563AF6EDF}"/>
              </a:ext>
            </a:extLst>
          </p:cNvPr>
          <p:cNvSpPr/>
          <p:nvPr/>
        </p:nvSpPr>
        <p:spPr>
          <a:xfrm>
            <a:off x="-11286" y="683712"/>
            <a:ext cx="1291604" cy="1745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Oval 4">
            <a:extLst>
              <a:ext uri="{FF2B5EF4-FFF2-40B4-BE49-F238E27FC236}">
                <a16:creationId xmlns:a16="http://schemas.microsoft.com/office/drawing/2014/main" id="{8FD79110-B03C-48EC-951C-A29ADF563538}"/>
              </a:ext>
            </a:extLst>
          </p:cNvPr>
          <p:cNvSpPr/>
          <p:nvPr/>
        </p:nvSpPr>
        <p:spPr>
          <a:xfrm>
            <a:off x="1800145" y="1309188"/>
            <a:ext cx="338666" cy="316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5">
            <a:extLst>
              <a:ext uri="{FF2B5EF4-FFF2-40B4-BE49-F238E27FC236}">
                <a16:creationId xmlns:a16="http://schemas.microsoft.com/office/drawing/2014/main" id="{F58A2E21-1F37-45CA-8CB5-79C10AD51FBA}"/>
              </a:ext>
            </a:extLst>
          </p:cNvPr>
          <p:cNvSpPr/>
          <p:nvPr/>
        </p:nvSpPr>
        <p:spPr>
          <a:xfrm>
            <a:off x="1809575" y="1625485"/>
            <a:ext cx="237068" cy="31608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04C9CCA7-A4AF-4C83-B727-6734459BC96C}"/>
              </a:ext>
            </a:extLst>
          </p:cNvPr>
          <p:cNvSpPr/>
          <p:nvPr/>
        </p:nvSpPr>
        <p:spPr>
          <a:xfrm>
            <a:off x="5362222" y="1219199"/>
            <a:ext cx="508000" cy="48912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0" name="Straight Connector 9">
            <a:extLst>
              <a:ext uri="{FF2B5EF4-FFF2-40B4-BE49-F238E27FC236}">
                <a16:creationId xmlns:a16="http://schemas.microsoft.com/office/drawing/2014/main" id="{24CAB46B-5377-49A3-B63D-616660D76F46}"/>
              </a:ext>
            </a:extLst>
          </p:cNvPr>
          <p:cNvCxnSpPr>
            <a:cxnSpLocks/>
          </p:cNvCxnSpPr>
          <p:nvPr/>
        </p:nvCxnSpPr>
        <p:spPr>
          <a:xfrm>
            <a:off x="6096000" y="936978"/>
            <a:ext cx="240453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E1A21D-FC5B-4183-B372-FDE9C5B56D94}"/>
              </a:ext>
            </a:extLst>
          </p:cNvPr>
          <p:cNvCxnSpPr>
            <a:cxnSpLocks/>
          </p:cNvCxnSpPr>
          <p:nvPr/>
        </p:nvCxnSpPr>
        <p:spPr>
          <a:xfrm>
            <a:off x="5870222" y="9369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7454DA-D39B-4B7C-B90B-92DC0FDBD3E4}"/>
              </a:ext>
            </a:extLst>
          </p:cNvPr>
          <p:cNvCxnSpPr>
            <a:cxnSpLocks/>
          </p:cNvCxnSpPr>
          <p:nvPr/>
        </p:nvCxnSpPr>
        <p:spPr>
          <a:xfrm>
            <a:off x="6096000" y="936978"/>
            <a:ext cx="0" cy="103857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641FCE-10F6-414D-9853-E7BE859D5FF1}"/>
              </a:ext>
            </a:extLst>
          </p:cNvPr>
          <p:cNvCxnSpPr>
            <a:cxnSpLocks/>
          </p:cNvCxnSpPr>
          <p:nvPr/>
        </p:nvCxnSpPr>
        <p:spPr>
          <a:xfrm>
            <a:off x="6096000" y="1975553"/>
            <a:ext cx="240453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5FD1E7-1F69-4CE8-A1EC-8D6CE97F1D86}"/>
              </a:ext>
            </a:extLst>
          </p:cNvPr>
          <p:cNvCxnSpPr>
            <a:cxnSpLocks/>
          </p:cNvCxnSpPr>
          <p:nvPr/>
        </p:nvCxnSpPr>
        <p:spPr>
          <a:xfrm>
            <a:off x="8500533" y="889090"/>
            <a:ext cx="0" cy="11231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A2C03A-F966-4F0B-9E1E-CB16115BACB6}"/>
              </a:ext>
            </a:extLst>
          </p:cNvPr>
          <p:cNvCxnSpPr>
            <a:cxnSpLocks/>
            <a:endCxn id="8" idx="2"/>
          </p:cNvCxnSpPr>
          <p:nvPr/>
        </p:nvCxnSpPr>
        <p:spPr>
          <a:xfrm>
            <a:off x="1969478" y="1463763"/>
            <a:ext cx="33927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D5A568-1E95-4381-9369-E17EF7194926}"/>
              </a:ext>
            </a:extLst>
          </p:cNvPr>
          <p:cNvCxnSpPr>
            <a:cxnSpLocks/>
            <a:stCxn id="6" idx="6"/>
            <a:endCxn id="8" idx="3"/>
          </p:cNvCxnSpPr>
          <p:nvPr/>
        </p:nvCxnSpPr>
        <p:spPr>
          <a:xfrm flipV="1">
            <a:off x="2046643" y="1636695"/>
            <a:ext cx="3389974" cy="14683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6B362C2-B15C-43A9-AD1D-E9EA03E627AA}"/>
              </a:ext>
            </a:extLst>
          </p:cNvPr>
          <p:cNvSpPr txBox="1"/>
          <p:nvPr/>
        </p:nvSpPr>
        <p:spPr>
          <a:xfrm>
            <a:off x="99071" y="1118308"/>
            <a:ext cx="1094146" cy="369332"/>
          </a:xfrm>
          <a:prstGeom prst="rect">
            <a:avLst/>
          </a:prstGeom>
          <a:solidFill>
            <a:schemeClr val="bg1">
              <a:lumMod val="95000"/>
            </a:schemeClr>
          </a:solidFill>
        </p:spPr>
        <p:txBody>
          <a:bodyPr wrap="none" rtlCol="0">
            <a:spAutoFit/>
          </a:bodyPr>
          <a:lstStyle/>
          <a:p>
            <a:r>
              <a:rPr lang="en-CA" dirty="0"/>
              <a:t>Char Lake</a:t>
            </a:r>
          </a:p>
        </p:txBody>
      </p:sp>
      <p:sp>
        <p:nvSpPr>
          <p:cNvPr id="38" name="TextBox 37">
            <a:extLst>
              <a:ext uri="{FF2B5EF4-FFF2-40B4-BE49-F238E27FC236}">
                <a16:creationId xmlns:a16="http://schemas.microsoft.com/office/drawing/2014/main" id="{456715C8-4D0A-4C6E-9A89-6446CBBB2B7E}"/>
              </a:ext>
            </a:extLst>
          </p:cNvPr>
          <p:cNvSpPr txBox="1"/>
          <p:nvPr/>
        </p:nvSpPr>
        <p:spPr>
          <a:xfrm>
            <a:off x="1788864" y="804631"/>
            <a:ext cx="1858650" cy="369332"/>
          </a:xfrm>
          <a:prstGeom prst="rect">
            <a:avLst/>
          </a:prstGeom>
          <a:noFill/>
        </p:spPr>
        <p:txBody>
          <a:bodyPr wrap="none" rtlCol="0">
            <a:spAutoFit/>
          </a:bodyPr>
          <a:lstStyle/>
          <a:p>
            <a:r>
              <a:rPr lang="en-CA" dirty="0"/>
              <a:t>New Pump House</a:t>
            </a:r>
          </a:p>
        </p:txBody>
      </p:sp>
      <p:sp>
        <p:nvSpPr>
          <p:cNvPr id="39" name="TextBox 38">
            <a:extLst>
              <a:ext uri="{FF2B5EF4-FFF2-40B4-BE49-F238E27FC236}">
                <a16:creationId xmlns:a16="http://schemas.microsoft.com/office/drawing/2014/main" id="{9FBBCBE1-E6A4-4B17-AD86-7E4304F9CA52}"/>
              </a:ext>
            </a:extLst>
          </p:cNvPr>
          <p:cNvSpPr txBox="1"/>
          <p:nvPr/>
        </p:nvSpPr>
        <p:spPr>
          <a:xfrm>
            <a:off x="1775809" y="2054051"/>
            <a:ext cx="2211375" cy="369332"/>
          </a:xfrm>
          <a:prstGeom prst="rect">
            <a:avLst/>
          </a:prstGeom>
          <a:noFill/>
        </p:spPr>
        <p:txBody>
          <a:bodyPr wrap="none" rtlCol="0">
            <a:spAutoFit/>
          </a:bodyPr>
          <a:lstStyle/>
          <a:p>
            <a:r>
              <a:rPr lang="en-CA" dirty="0"/>
              <a:t>Existing Pump Station</a:t>
            </a:r>
          </a:p>
        </p:txBody>
      </p:sp>
      <p:sp>
        <p:nvSpPr>
          <p:cNvPr id="40" name="TextBox 39">
            <a:extLst>
              <a:ext uri="{FF2B5EF4-FFF2-40B4-BE49-F238E27FC236}">
                <a16:creationId xmlns:a16="http://schemas.microsoft.com/office/drawing/2014/main" id="{16208431-1209-4BC5-9B7B-7A98EED28A5F}"/>
              </a:ext>
            </a:extLst>
          </p:cNvPr>
          <p:cNvSpPr txBox="1"/>
          <p:nvPr/>
        </p:nvSpPr>
        <p:spPr>
          <a:xfrm>
            <a:off x="2766763" y="1145853"/>
            <a:ext cx="2651367" cy="369332"/>
          </a:xfrm>
          <a:prstGeom prst="rect">
            <a:avLst/>
          </a:prstGeom>
          <a:noFill/>
        </p:spPr>
        <p:txBody>
          <a:bodyPr wrap="none" rtlCol="0">
            <a:spAutoFit/>
          </a:bodyPr>
          <a:lstStyle/>
          <a:p>
            <a:r>
              <a:rPr lang="en-CA" dirty="0"/>
              <a:t>New Intake(Pressure pipe)</a:t>
            </a:r>
          </a:p>
        </p:txBody>
      </p:sp>
      <p:sp>
        <p:nvSpPr>
          <p:cNvPr id="43" name="TextBox 42">
            <a:extLst>
              <a:ext uri="{FF2B5EF4-FFF2-40B4-BE49-F238E27FC236}">
                <a16:creationId xmlns:a16="http://schemas.microsoft.com/office/drawing/2014/main" id="{F506A1BE-501C-4982-80F6-34D28B1ADAE8}"/>
              </a:ext>
            </a:extLst>
          </p:cNvPr>
          <p:cNvSpPr txBox="1"/>
          <p:nvPr/>
        </p:nvSpPr>
        <p:spPr>
          <a:xfrm>
            <a:off x="2846129" y="1716099"/>
            <a:ext cx="2980175" cy="369332"/>
          </a:xfrm>
          <a:prstGeom prst="rect">
            <a:avLst/>
          </a:prstGeom>
          <a:noFill/>
        </p:spPr>
        <p:txBody>
          <a:bodyPr wrap="none" rtlCol="0">
            <a:spAutoFit/>
          </a:bodyPr>
          <a:lstStyle/>
          <a:p>
            <a:r>
              <a:rPr lang="en-CA" dirty="0"/>
              <a:t>Existing intake (Pressure Pipe)</a:t>
            </a:r>
          </a:p>
        </p:txBody>
      </p:sp>
      <p:sp>
        <p:nvSpPr>
          <p:cNvPr id="44" name="TextBox 43">
            <a:extLst>
              <a:ext uri="{FF2B5EF4-FFF2-40B4-BE49-F238E27FC236}">
                <a16:creationId xmlns:a16="http://schemas.microsoft.com/office/drawing/2014/main" id="{6553E0A3-F619-4D28-B4CD-F6D390A68E58}"/>
              </a:ext>
            </a:extLst>
          </p:cNvPr>
          <p:cNvSpPr txBox="1"/>
          <p:nvPr/>
        </p:nvSpPr>
        <p:spPr>
          <a:xfrm>
            <a:off x="4759023" y="704424"/>
            <a:ext cx="1359155" cy="369332"/>
          </a:xfrm>
          <a:prstGeom prst="rect">
            <a:avLst/>
          </a:prstGeom>
          <a:noFill/>
        </p:spPr>
        <p:txBody>
          <a:bodyPr wrap="none" rtlCol="0">
            <a:spAutoFit/>
          </a:bodyPr>
          <a:lstStyle/>
          <a:p>
            <a:r>
              <a:rPr lang="en-CA" dirty="0"/>
              <a:t>Storage tank</a:t>
            </a:r>
          </a:p>
        </p:txBody>
      </p:sp>
      <p:cxnSp>
        <p:nvCxnSpPr>
          <p:cNvPr id="46" name="Straight Connector 45">
            <a:extLst>
              <a:ext uri="{FF2B5EF4-FFF2-40B4-BE49-F238E27FC236}">
                <a16:creationId xmlns:a16="http://schemas.microsoft.com/office/drawing/2014/main" id="{A2B9ABDB-8117-441F-98ED-AC0D0788B3AF}"/>
              </a:ext>
            </a:extLst>
          </p:cNvPr>
          <p:cNvCxnSpPr>
            <a:cxnSpLocks/>
            <a:stCxn id="8" idx="6"/>
          </p:cNvCxnSpPr>
          <p:nvPr/>
        </p:nvCxnSpPr>
        <p:spPr>
          <a:xfrm>
            <a:off x="5870222" y="1463763"/>
            <a:ext cx="22577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3A9F7F5-1E4F-4D5B-A906-D415718842D1}"/>
              </a:ext>
            </a:extLst>
          </p:cNvPr>
          <p:cNvSpPr txBox="1"/>
          <p:nvPr/>
        </p:nvSpPr>
        <p:spPr>
          <a:xfrm>
            <a:off x="6086148" y="1339883"/>
            <a:ext cx="2317237" cy="646331"/>
          </a:xfrm>
          <a:prstGeom prst="rect">
            <a:avLst/>
          </a:prstGeom>
          <a:noFill/>
        </p:spPr>
        <p:txBody>
          <a:bodyPr wrap="none" rtlCol="0">
            <a:spAutoFit/>
          </a:bodyPr>
          <a:lstStyle/>
          <a:p>
            <a:r>
              <a:rPr lang="en-CA" dirty="0"/>
              <a:t>            SIGNAL HILL</a:t>
            </a:r>
          </a:p>
          <a:p>
            <a:r>
              <a:rPr lang="en-CA" dirty="0"/>
              <a:t>Water Treatment Plant</a:t>
            </a:r>
          </a:p>
        </p:txBody>
      </p:sp>
      <p:sp>
        <p:nvSpPr>
          <p:cNvPr id="50" name="Oval 49">
            <a:extLst>
              <a:ext uri="{FF2B5EF4-FFF2-40B4-BE49-F238E27FC236}">
                <a16:creationId xmlns:a16="http://schemas.microsoft.com/office/drawing/2014/main" id="{A89BA5C4-B68C-497B-953B-A464D49B91CB}"/>
              </a:ext>
            </a:extLst>
          </p:cNvPr>
          <p:cNvSpPr/>
          <p:nvPr/>
        </p:nvSpPr>
        <p:spPr>
          <a:xfrm>
            <a:off x="6368715" y="3409575"/>
            <a:ext cx="5554118" cy="2650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t>MUNICIPALITY OF RESOLUTE BAY</a:t>
            </a:r>
          </a:p>
        </p:txBody>
      </p:sp>
      <p:cxnSp>
        <p:nvCxnSpPr>
          <p:cNvPr id="52" name="Straight Connector 51">
            <a:extLst>
              <a:ext uri="{FF2B5EF4-FFF2-40B4-BE49-F238E27FC236}">
                <a16:creationId xmlns:a16="http://schemas.microsoft.com/office/drawing/2014/main" id="{6611B762-4F66-480C-86A3-A1C3169D7D30}"/>
              </a:ext>
            </a:extLst>
          </p:cNvPr>
          <p:cNvCxnSpPr>
            <a:cxnSpLocks/>
          </p:cNvCxnSpPr>
          <p:nvPr/>
        </p:nvCxnSpPr>
        <p:spPr>
          <a:xfrm>
            <a:off x="7890933" y="1975553"/>
            <a:ext cx="0" cy="162011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BD95784-5AA6-4870-AD7D-74BD018E9497}"/>
              </a:ext>
            </a:extLst>
          </p:cNvPr>
          <p:cNvCxnSpPr>
            <a:cxnSpLocks/>
            <a:endCxn id="55" idx="6"/>
          </p:cNvCxnSpPr>
          <p:nvPr/>
        </p:nvCxnSpPr>
        <p:spPr>
          <a:xfrm flipH="1">
            <a:off x="5987739" y="4203172"/>
            <a:ext cx="656536"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A292D84C-FC01-450E-8C88-D9D0EB15FE45}"/>
              </a:ext>
            </a:extLst>
          </p:cNvPr>
          <p:cNvSpPr/>
          <p:nvPr/>
        </p:nvSpPr>
        <p:spPr>
          <a:xfrm>
            <a:off x="5362222" y="4018506"/>
            <a:ext cx="625517" cy="3693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Freeform: Shape 57">
            <a:extLst>
              <a:ext uri="{FF2B5EF4-FFF2-40B4-BE49-F238E27FC236}">
                <a16:creationId xmlns:a16="http://schemas.microsoft.com/office/drawing/2014/main" id="{885B1E66-CDE5-4FF8-93EE-098A085C9257}"/>
              </a:ext>
            </a:extLst>
          </p:cNvPr>
          <p:cNvSpPr/>
          <p:nvPr/>
        </p:nvSpPr>
        <p:spPr>
          <a:xfrm>
            <a:off x="22390" y="2912533"/>
            <a:ext cx="824539" cy="2348089"/>
          </a:xfrm>
          <a:custGeom>
            <a:avLst/>
            <a:gdLst>
              <a:gd name="connsiteX0" fmla="*/ 90499 w 824539"/>
              <a:gd name="connsiteY0" fmla="*/ 0 h 2348089"/>
              <a:gd name="connsiteX1" fmla="*/ 180810 w 824539"/>
              <a:gd name="connsiteY1" fmla="*/ 56445 h 2348089"/>
              <a:gd name="connsiteX2" fmla="*/ 225966 w 824539"/>
              <a:gd name="connsiteY2" fmla="*/ 90311 h 2348089"/>
              <a:gd name="connsiteX3" fmla="*/ 282410 w 824539"/>
              <a:gd name="connsiteY3" fmla="*/ 158045 h 2348089"/>
              <a:gd name="connsiteX4" fmla="*/ 361432 w 824539"/>
              <a:gd name="connsiteY4" fmla="*/ 237067 h 2348089"/>
              <a:gd name="connsiteX5" fmla="*/ 406588 w 824539"/>
              <a:gd name="connsiteY5" fmla="*/ 259645 h 2348089"/>
              <a:gd name="connsiteX6" fmla="*/ 474321 w 824539"/>
              <a:gd name="connsiteY6" fmla="*/ 304800 h 2348089"/>
              <a:gd name="connsiteX7" fmla="*/ 508188 w 824539"/>
              <a:gd name="connsiteY7" fmla="*/ 349956 h 2348089"/>
              <a:gd name="connsiteX8" fmla="*/ 553343 w 824539"/>
              <a:gd name="connsiteY8" fmla="*/ 395111 h 2348089"/>
              <a:gd name="connsiteX9" fmla="*/ 542054 w 824539"/>
              <a:gd name="connsiteY9" fmla="*/ 519289 h 2348089"/>
              <a:gd name="connsiteX10" fmla="*/ 542054 w 824539"/>
              <a:gd name="connsiteY10" fmla="*/ 733778 h 2348089"/>
              <a:gd name="connsiteX11" fmla="*/ 621077 w 824539"/>
              <a:gd name="connsiteY11" fmla="*/ 891823 h 2348089"/>
              <a:gd name="connsiteX12" fmla="*/ 654943 w 824539"/>
              <a:gd name="connsiteY12" fmla="*/ 1004711 h 2348089"/>
              <a:gd name="connsiteX13" fmla="*/ 666232 w 824539"/>
              <a:gd name="connsiteY13" fmla="*/ 1061156 h 2348089"/>
              <a:gd name="connsiteX14" fmla="*/ 700099 w 824539"/>
              <a:gd name="connsiteY14" fmla="*/ 1095023 h 2348089"/>
              <a:gd name="connsiteX15" fmla="*/ 711388 w 824539"/>
              <a:gd name="connsiteY15" fmla="*/ 1128889 h 2348089"/>
              <a:gd name="connsiteX16" fmla="*/ 756543 w 824539"/>
              <a:gd name="connsiteY16" fmla="*/ 1196623 h 2348089"/>
              <a:gd name="connsiteX17" fmla="*/ 779121 w 824539"/>
              <a:gd name="connsiteY17" fmla="*/ 1230489 h 2348089"/>
              <a:gd name="connsiteX18" fmla="*/ 812988 w 824539"/>
              <a:gd name="connsiteY18" fmla="*/ 1264356 h 2348089"/>
              <a:gd name="connsiteX19" fmla="*/ 824277 w 824539"/>
              <a:gd name="connsiteY19" fmla="*/ 1298223 h 2348089"/>
              <a:gd name="connsiteX20" fmla="*/ 733966 w 824539"/>
              <a:gd name="connsiteY20" fmla="*/ 1354667 h 2348089"/>
              <a:gd name="connsiteX21" fmla="*/ 700099 w 824539"/>
              <a:gd name="connsiteY21" fmla="*/ 1365956 h 2348089"/>
              <a:gd name="connsiteX22" fmla="*/ 632366 w 824539"/>
              <a:gd name="connsiteY22" fmla="*/ 1411111 h 2348089"/>
              <a:gd name="connsiteX23" fmla="*/ 598499 w 824539"/>
              <a:gd name="connsiteY23" fmla="*/ 1433689 h 2348089"/>
              <a:gd name="connsiteX24" fmla="*/ 474321 w 824539"/>
              <a:gd name="connsiteY24" fmla="*/ 1467556 h 2348089"/>
              <a:gd name="connsiteX25" fmla="*/ 429166 w 824539"/>
              <a:gd name="connsiteY25" fmla="*/ 1478845 h 2348089"/>
              <a:gd name="connsiteX26" fmla="*/ 384010 w 824539"/>
              <a:gd name="connsiteY26" fmla="*/ 1501423 h 2348089"/>
              <a:gd name="connsiteX27" fmla="*/ 361432 w 824539"/>
              <a:gd name="connsiteY27" fmla="*/ 1546578 h 2348089"/>
              <a:gd name="connsiteX28" fmla="*/ 338854 w 824539"/>
              <a:gd name="connsiteY28" fmla="*/ 1693334 h 2348089"/>
              <a:gd name="connsiteX29" fmla="*/ 293699 w 824539"/>
              <a:gd name="connsiteY29" fmla="*/ 1817511 h 2348089"/>
              <a:gd name="connsiteX30" fmla="*/ 282410 w 824539"/>
              <a:gd name="connsiteY30" fmla="*/ 1862667 h 2348089"/>
              <a:gd name="connsiteX31" fmla="*/ 271121 w 824539"/>
              <a:gd name="connsiteY31" fmla="*/ 1896534 h 2348089"/>
              <a:gd name="connsiteX32" fmla="*/ 248543 w 824539"/>
              <a:gd name="connsiteY32" fmla="*/ 2020711 h 2348089"/>
              <a:gd name="connsiteX33" fmla="*/ 237254 w 824539"/>
              <a:gd name="connsiteY33" fmla="*/ 2077156 h 2348089"/>
              <a:gd name="connsiteX34" fmla="*/ 192099 w 824539"/>
              <a:gd name="connsiteY34" fmla="*/ 2156178 h 2348089"/>
              <a:gd name="connsiteX35" fmla="*/ 158232 w 824539"/>
              <a:gd name="connsiteY35" fmla="*/ 2223911 h 2348089"/>
              <a:gd name="connsiteX36" fmla="*/ 90499 w 824539"/>
              <a:gd name="connsiteY36" fmla="*/ 2269067 h 2348089"/>
              <a:gd name="connsiteX37" fmla="*/ 22766 w 824539"/>
              <a:gd name="connsiteY37" fmla="*/ 2291645 h 2348089"/>
              <a:gd name="connsiteX38" fmla="*/ 22766 w 824539"/>
              <a:gd name="connsiteY38" fmla="*/ 2348089 h 2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4539" h="2348089">
                <a:moveTo>
                  <a:pt x="90499" y="0"/>
                </a:moveTo>
                <a:cubicBezTo>
                  <a:pt x="123457" y="19775"/>
                  <a:pt x="150403" y="34726"/>
                  <a:pt x="180810" y="56445"/>
                </a:cubicBezTo>
                <a:cubicBezTo>
                  <a:pt x="196120" y="67381"/>
                  <a:pt x="210914" y="79022"/>
                  <a:pt x="225966" y="90311"/>
                </a:cubicBezTo>
                <a:cubicBezTo>
                  <a:pt x="275859" y="165154"/>
                  <a:pt x="217226" y="81998"/>
                  <a:pt x="282410" y="158045"/>
                </a:cubicBezTo>
                <a:cubicBezTo>
                  <a:pt x="327564" y="210724"/>
                  <a:pt x="301227" y="199439"/>
                  <a:pt x="361432" y="237067"/>
                </a:cubicBezTo>
                <a:cubicBezTo>
                  <a:pt x="375703" y="245986"/>
                  <a:pt x="392158" y="250987"/>
                  <a:pt x="406588" y="259645"/>
                </a:cubicBezTo>
                <a:cubicBezTo>
                  <a:pt x="429856" y="273606"/>
                  <a:pt x="474321" y="304800"/>
                  <a:pt x="474321" y="304800"/>
                </a:cubicBezTo>
                <a:cubicBezTo>
                  <a:pt x="485610" y="319852"/>
                  <a:pt x="493734" y="337911"/>
                  <a:pt x="508188" y="349956"/>
                </a:cubicBezTo>
                <a:cubicBezTo>
                  <a:pt x="563764" y="396270"/>
                  <a:pt x="527870" y="318695"/>
                  <a:pt x="553343" y="395111"/>
                </a:cubicBezTo>
                <a:cubicBezTo>
                  <a:pt x="549580" y="436504"/>
                  <a:pt x="546910" y="478010"/>
                  <a:pt x="542054" y="519289"/>
                </a:cubicBezTo>
                <a:cubicBezTo>
                  <a:pt x="531146" y="612007"/>
                  <a:pt x="510908" y="614383"/>
                  <a:pt x="542054" y="733778"/>
                </a:cubicBezTo>
                <a:cubicBezTo>
                  <a:pt x="589474" y="915554"/>
                  <a:pt x="586305" y="787503"/>
                  <a:pt x="621077" y="891823"/>
                </a:cubicBezTo>
                <a:cubicBezTo>
                  <a:pt x="639835" y="948099"/>
                  <a:pt x="643570" y="953532"/>
                  <a:pt x="654943" y="1004711"/>
                </a:cubicBezTo>
                <a:cubicBezTo>
                  <a:pt x="659105" y="1023442"/>
                  <a:pt x="657651" y="1043994"/>
                  <a:pt x="666232" y="1061156"/>
                </a:cubicBezTo>
                <a:cubicBezTo>
                  <a:pt x="673372" y="1075436"/>
                  <a:pt x="688810" y="1083734"/>
                  <a:pt x="700099" y="1095023"/>
                </a:cubicBezTo>
                <a:cubicBezTo>
                  <a:pt x="703862" y="1106312"/>
                  <a:pt x="705609" y="1118487"/>
                  <a:pt x="711388" y="1128889"/>
                </a:cubicBezTo>
                <a:cubicBezTo>
                  <a:pt x="724566" y="1152609"/>
                  <a:pt x="741491" y="1174045"/>
                  <a:pt x="756543" y="1196623"/>
                </a:cubicBezTo>
                <a:cubicBezTo>
                  <a:pt x="764069" y="1207912"/>
                  <a:pt x="769527" y="1220895"/>
                  <a:pt x="779121" y="1230489"/>
                </a:cubicBezTo>
                <a:lnTo>
                  <a:pt x="812988" y="1264356"/>
                </a:lnTo>
                <a:cubicBezTo>
                  <a:pt x="816751" y="1275645"/>
                  <a:pt x="826233" y="1286485"/>
                  <a:pt x="824277" y="1298223"/>
                </a:cubicBezTo>
                <a:cubicBezTo>
                  <a:pt x="816911" y="1342419"/>
                  <a:pt x="764729" y="1344412"/>
                  <a:pt x="733966" y="1354667"/>
                </a:cubicBezTo>
                <a:cubicBezTo>
                  <a:pt x="722677" y="1358430"/>
                  <a:pt x="710000" y="1359355"/>
                  <a:pt x="700099" y="1365956"/>
                </a:cubicBezTo>
                <a:lnTo>
                  <a:pt x="632366" y="1411111"/>
                </a:lnTo>
                <a:cubicBezTo>
                  <a:pt x="621077" y="1418637"/>
                  <a:pt x="611370" y="1429399"/>
                  <a:pt x="598499" y="1433689"/>
                </a:cubicBezTo>
                <a:cubicBezTo>
                  <a:pt x="535194" y="1454791"/>
                  <a:pt x="576177" y="1442092"/>
                  <a:pt x="474321" y="1467556"/>
                </a:cubicBezTo>
                <a:cubicBezTo>
                  <a:pt x="459269" y="1471319"/>
                  <a:pt x="443043" y="1471907"/>
                  <a:pt x="429166" y="1478845"/>
                </a:cubicBezTo>
                <a:lnTo>
                  <a:pt x="384010" y="1501423"/>
                </a:lnTo>
                <a:cubicBezTo>
                  <a:pt x="376484" y="1516475"/>
                  <a:pt x="367341" y="1530821"/>
                  <a:pt x="361432" y="1546578"/>
                </a:cubicBezTo>
                <a:cubicBezTo>
                  <a:pt x="342903" y="1595987"/>
                  <a:pt x="349605" y="1639576"/>
                  <a:pt x="338854" y="1693334"/>
                </a:cubicBezTo>
                <a:cubicBezTo>
                  <a:pt x="329628" y="1739463"/>
                  <a:pt x="308291" y="1773734"/>
                  <a:pt x="293699" y="1817511"/>
                </a:cubicBezTo>
                <a:cubicBezTo>
                  <a:pt x="288793" y="1832230"/>
                  <a:pt x="286672" y="1847749"/>
                  <a:pt x="282410" y="1862667"/>
                </a:cubicBezTo>
                <a:cubicBezTo>
                  <a:pt x="279141" y="1874109"/>
                  <a:pt x="274390" y="1885092"/>
                  <a:pt x="271121" y="1896534"/>
                </a:cubicBezTo>
                <a:cubicBezTo>
                  <a:pt x="253782" y="1957220"/>
                  <a:pt x="261334" y="1943965"/>
                  <a:pt x="248543" y="2020711"/>
                </a:cubicBezTo>
                <a:cubicBezTo>
                  <a:pt x="245389" y="2039638"/>
                  <a:pt x="243322" y="2058953"/>
                  <a:pt x="237254" y="2077156"/>
                </a:cubicBezTo>
                <a:cubicBezTo>
                  <a:pt x="217463" y="2136530"/>
                  <a:pt x="216873" y="2106629"/>
                  <a:pt x="192099" y="2156178"/>
                </a:cubicBezTo>
                <a:cubicBezTo>
                  <a:pt x="176888" y="2186600"/>
                  <a:pt x="186991" y="2198747"/>
                  <a:pt x="158232" y="2223911"/>
                </a:cubicBezTo>
                <a:cubicBezTo>
                  <a:pt x="137811" y="2241780"/>
                  <a:pt x="116242" y="2260486"/>
                  <a:pt x="90499" y="2269067"/>
                </a:cubicBezTo>
                <a:lnTo>
                  <a:pt x="22766" y="2291645"/>
                </a:lnTo>
                <a:cubicBezTo>
                  <a:pt x="-5716" y="2334367"/>
                  <a:pt x="-9406" y="2315917"/>
                  <a:pt x="22766" y="234808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TextBox 58">
            <a:extLst>
              <a:ext uri="{FF2B5EF4-FFF2-40B4-BE49-F238E27FC236}">
                <a16:creationId xmlns:a16="http://schemas.microsoft.com/office/drawing/2014/main" id="{0080CE73-1BAF-414F-8931-C6FE8BD89136}"/>
              </a:ext>
            </a:extLst>
          </p:cNvPr>
          <p:cNvSpPr txBox="1"/>
          <p:nvPr/>
        </p:nvSpPr>
        <p:spPr>
          <a:xfrm>
            <a:off x="5186005" y="3226338"/>
            <a:ext cx="1618264" cy="369332"/>
          </a:xfrm>
          <a:prstGeom prst="rect">
            <a:avLst/>
          </a:prstGeom>
          <a:noFill/>
        </p:spPr>
        <p:txBody>
          <a:bodyPr wrap="none" rtlCol="0">
            <a:spAutoFit/>
          </a:bodyPr>
          <a:lstStyle/>
          <a:p>
            <a:r>
              <a:rPr lang="en-CA" dirty="0"/>
              <a:t>Macerator Unit</a:t>
            </a:r>
          </a:p>
        </p:txBody>
      </p:sp>
      <p:sp>
        <p:nvSpPr>
          <p:cNvPr id="60" name="TextBox 59">
            <a:extLst>
              <a:ext uri="{FF2B5EF4-FFF2-40B4-BE49-F238E27FC236}">
                <a16:creationId xmlns:a16="http://schemas.microsoft.com/office/drawing/2014/main" id="{CEC2AE25-14CA-4384-8BCE-2BFFB6BBEDBB}"/>
              </a:ext>
            </a:extLst>
          </p:cNvPr>
          <p:cNvSpPr txBox="1"/>
          <p:nvPr/>
        </p:nvSpPr>
        <p:spPr>
          <a:xfrm>
            <a:off x="22390" y="3747911"/>
            <a:ext cx="533223" cy="369332"/>
          </a:xfrm>
          <a:prstGeom prst="rect">
            <a:avLst/>
          </a:prstGeom>
          <a:noFill/>
        </p:spPr>
        <p:txBody>
          <a:bodyPr wrap="none" rtlCol="0">
            <a:spAutoFit/>
          </a:bodyPr>
          <a:lstStyle/>
          <a:p>
            <a:r>
              <a:rPr lang="en-CA" dirty="0"/>
              <a:t>SEA</a:t>
            </a:r>
          </a:p>
        </p:txBody>
      </p:sp>
      <p:cxnSp>
        <p:nvCxnSpPr>
          <p:cNvPr id="62" name="Straight Arrow Connector 61">
            <a:extLst>
              <a:ext uri="{FF2B5EF4-FFF2-40B4-BE49-F238E27FC236}">
                <a16:creationId xmlns:a16="http://schemas.microsoft.com/office/drawing/2014/main" id="{C2E1B918-1B76-49A0-8B95-FFA86829ABBE}"/>
              </a:ext>
            </a:extLst>
          </p:cNvPr>
          <p:cNvCxnSpPr>
            <a:cxnSpLocks/>
          </p:cNvCxnSpPr>
          <p:nvPr/>
        </p:nvCxnSpPr>
        <p:spPr>
          <a:xfrm>
            <a:off x="857954" y="3104603"/>
            <a:ext cx="1" cy="9821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70B58FE-DFF9-45EC-9553-EA6981943939}"/>
              </a:ext>
            </a:extLst>
          </p:cNvPr>
          <p:cNvSpPr txBox="1"/>
          <p:nvPr/>
        </p:nvSpPr>
        <p:spPr>
          <a:xfrm>
            <a:off x="767644" y="2762417"/>
            <a:ext cx="1878719" cy="369332"/>
          </a:xfrm>
          <a:prstGeom prst="rect">
            <a:avLst/>
          </a:prstGeom>
          <a:solidFill>
            <a:schemeClr val="bg1"/>
          </a:solidFill>
          <a:ln>
            <a:solidFill>
              <a:srgbClr val="C00000"/>
            </a:solidFill>
          </a:ln>
        </p:spPr>
        <p:txBody>
          <a:bodyPr wrap="none" rtlCol="0">
            <a:spAutoFit/>
          </a:bodyPr>
          <a:lstStyle/>
          <a:p>
            <a:r>
              <a:rPr lang="en-CA" dirty="0"/>
              <a:t>Compliance Point</a:t>
            </a:r>
          </a:p>
        </p:txBody>
      </p:sp>
      <p:sp>
        <p:nvSpPr>
          <p:cNvPr id="65" name="TextBox 64">
            <a:extLst>
              <a:ext uri="{FF2B5EF4-FFF2-40B4-BE49-F238E27FC236}">
                <a16:creationId xmlns:a16="http://schemas.microsoft.com/office/drawing/2014/main" id="{568A352C-182B-49B6-AFAC-E901D58EE2FD}"/>
              </a:ext>
            </a:extLst>
          </p:cNvPr>
          <p:cNvSpPr txBox="1"/>
          <p:nvPr/>
        </p:nvSpPr>
        <p:spPr>
          <a:xfrm>
            <a:off x="7963982" y="2378161"/>
            <a:ext cx="3402726" cy="923330"/>
          </a:xfrm>
          <a:prstGeom prst="rect">
            <a:avLst/>
          </a:prstGeom>
          <a:noFill/>
        </p:spPr>
        <p:txBody>
          <a:bodyPr wrap="none" rtlCol="0">
            <a:spAutoFit/>
          </a:bodyPr>
          <a:lstStyle/>
          <a:p>
            <a:r>
              <a:rPr lang="en-CA" dirty="0"/>
              <a:t>Water Distribution and Sewer Line</a:t>
            </a:r>
          </a:p>
          <a:p>
            <a:r>
              <a:rPr lang="en-CA" dirty="0"/>
              <a:t>                                                </a:t>
            </a:r>
          </a:p>
          <a:p>
            <a:endParaRPr lang="en-CA" dirty="0"/>
          </a:p>
        </p:txBody>
      </p:sp>
      <p:sp>
        <p:nvSpPr>
          <p:cNvPr id="67" name="Rectangle: Rounded Corners 66">
            <a:extLst>
              <a:ext uri="{FF2B5EF4-FFF2-40B4-BE49-F238E27FC236}">
                <a16:creationId xmlns:a16="http://schemas.microsoft.com/office/drawing/2014/main" id="{A885A542-8D92-4BDB-B678-A5BEF07D390E}"/>
              </a:ext>
            </a:extLst>
          </p:cNvPr>
          <p:cNvSpPr/>
          <p:nvPr/>
        </p:nvSpPr>
        <p:spPr>
          <a:xfrm>
            <a:off x="4611800" y="4293324"/>
            <a:ext cx="625512" cy="114025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90" name="Straight Connector 89">
            <a:extLst>
              <a:ext uri="{FF2B5EF4-FFF2-40B4-BE49-F238E27FC236}">
                <a16:creationId xmlns:a16="http://schemas.microsoft.com/office/drawing/2014/main" id="{60486D26-6817-4A1D-891E-8278D56540BC}"/>
              </a:ext>
            </a:extLst>
          </p:cNvPr>
          <p:cNvCxnSpPr>
            <a:cxnSpLocks/>
            <a:stCxn id="55" idx="2"/>
            <a:endCxn id="58" idx="18"/>
          </p:cNvCxnSpPr>
          <p:nvPr/>
        </p:nvCxnSpPr>
        <p:spPr>
          <a:xfrm flipH="1" flipV="1">
            <a:off x="835378" y="4176889"/>
            <a:ext cx="4526844" cy="26283"/>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9E492F5-DD6F-4A28-B12B-D3F634D3D060}"/>
              </a:ext>
            </a:extLst>
          </p:cNvPr>
          <p:cNvCxnSpPr>
            <a:cxnSpLocks/>
          </p:cNvCxnSpPr>
          <p:nvPr/>
        </p:nvCxnSpPr>
        <p:spPr>
          <a:xfrm>
            <a:off x="5237312" y="4526844"/>
            <a:ext cx="11860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2B20B8-F134-47AD-A6D8-A3623E286756}"/>
              </a:ext>
            </a:extLst>
          </p:cNvPr>
          <p:cNvCxnSpPr>
            <a:cxnSpLocks/>
            <a:endCxn id="58" idx="27"/>
          </p:cNvCxnSpPr>
          <p:nvPr/>
        </p:nvCxnSpPr>
        <p:spPr>
          <a:xfrm flipH="1" flipV="1">
            <a:off x="383822" y="4459111"/>
            <a:ext cx="4203630" cy="677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14F601F-BC84-444C-B71A-126179CA82C4}"/>
              </a:ext>
            </a:extLst>
          </p:cNvPr>
          <p:cNvCxnSpPr/>
          <p:nvPr/>
        </p:nvCxnSpPr>
        <p:spPr>
          <a:xfrm>
            <a:off x="5712178" y="3603872"/>
            <a:ext cx="0" cy="33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Isosceles Triangle 109">
            <a:extLst>
              <a:ext uri="{FF2B5EF4-FFF2-40B4-BE49-F238E27FC236}">
                <a16:creationId xmlns:a16="http://schemas.microsoft.com/office/drawing/2014/main" id="{D67B15FA-8BAD-4EBB-933B-9FF14FE518CF}"/>
              </a:ext>
            </a:extLst>
          </p:cNvPr>
          <p:cNvSpPr/>
          <p:nvPr/>
        </p:nvSpPr>
        <p:spPr>
          <a:xfrm>
            <a:off x="5232431" y="5248311"/>
            <a:ext cx="343881" cy="184663"/>
          </a:xfrm>
          <a:prstGeom prst="triangle">
            <a:avLst>
              <a:gd name="adj" fmla="val 393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1" name="TextBox 110">
            <a:extLst>
              <a:ext uri="{FF2B5EF4-FFF2-40B4-BE49-F238E27FC236}">
                <a16:creationId xmlns:a16="http://schemas.microsoft.com/office/drawing/2014/main" id="{B3D43FD3-F17C-4541-8963-788D95F0C169}"/>
              </a:ext>
            </a:extLst>
          </p:cNvPr>
          <p:cNvSpPr txBox="1"/>
          <p:nvPr/>
        </p:nvSpPr>
        <p:spPr>
          <a:xfrm>
            <a:off x="5163338" y="5604922"/>
            <a:ext cx="2059988" cy="369332"/>
          </a:xfrm>
          <a:prstGeom prst="rect">
            <a:avLst/>
          </a:prstGeom>
          <a:noFill/>
        </p:spPr>
        <p:txBody>
          <a:bodyPr wrap="none" rtlCol="0">
            <a:spAutoFit/>
          </a:bodyPr>
          <a:lstStyle/>
          <a:p>
            <a:r>
              <a:rPr lang="en-CA" dirty="0"/>
              <a:t>Truck Disposal Point</a:t>
            </a:r>
          </a:p>
        </p:txBody>
      </p:sp>
      <p:sp>
        <p:nvSpPr>
          <p:cNvPr id="112" name="TextBox 111">
            <a:extLst>
              <a:ext uri="{FF2B5EF4-FFF2-40B4-BE49-F238E27FC236}">
                <a16:creationId xmlns:a16="http://schemas.microsoft.com/office/drawing/2014/main" id="{CB2D2F9D-3710-4DFB-AEA7-A12D873C6188}"/>
              </a:ext>
            </a:extLst>
          </p:cNvPr>
          <p:cNvSpPr txBox="1"/>
          <p:nvPr/>
        </p:nvSpPr>
        <p:spPr>
          <a:xfrm>
            <a:off x="857954" y="5406113"/>
            <a:ext cx="4375942" cy="369332"/>
          </a:xfrm>
          <a:prstGeom prst="rect">
            <a:avLst/>
          </a:prstGeom>
          <a:noFill/>
        </p:spPr>
        <p:txBody>
          <a:bodyPr wrap="none" rtlCol="0">
            <a:spAutoFit/>
          </a:bodyPr>
          <a:lstStyle/>
          <a:p>
            <a:r>
              <a:rPr lang="en-CA" b="1" dirty="0">
                <a:solidFill>
                  <a:srgbClr val="C00000"/>
                </a:solidFill>
              </a:rPr>
              <a:t>Proposed New Wastewater Treatment Plant</a:t>
            </a:r>
          </a:p>
        </p:txBody>
      </p:sp>
      <p:sp>
        <p:nvSpPr>
          <p:cNvPr id="113" name="TextBox 112">
            <a:extLst>
              <a:ext uri="{FF2B5EF4-FFF2-40B4-BE49-F238E27FC236}">
                <a16:creationId xmlns:a16="http://schemas.microsoft.com/office/drawing/2014/main" id="{AC36AA31-CADD-4168-BC7C-DDDA45BA6B2C}"/>
              </a:ext>
            </a:extLst>
          </p:cNvPr>
          <p:cNvSpPr txBox="1"/>
          <p:nvPr/>
        </p:nvSpPr>
        <p:spPr>
          <a:xfrm>
            <a:off x="1461080" y="3789778"/>
            <a:ext cx="3715825" cy="369332"/>
          </a:xfrm>
          <a:prstGeom prst="rect">
            <a:avLst/>
          </a:prstGeom>
          <a:noFill/>
        </p:spPr>
        <p:txBody>
          <a:bodyPr wrap="none" rtlCol="0">
            <a:spAutoFit/>
          </a:bodyPr>
          <a:lstStyle/>
          <a:p>
            <a:r>
              <a:rPr lang="en-CA" dirty="0"/>
              <a:t>Outfall line (Sewer line under Gravity)</a:t>
            </a:r>
          </a:p>
        </p:txBody>
      </p:sp>
      <p:cxnSp>
        <p:nvCxnSpPr>
          <p:cNvPr id="117" name="Straight Arrow Connector 116">
            <a:extLst>
              <a:ext uri="{FF2B5EF4-FFF2-40B4-BE49-F238E27FC236}">
                <a16:creationId xmlns:a16="http://schemas.microsoft.com/office/drawing/2014/main" id="{530F3F79-A603-4A71-BB89-61F3BCF4093F}"/>
              </a:ext>
            </a:extLst>
          </p:cNvPr>
          <p:cNvCxnSpPr>
            <a:cxnSpLocks/>
          </p:cNvCxnSpPr>
          <p:nvPr/>
        </p:nvCxnSpPr>
        <p:spPr>
          <a:xfrm>
            <a:off x="5576312" y="973649"/>
            <a:ext cx="0" cy="172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244E48-D00B-4C7C-9FE2-23B898698C6C}"/>
              </a:ext>
            </a:extLst>
          </p:cNvPr>
          <p:cNvCxnSpPr>
            <a:cxnSpLocks/>
            <a:stCxn id="6" idx="2"/>
          </p:cNvCxnSpPr>
          <p:nvPr/>
        </p:nvCxnSpPr>
        <p:spPr>
          <a:xfrm flipH="1">
            <a:off x="1244572" y="1783530"/>
            <a:ext cx="565003" cy="2389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949E9A-DF5E-4DFE-870F-8E8502C51710}"/>
              </a:ext>
            </a:extLst>
          </p:cNvPr>
          <p:cNvCxnSpPr>
            <a:cxnSpLocks/>
            <a:stCxn id="5" idx="2"/>
          </p:cNvCxnSpPr>
          <p:nvPr/>
        </p:nvCxnSpPr>
        <p:spPr>
          <a:xfrm flipH="1" flipV="1">
            <a:off x="1269409" y="1463763"/>
            <a:ext cx="530736" cy="34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935A442-6613-4D9E-B7F9-5730D7EAFB39}"/>
              </a:ext>
            </a:extLst>
          </p:cNvPr>
          <p:cNvSpPr/>
          <p:nvPr/>
        </p:nvSpPr>
        <p:spPr>
          <a:xfrm>
            <a:off x="4230824" y="4387871"/>
            <a:ext cx="295630" cy="2736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a:extLst>
              <a:ext uri="{FF2B5EF4-FFF2-40B4-BE49-F238E27FC236}">
                <a16:creationId xmlns:a16="http://schemas.microsoft.com/office/drawing/2014/main" id="{5F36BCF8-1784-4347-BB45-C793B739CF17}"/>
              </a:ext>
            </a:extLst>
          </p:cNvPr>
          <p:cNvSpPr txBox="1"/>
          <p:nvPr/>
        </p:nvSpPr>
        <p:spPr>
          <a:xfrm>
            <a:off x="2281706" y="4703845"/>
            <a:ext cx="2287421" cy="369332"/>
          </a:xfrm>
          <a:prstGeom prst="rect">
            <a:avLst/>
          </a:prstGeom>
          <a:noFill/>
        </p:spPr>
        <p:txBody>
          <a:bodyPr wrap="none" rtlCol="0">
            <a:spAutoFit/>
          </a:bodyPr>
          <a:lstStyle/>
          <a:p>
            <a:r>
              <a:rPr lang="en-CA" dirty="0"/>
              <a:t>New compliance point</a:t>
            </a:r>
          </a:p>
        </p:txBody>
      </p:sp>
    </p:spTree>
    <p:extLst>
      <p:ext uri="{BB962C8B-B14F-4D97-AF65-F5344CB8AC3E}">
        <p14:creationId xmlns:p14="http://schemas.microsoft.com/office/powerpoint/2010/main" val="2722022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386501"/>
            <a:ext cx="9144000" cy="507999"/>
          </a:xfrm>
        </p:spPr>
        <p:txBody>
          <a:bodyPr>
            <a:normAutofit/>
          </a:bodyPr>
          <a:lstStyle/>
          <a:p>
            <a:r>
              <a:rPr lang="en-CA" sz="2800" dirty="0">
                <a:latin typeface="Arial" panose="020B0604020202020204" pitchFamily="34" charset="0"/>
                <a:cs typeface="Arial" panose="020B0604020202020204" pitchFamily="34" charset="0"/>
              </a:rPr>
              <a:t>QUANTITY OF WATER REQUESTED</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079058"/>
            <a:ext cx="11537244" cy="1323439"/>
          </a:xfrm>
          <a:prstGeom prst="rect">
            <a:avLst/>
          </a:prstGeom>
          <a:solidFill>
            <a:schemeClr val="bg1"/>
          </a:solidFill>
          <a:ln>
            <a:noFill/>
          </a:ln>
        </p:spPr>
        <p:txBody>
          <a:bodyPr wrap="square" rtlCol="0">
            <a:spAutoFit/>
          </a:bodyPr>
          <a:lstStyle/>
          <a:p>
            <a:pPr algn="ctr"/>
            <a:r>
              <a:rPr lang="en-CA"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Annual water extraction from Char Lake has been calculated from 2020 to 2047.</a:t>
            </a: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CA"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0A3ACF-1486-42AA-B5C0-0207AD53A80C}"/>
              </a:ext>
            </a:extLst>
          </p:cNvPr>
          <p:cNvPicPr>
            <a:picLocks noChangeAspect="1"/>
          </p:cNvPicPr>
          <p:nvPr/>
        </p:nvPicPr>
        <p:blipFill>
          <a:blip r:embed="rId2"/>
          <a:stretch>
            <a:fillRect/>
          </a:stretch>
        </p:blipFill>
        <p:spPr>
          <a:xfrm>
            <a:off x="1130030" y="1740777"/>
            <a:ext cx="9931940" cy="4416650"/>
          </a:xfrm>
          <a:prstGeom prst="rect">
            <a:avLst/>
          </a:prstGeom>
        </p:spPr>
      </p:pic>
    </p:spTree>
    <p:extLst>
      <p:ext uri="{BB962C8B-B14F-4D97-AF65-F5344CB8AC3E}">
        <p14:creationId xmlns:p14="http://schemas.microsoft.com/office/powerpoint/2010/main" val="3027442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1975</Words>
  <Application>Microsoft Office PowerPoint</Application>
  <PresentationFormat>Widescreen</PresentationFormat>
  <Paragraphs>186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PRESENTATION FOR THE TYPE A WATER LICENCE APPLICATION OF THE RESOLUTE BAY UTILIDOR SYSTEM  NWB PUBLIC HEARING                                OCTOBER 27 &amp; 28, 2020  PRESENTED BY:  BHABESH ROY, M.A.Sc., P.Eng. MUNICIPAL PLANNING ENGINEER COMMUNITY GOVERNMENT SERVICES   GOVERNMENT OF NUNAVUT BAFFIN REGION, POND INLET BOX 379, X0A 0S0, NUNAVUT Office: 867-899-7314 Cell: 867-899-1345  </vt:lpstr>
      <vt:lpstr>PARTICIPANTS FOR THE PUBLIC HEARING</vt:lpstr>
      <vt:lpstr>MUNICIPALITY OF RESOLUTE BAY</vt:lpstr>
      <vt:lpstr>TYPE A WATER LICENCE APPLICATION OF THE MUNICIPALITY OF RESOLUTE BAY UTILITOR SYTEM</vt:lpstr>
      <vt:lpstr>HISTORICAL WATER EXTRACTION VOLUME</vt:lpstr>
      <vt:lpstr>COMPONENTS OF THE FUTURE UTILIDOR SYSTEM</vt:lpstr>
      <vt:lpstr>COMPONENTS OF THE UTILIDOR SYTEM</vt:lpstr>
      <vt:lpstr>                 THE UTILIDOR SYSTEM OF THE MUNICIPALITY OF RESOLUTE BAY</vt:lpstr>
      <vt:lpstr>QUANTITY OF WATER REQUESTED</vt:lpstr>
      <vt:lpstr>QUANTITY OF WATER REQUESTED</vt:lpstr>
      <vt:lpstr>CHAR LAKE PUMPHOUSE DESIGN &amp; CONSTRUCTION</vt:lpstr>
      <vt:lpstr>SIGNAL HILL WTP DESIGN &amp; CONSTRUCTION</vt:lpstr>
      <vt:lpstr>SIGNAL HILL WTP DESIGN &amp; CONSTRUCTION</vt:lpstr>
      <vt:lpstr>SIGNAL HILL WTP DESIGN &amp; CONSTRUCTION</vt:lpstr>
      <vt:lpstr>SPILL CONTINGENCY PLAN</vt:lpstr>
      <vt:lpstr>WASTEWATER TREATMENT PLANT</vt:lpstr>
      <vt:lpstr>WASTEWATER TREATMENT PLANT</vt:lpstr>
      <vt:lpstr>ECCC RECOMMENDED WASTEWATER EFFLUENT COMPLIANCY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FOR THE TYPE A WATER LICENCE APPLICATION OF THE RESOLUTE BAY UTILIDOR SYTEM  NWB HEARING    VIA TELECONFERENCE                                   OCTOBER 27 &amp; 28, 2020   PRESENTED BY:  BHABESH ROY, M.A.Sc., P.Eng. MUNICIPAL PLANNING ENGINEER COMMUNITY GOVERNMENT SERVICES   GOVERNMENT OF NUNAVUT BAFFIN REGION, POND INLET BOX 379, X0A 0S0, NUNAVUT Office 867 899 7314, Cell 867 899 1345</dc:title>
  <dc:creator>Tony Whalen</dc:creator>
  <cp:lastModifiedBy>Richard Dwyer</cp:lastModifiedBy>
  <cp:revision>35</cp:revision>
  <dcterms:created xsi:type="dcterms:W3CDTF">2020-10-04T23:18:47Z</dcterms:created>
  <dcterms:modified xsi:type="dcterms:W3CDTF">2020-10-28T14:18:36Z</dcterms:modified>
</cp:coreProperties>
</file>