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7" d="100"/>
          <a:sy n="107" d="100"/>
        </p:scale>
        <p:origin x="-68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280C-6C79-4D5F-96F8-B6C1838A55E0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18582-1D24-4A74-9355-3F9BEE7F2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274638"/>
            <a:ext cx="4953000" cy="411162"/>
          </a:xfrm>
          <a:ln>
            <a:solidFill>
              <a:schemeClr val="hlink"/>
            </a:solidFill>
          </a:ln>
        </p:spPr>
        <p:txBody>
          <a:bodyPr/>
          <a:lstStyle/>
          <a:p>
            <a:pPr eaLnBrk="1" hangingPunct="1"/>
            <a:r>
              <a:rPr lang="en-US" sz="1800" b="1" dirty="0" smtClean="0"/>
              <a:t>Hall Beach Sewage Lagoon (Existing)</a:t>
            </a:r>
          </a:p>
        </p:txBody>
      </p:sp>
      <p:sp>
        <p:nvSpPr>
          <p:cNvPr id="5123" name="Line 9"/>
          <p:cNvSpPr>
            <a:spLocks noChangeShapeType="1"/>
          </p:cNvSpPr>
          <p:nvPr/>
        </p:nvSpPr>
        <p:spPr bwMode="auto">
          <a:xfrm>
            <a:off x="0" y="14478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10"/>
          <p:cNvSpPr>
            <a:spLocks noChangeShapeType="1"/>
          </p:cNvSpPr>
          <p:nvPr/>
        </p:nvSpPr>
        <p:spPr bwMode="auto">
          <a:xfrm>
            <a:off x="46482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2743200" y="6553200"/>
            <a:ext cx="533400" cy="338554"/>
          </a:xfrm>
          <a:prstGeom prst="rect">
            <a:avLst/>
          </a:prstGeom>
          <a:solidFill>
            <a:srgbClr val="00B050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/>
              <a:t>SEA</a:t>
            </a:r>
          </a:p>
        </p:txBody>
      </p:sp>
      <p:sp>
        <p:nvSpPr>
          <p:cNvPr id="5126" name="Oval 13"/>
          <p:cNvSpPr>
            <a:spLocks noChangeArrowheads="1"/>
          </p:cNvSpPr>
          <p:nvPr/>
        </p:nvSpPr>
        <p:spPr bwMode="auto">
          <a:xfrm>
            <a:off x="1371600" y="1600200"/>
            <a:ext cx="3048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Oval 14"/>
          <p:cNvSpPr>
            <a:spLocks noChangeArrowheads="1"/>
          </p:cNvSpPr>
          <p:nvPr/>
        </p:nvSpPr>
        <p:spPr bwMode="auto">
          <a:xfrm>
            <a:off x="2895600" y="1600200"/>
            <a:ext cx="3048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Oval 15"/>
          <p:cNvSpPr>
            <a:spLocks noChangeArrowheads="1"/>
          </p:cNvSpPr>
          <p:nvPr/>
        </p:nvSpPr>
        <p:spPr bwMode="auto">
          <a:xfrm>
            <a:off x="4572000" y="5334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Oval 16"/>
          <p:cNvSpPr>
            <a:spLocks noChangeArrowheads="1"/>
          </p:cNvSpPr>
          <p:nvPr/>
        </p:nvSpPr>
        <p:spPr bwMode="auto">
          <a:xfrm>
            <a:off x="64008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7"/>
          <p:cNvSpPr>
            <a:spLocks noChangeShapeType="1"/>
          </p:cNvSpPr>
          <p:nvPr/>
        </p:nvSpPr>
        <p:spPr bwMode="auto">
          <a:xfrm>
            <a:off x="4800600" y="1600200"/>
            <a:ext cx="0" cy="3505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8"/>
          <p:cNvSpPr>
            <a:spLocks noChangeShapeType="1"/>
          </p:cNvSpPr>
          <p:nvPr/>
        </p:nvSpPr>
        <p:spPr bwMode="auto">
          <a:xfrm>
            <a:off x="4648200" y="1600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23"/>
          <p:cNvSpPr>
            <a:spLocks noChangeShapeType="1"/>
          </p:cNvSpPr>
          <p:nvPr/>
        </p:nvSpPr>
        <p:spPr bwMode="auto">
          <a:xfrm flipH="1">
            <a:off x="4724400" y="25908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24"/>
          <p:cNvSpPr>
            <a:spLocks noChangeShapeType="1"/>
          </p:cNvSpPr>
          <p:nvPr/>
        </p:nvSpPr>
        <p:spPr bwMode="auto">
          <a:xfrm flipV="1">
            <a:off x="2590800" y="52578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25"/>
          <p:cNvSpPr>
            <a:spLocks noChangeShapeType="1"/>
          </p:cNvSpPr>
          <p:nvPr/>
        </p:nvSpPr>
        <p:spPr bwMode="auto">
          <a:xfrm flipV="1">
            <a:off x="5791200" y="6172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26"/>
          <p:cNvSpPr>
            <a:spLocks noChangeShapeType="1"/>
          </p:cNvSpPr>
          <p:nvPr/>
        </p:nvSpPr>
        <p:spPr bwMode="auto">
          <a:xfrm>
            <a:off x="838200" y="11430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6" name="Line 27"/>
          <p:cNvSpPr>
            <a:spLocks noChangeShapeType="1"/>
          </p:cNvSpPr>
          <p:nvPr/>
        </p:nvSpPr>
        <p:spPr bwMode="auto">
          <a:xfrm>
            <a:off x="2438400" y="10668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7" name="Text Box 28"/>
          <p:cNvSpPr txBox="1">
            <a:spLocks noChangeArrowheads="1"/>
          </p:cNvSpPr>
          <p:nvPr/>
        </p:nvSpPr>
        <p:spPr bwMode="auto">
          <a:xfrm>
            <a:off x="0" y="7620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b="1" dirty="0"/>
              <a:t>(1)Truck Discharge Raw Sewage</a:t>
            </a:r>
          </a:p>
          <a:p>
            <a:r>
              <a:rPr lang="en-US" sz="1000" b="1" dirty="0"/>
              <a:t>(N 68</a:t>
            </a:r>
            <a:r>
              <a:rPr lang="en-US" sz="1000" b="1" baseline="30000" dirty="0"/>
              <a:t>0</a:t>
            </a:r>
            <a:r>
              <a:rPr lang="en-US" sz="1000" b="1" dirty="0"/>
              <a:t>48.266’; W 81</a:t>
            </a:r>
            <a:r>
              <a:rPr lang="en-US" sz="1000" b="1" baseline="30000" dirty="0"/>
              <a:t>0</a:t>
            </a:r>
            <a:r>
              <a:rPr lang="en-US" sz="1000" b="1" dirty="0"/>
              <a:t>15.816’)</a:t>
            </a:r>
          </a:p>
        </p:txBody>
      </p:sp>
      <p:sp>
        <p:nvSpPr>
          <p:cNvPr id="5138" name="Rectangle 29"/>
          <p:cNvSpPr>
            <a:spLocks noChangeArrowheads="1"/>
          </p:cNvSpPr>
          <p:nvPr/>
        </p:nvSpPr>
        <p:spPr bwMode="auto">
          <a:xfrm>
            <a:off x="2286000" y="838200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dirty="0"/>
              <a:t>(</a:t>
            </a:r>
            <a:r>
              <a:rPr lang="en-US" sz="1000" b="1" dirty="0"/>
              <a:t>2) Truck Discharge Raw Sewage</a:t>
            </a:r>
          </a:p>
          <a:p>
            <a:r>
              <a:rPr lang="en-US" sz="1000" b="1" dirty="0"/>
              <a:t>          (N 68</a:t>
            </a:r>
            <a:r>
              <a:rPr lang="en-US" sz="1000" b="1" baseline="30000" dirty="0"/>
              <a:t>0</a:t>
            </a:r>
            <a:r>
              <a:rPr lang="en-US" sz="1000" b="1" dirty="0"/>
              <a:t>48.304’; W 81</a:t>
            </a:r>
            <a:r>
              <a:rPr lang="en-US" sz="1000" b="1" baseline="30000" dirty="0"/>
              <a:t>0</a:t>
            </a:r>
            <a:r>
              <a:rPr lang="en-US" sz="1000" b="1" dirty="0"/>
              <a:t>50.883’)</a:t>
            </a:r>
          </a:p>
        </p:txBody>
      </p:sp>
      <p:sp>
        <p:nvSpPr>
          <p:cNvPr id="5139" name="Text Box 30"/>
          <p:cNvSpPr txBox="1">
            <a:spLocks noChangeArrowheads="1"/>
          </p:cNvSpPr>
          <p:nvPr/>
        </p:nvSpPr>
        <p:spPr bwMode="auto">
          <a:xfrm>
            <a:off x="2133600" y="5334000"/>
            <a:ext cx="1752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(3) End of Lagoon pipe</a:t>
            </a:r>
          </a:p>
        </p:txBody>
      </p:sp>
      <p:sp>
        <p:nvSpPr>
          <p:cNvPr id="5140" name="Text Box 31"/>
          <p:cNvSpPr txBox="1">
            <a:spLocks noChangeArrowheads="1"/>
          </p:cNvSpPr>
          <p:nvPr/>
        </p:nvSpPr>
        <p:spPr bwMode="auto">
          <a:xfrm>
            <a:off x="4572000" y="6172200"/>
            <a:ext cx="1295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(5) Monitoring Point</a:t>
            </a:r>
          </a:p>
        </p:txBody>
      </p:sp>
      <p:sp>
        <p:nvSpPr>
          <p:cNvPr id="5141" name="Text Box 32"/>
          <p:cNvSpPr txBox="1">
            <a:spLocks noChangeArrowheads="1"/>
          </p:cNvSpPr>
          <p:nvPr/>
        </p:nvSpPr>
        <p:spPr bwMode="auto">
          <a:xfrm>
            <a:off x="5470525" y="2420938"/>
            <a:ext cx="12618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 smtClean="0"/>
              <a:t>Lined Collector </a:t>
            </a:r>
            <a:r>
              <a:rPr lang="en-US" sz="1000" dirty="0"/>
              <a:t>drain</a:t>
            </a:r>
          </a:p>
        </p:txBody>
      </p:sp>
      <p:sp>
        <p:nvSpPr>
          <p:cNvPr id="5142" name="Line 34"/>
          <p:cNvSpPr>
            <a:spLocks noChangeShapeType="1"/>
          </p:cNvSpPr>
          <p:nvPr/>
        </p:nvSpPr>
        <p:spPr bwMode="auto">
          <a:xfrm>
            <a:off x="3352800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3" name="Line 38"/>
          <p:cNvSpPr>
            <a:spLocks noChangeShapeType="1"/>
          </p:cNvSpPr>
          <p:nvPr/>
        </p:nvSpPr>
        <p:spPr bwMode="auto">
          <a:xfrm>
            <a:off x="4724400" y="5257800"/>
            <a:ext cx="1295400" cy="609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4" name="Line 39"/>
          <p:cNvSpPr>
            <a:spLocks noChangeShapeType="1"/>
          </p:cNvSpPr>
          <p:nvPr/>
        </p:nvSpPr>
        <p:spPr bwMode="auto">
          <a:xfrm>
            <a:off x="6553200" y="6096000"/>
            <a:ext cx="1752600" cy="457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5" name="Text Box 41"/>
          <p:cNvSpPr txBox="1">
            <a:spLocks noChangeArrowheads="1"/>
          </p:cNvSpPr>
          <p:nvPr/>
        </p:nvSpPr>
        <p:spPr bwMode="auto">
          <a:xfrm>
            <a:off x="5699125" y="5481638"/>
            <a:ext cx="148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i="1"/>
              <a:t>Wetland Flow Direction</a:t>
            </a:r>
          </a:p>
        </p:txBody>
      </p:sp>
      <p:sp>
        <p:nvSpPr>
          <p:cNvPr id="5146" name="Line 42"/>
          <p:cNvSpPr>
            <a:spLocks noChangeShapeType="1"/>
          </p:cNvSpPr>
          <p:nvPr/>
        </p:nvSpPr>
        <p:spPr bwMode="auto">
          <a:xfrm>
            <a:off x="0" y="1600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7" name="Text Box 43"/>
          <p:cNvSpPr txBox="1">
            <a:spLocks noChangeArrowheads="1"/>
          </p:cNvSpPr>
          <p:nvPr/>
        </p:nvSpPr>
        <p:spPr bwMode="auto">
          <a:xfrm>
            <a:off x="4708525" y="973138"/>
            <a:ext cx="9286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Access Road</a:t>
            </a:r>
          </a:p>
        </p:txBody>
      </p:sp>
      <p:sp>
        <p:nvSpPr>
          <p:cNvPr id="5148" name="Line 44"/>
          <p:cNvSpPr>
            <a:spLocks noChangeShapeType="1"/>
          </p:cNvSpPr>
          <p:nvPr/>
        </p:nvSpPr>
        <p:spPr bwMode="auto">
          <a:xfrm flipH="1">
            <a:off x="4343400" y="10668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49" name="Line 52"/>
          <p:cNvSpPr>
            <a:spLocks noChangeShapeType="1"/>
          </p:cNvSpPr>
          <p:nvPr/>
        </p:nvSpPr>
        <p:spPr bwMode="auto">
          <a:xfrm>
            <a:off x="2438400" y="16002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0" name="Line 53"/>
          <p:cNvSpPr>
            <a:spLocks noChangeShapeType="1"/>
          </p:cNvSpPr>
          <p:nvPr/>
        </p:nvSpPr>
        <p:spPr bwMode="auto">
          <a:xfrm>
            <a:off x="2438400" y="5181600"/>
            <a:ext cx="21336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1" name="Line 54"/>
          <p:cNvSpPr>
            <a:spLocks noChangeShapeType="1"/>
          </p:cNvSpPr>
          <p:nvPr/>
        </p:nvSpPr>
        <p:spPr bwMode="auto">
          <a:xfrm>
            <a:off x="4572000" y="1600200"/>
            <a:ext cx="0" cy="358140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2" name="Line 55"/>
          <p:cNvSpPr>
            <a:spLocks noChangeShapeType="1"/>
          </p:cNvSpPr>
          <p:nvPr/>
        </p:nvSpPr>
        <p:spPr bwMode="auto">
          <a:xfrm>
            <a:off x="2438400" y="1600200"/>
            <a:ext cx="0" cy="358140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3" name="Line 56"/>
          <p:cNvSpPr>
            <a:spLocks noChangeShapeType="1"/>
          </p:cNvSpPr>
          <p:nvPr/>
        </p:nvSpPr>
        <p:spPr bwMode="auto">
          <a:xfrm flipH="1">
            <a:off x="304800" y="16002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4" name="Line 57"/>
          <p:cNvSpPr>
            <a:spLocks noChangeShapeType="1"/>
          </p:cNvSpPr>
          <p:nvPr/>
        </p:nvSpPr>
        <p:spPr bwMode="auto">
          <a:xfrm>
            <a:off x="304800" y="1600200"/>
            <a:ext cx="0" cy="3581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5" name="Line 58"/>
          <p:cNvSpPr>
            <a:spLocks noChangeShapeType="1"/>
          </p:cNvSpPr>
          <p:nvPr/>
        </p:nvSpPr>
        <p:spPr bwMode="auto">
          <a:xfrm flipV="1">
            <a:off x="304800" y="51816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56" name="Freeform 60"/>
          <p:cNvSpPr>
            <a:spLocks/>
          </p:cNvSpPr>
          <p:nvPr/>
        </p:nvSpPr>
        <p:spPr bwMode="auto">
          <a:xfrm>
            <a:off x="77788" y="6459538"/>
            <a:ext cx="8774112" cy="233362"/>
          </a:xfrm>
          <a:custGeom>
            <a:avLst/>
            <a:gdLst>
              <a:gd name="T0" fmla="*/ 0 w 5527"/>
              <a:gd name="T1" fmla="*/ 92 h 147"/>
              <a:gd name="T2" fmla="*/ 110 w 5527"/>
              <a:gd name="T3" fmla="*/ 49 h 147"/>
              <a:gd name="T4" fmla="*/ 705 w 5527"/>
              <a:gd name="T5" fmla="*/ 67 h 147"/>
              <a:gd name="T6" fmla="*/ 1446 w 5527"/>
              <a:gd name="T7" fmla="*/ 61 h 147"/>
              <a:gd name="T8" fmla="*/ 1587 w 5527"/>
              <a:gd name="T9" fmla="*/ 30 h 147"/>
              <a:gd name="T10" fmla="*/ 1777 w 5527"/>
              <a:gd name="T11" fmla="*/ 0 h 147"/>
              <a:gd name="T12" fmla="*/ 2286 w 5527"/>
              <a:gd name="T13" fmla="*/ 6 h 147"/>
              <a:gd name="T14" fmla="*/ 2506 w 5527"/>
              <a:gd name="T15" fmla="*/ 73 h 147"/>
              <a:gd name="T16" fmla="*/ 2788 w 5527"/>
              <a:gd name="T17" fmla="*/ 110 h 147"/>
              <a:gd name="T18" fmla="*/ 2856 w 5527"/>
              <a:gd name="T19" fmla="*/ 128 h 147"/>
              <a:gd name="T20" fmla="*/ 2880 w 5527"/>
              <a:gd name="T21" fmla="*/ 135 h 147"/>
              <a:gd name="T22" fmla="*/ 3064 w 5527"/>
              <a:gd name="T23" fmla="*/ 128 h 147"/>
              <a:gd name="T24" fmla="*/ 3180 w 5527"/>
              <a:gd name="T25" fmla="*/ 104 h 147"/>
              <a:gd name="T26" fmla="*/ 3560 w 5527"/>
              <a:gd name="T27" fmla="*/ 98 h 147"/>
              <a:gd name="T28" fmla="*/ 3695 w 5527"/>
              <a:gd name="T29" fmla="*/ 67 h 147"/>
              <a:gd name="T30" fmla="*/ 5086 w 5527"/>
              <a:gd name="T31" fmla="*/ 61 h 147"/>
              <a:gd name="T32" fmla="*/ 5527 w 5527"/>
              <a:gd name="T33" fmla="*/ 67 h 14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527"/>
              <a:gd name="T52" fmla="*/ 0 h 147"/>
              <a:gd name="T53" fmla="*/ 5527 w 5527"/>
              <a:gd name="T54" fmla="*/ 147 h 14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527" h="147">
                <a:moveTo>
                  <a:pt x="0" y="92"/>
                </a:moveTo>
                <a:cubicBezTo>
                  <a:pt x="24" y="66"/>
                  <a:pt x="76" y="53"/>
                  <a:pt x="110" y="49"/>
                </a:cubicBezTo>
                <a:cubicBezTo>
                  <a:pt x="345" y="52"/>
                  <a:pt x="499" y="50"/>
                  <a:pt x="705" y="67"/>
                </a:cubicBezTo>
                <a:cubicBezTo>
                  <a:pt x="952" y="65"/>
                  <a:pt x="1199" y="65"/>
                  <a:pt x="1446" y="61"/>
                </a:cubicBezTo>
                <a:cubicBezTo>
                  <a:pt x="1493" y="60"/>
                  <a:pt x="1541" y="39"/>
                  <a:pt x="1587" y="30"/>
                </a:cubicBezTo>
                <a:cubicBezTo>
                  <a:pt x="1650" y="18"/>
                  <a:pt x="1714" y="10"/>
                  <a:pt x="1777" y="0"/>
                </a:cubicBezTo>
                <a:cubicBezTo>
                  <a:pt x="1947" y="2"/>
                  <a:pt x="2116" y="1"/>
                  <a:pt x="2286" y="6"/>
                </a:cubicBezTo>
                <a:cubicBezTo>
                  <a:pt x="2361" y="8"/>
                  <a:pt x="2433" y="58"/>
                  <a:pt x="2506" y="73"/>
                </a:cubicBezTo>
                <a:cubicBezTo>
                  <a:pt x="2564" y="109"/>
                  <a:pt x="2706" y="104"/>
                  <a:pt x="2788" y="110"/>
                </a:cubicBezTo>
                <a:cubicBezTo>
                  <a:pt x="2836" y="119"/>
                  <a:pt x="2804" y="112"/>
                  <a:pt x="2856" y="128"/>
                </a:cubicBezTo>
                <a:cubicBezTo>
                  <a:pt x="2864" y="130"/>
                  <a:pt x="2880" y="135"/>
                  <a:pt x="2880" y="135"/>
                </a:cubicBezTo>
                <a:cubicBezTo>
                  <a:pt x="2941" y="133"/>
                  <a:pt x="3003" y="132"/>
                  <a:pt x="3064" y="128"/>
                </a:cubicBezTo>
                <a:cubicBezTo>
                  <a:pt x="3103" y="126"/>
                  <a:pt x="3141" y="105"/>
                  <a:pt x="3180" y="104"/>
                </a:cubicBezTo>
                <a:cubicBezTo>
                  <a:pt x="3307" y="100"/>
                  <a:pt x="3433" y="100"/>
                  <a:pt x="3560" y="98"/>
                </a:cubicBezTo>
                <a:cubicBezTo>
                  <a:pt x="3604" y="84"/>
                  <a:pt x="3649" y="73"/>
                  <a:pt x="3695" y="67"/>
                </a:cubicBezTo>
                <a:cubicBezTo>
                  <a:pt x="4155" y="79"/>
                  <a:pt x="4641" y="147"/>
                  <a:pt x="5086" y="61"/>
                </a:cubicBezTo>
                <a:cubicBezTo>
                  <a:pt x="5302" y="73"/>
                  <a:pt x="5155" y="67"/>
                  <a:pt x="5527" y="67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7" name="Line 61"/>
          <p:cNvSpPr>
            <a:spLocks noChangeShapeType="1"/>
          </p:cNvSpPr>
          <p:nvPr/>
        </p:nvSpPr>
        <p:spPr bwMode="auto">
          <a:xfrm>
            <a:off x="1981200" y="34290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58" name="Line 62"/>
          <p:cNvSpPr>
            <a:spLocks noChangeShapeType="1"/>
          </p:cNvSpPr>
          <p:nvPr/>
        </p:nvSpPr>
        <p:spPr bwMode="auto">
          <a:xfrm>
            <a:off x="4114800" y="37338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59" name="Line 63"/>
          <p:cNvSpPr>
            <a:spLocks noChangeShapeType="1"/>
          </p:cNvSpPr>
          <p:nvPr/>
        </p:nvSpPr>
        <p:spPr bwMode="auto">
          <a:xfrm>
            <a:off x="5562600" y="31242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0" name="Line 64"/>
          <p:cNvSpPr>
            <a:spLocks noChangeShapeType="1"/>
          </p:cNvSpPr>
          <p:nvPr/>
        </p:nvSpPr>
        <p:spPr bwMode="auto">
          <a:xfrm>
            <a:off x="5562600" y="3581400"/>
            <a:ext cx="762000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61" name="Text Box 65"/>
          <p:cNvSpPr txBox="1">
            <a:spLocks noChangeArrowheads="1"/>
          </p:cNvSpPr>
          <p:nvPr/>
        </p:nvSpPr>
        <p:spPr bwMode="auto">
          <a:xfrm>
            <a:off x="6537325" y="3030538"/>
            <a:ext cx="13192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/>
              <a:t>Containment Berm</a:t>
            </a:r>
          </a:p>
        </p:txBody>
      </p:sp>
      <p:sp>
        <p:nvSpPr>
          <p:cNvPr id="5162" name="Text Box 68"/>
          <p:cNvSpPr txBox="1">
            <a:spLocks noChangeArrowheads="1"/>
          </p:cNvSpPr>
          <p:nvPr/>
        </p:nvSpPr>
        <p:spPr bwMode="auto">
          <a:xfrm>
            <a:off x="6537325" y="3411538"/>
            <a:ext cx="120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/>
              <a:t>Exfiltration Berm</a:t>
            </a:r>
          </a:p>
        </p:txBody>
      </p:sp>
      <p:sp>
        <p:nvSpPr>
          <p:cNvPr id="5163" name="Line 69"/>
          <p:cNvSpPr>
            <a:spLocks noChangeShapeType="1"/>
          </p:cNvSpPr>
          <p:nvPr/>
        </p:nvSpPr>
        <p:spPr bwMode="auto">
          <a:xfrm>
            <a:off x="5638800" y="38862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64" name="Text Box 70"/>
          <p:cNvSpPr txBox="1">
            <a:spLocks noChangeArrowheads="1"/>
          </p:cNvSpPr>
          <p:nvPr/>
        </p:nvSpPr>
        <p:spPr bwMode="auto">
          <a:xfrm>
            <a:off x="6537325" y="3716338"/>
            <a:ext cx="12506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 smtClean="0"/>
              <a:t>Uniform </a:t>
            </a:r>
            <a:r>
              <a:rPr lang="en-US" sz="1000" b="1" dirty="0" err="1" smtClean="0"/>
              <a:t>exfiltration</a:t>
            </a:r>
            <a:endParaRPr lang="en-US" sz="1000" b="1" dirty="0"/>
          </a:p>
        </p:txBody>
      </p:sp>
      <p:sp>
        <p:nvSpPr>
          <p:cNvPr id="5165" name="Oval 71"/>
          <p:cNvSpPr>
            <a:spLocks noChangeArrowheads="1"/>
          </p:cNvSpPr>
          <p:nvPr/>
        </p:nvSpPr>
        <p:spPr bwMode="auto">
          <a:xfrm>
            <a:off x="7010400" y="6172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6" name="Line 72"/>
          <p:cNvSpPr>
            <a:spLocks noChangeShapeType="1"/>
          </p:cNvSpPr>
          <p:nvPr/>
        </p:nvSpPr>
        <p:spPr bwMode="auto">
          <a:xfrm flipH="1">
            <a:off x="7162800" y="57912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67" name="Text Box 73"/>
          <p:cNvSpPr txBox="1">
            <a:spLocks noChangeArrowheads="1"/>
          </p:cNvSpPr>
          <p:nvPr/>
        </p:nvSpPr>
        <p:spPr bwMode="auto">
          <a:xfrm>
            <a:off x="7604125" y="5621338"/>
            <a:ext cx="12874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(6) Monitoring Point</a:t>
            </a:r>
          </a:p>
        </p:txBody>
      </p:sp>
      <p:sp>
        <p:nvSpPr>
          <p:cNvPr id="5168" name="Oval 74"/>
          <p:cNvSpPr>
            <a:spLocks noChangeArrowheads="1"/>
          </p:cNvSpPr>
          <p:nvPr/>
        </p:nvSpPr>
        <p:spPr bwMode="auto">
          <a:xfrm>
            <a:off x="3276600" y="5029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69" name="Text Box 75"/>
          <p:cNvSpPr txBox="1">
            <a:spLocks noChangeArrowheads="1"/>
          </p:cNvSpPr>
          <p:nvPr/>
        </p:nvSpPr>
        <p:spPr bwMode="auto">
          <a:xfrm>
            <a:off x="3581400" y="5638800"/>
            <a:ext cx="1371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(4) Monitoring Point</a:t>
            </a:r>
          </a:p>
          <a:p>
            <a:r>
              <a:rPr lang="en-US" sz="1000"/>
              <a:t>N 68</a:t>
            </a:r>
            <a:r>
              <a:rPr lang="en-US" sz="1000" baseline="30000"/>
              <a:t>0</a:t>
            </a:r>
            <a:r>
              <a:rPr lang="en-US" sz="1000"/>
              <a:t>48.398’</a:t>
            </a:r>
          </a:p>
          <a:p>
            <a:r>
              <a:rPr lang="en-US" sz="1000"/>
              <a:t>W 81</a:t>
            </a:r>
            <a:r>
              <a:rPr lang="en-US" sz="1000" baseline="30000"/>
              <a:t>0</a:t>
            </a:r>
            <a:r>
              <a:rPr lang="en-US" sz="1000"/>
              <a:t>15.770’</a:t>
            </a:r>
          </a:p>
        </p:txBody>
      </p:sp>
      <p:sp>
        <p:nvSpPr>
          <p:cNvPr id="5170" name="Line 76"/>
          <p:cNvSpPr>
            <a:spLocks noChangeShapeType="1"/>
          </p:cNvSpPr>
          <p:nvPr/>
        </p:nvSpPr>
        <p:spPr bwMode="auto">
          <a:xfrm flipV="1">
            <a:off x="3810000" y="54864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71" name="Oval 77"/>
          <p:cNvSpPr>
            <a:spLocks noChangeArrowheads="1"/>
          </p:cNvSpPr>
          <p:nvPr/>
        </p:nvSpPr>
        <p:spPr bwMode="auto">
          <a:xfrm>
            <a:off x="5867400" y="4114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72" name="Text Box 78"/>
          <p:cNvSpPr txBox="1">
            <a:spLocks noChangeArrowheads="1"/>
          </p:cNvSpPr>
          <p:nvPr/>
        </p:nvSpPr>
        <p:spPr bwMode="auto">
          <a:xfrm>
            <a:off x="6384925" y="3998913"/>
            <a:ext cx="1384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 </a:t>
            </a:r>
            <a:r>
              <a:rPr lang="en-US" sz="1000" b="1"/>
              <a:t>Monitoring Point</a:t>
            </a:r>
          </a:p>
        </p:txBody>
      </p:sp>
      <p:sp>
        <p:nvSpPr>
          <p:cNvPr id="5173" name="Freeform 79"/>
          <p:cNvSpPr>
            <a:spLocks/>
          </p:cNvSpPr>
          <p:nvPr/>
        </p:nvSpPr>
        <p:spPr bwMode="auto">
          <a:xfrm>
            <a:off x="4114800" y="5105400"/>
            <a:ext cx="1712913" cy="755650"/>
          </a:xfrm>
          <a:custGeom>
            <a:avLst/>
            <a:gdLst>
              <a:gd name="T0" fmla="*/ 425 w 1079"/>
              <a:gd name="T1" fmla="*/ 0 h 476"/>
              <a:gd name="T2" fmla="*/ 621 w 1079"/>
              <a:gd name="T3" fmla="*/ 17 h 476"/>
              <a:gd name="T4" fmla="*/ 722 w 1079"/>
              <a:gd name="T5" fmla="*/ 67 h 476"/>
              <a:gd name="T6" fmla="*/ 767 w 1079"/>
              <a:gd name="T7" fmla="*/ 107 h 476"/>
              <a:gd name="T8" fmla="*/ 873 w 1079"/>
              <a:gd name="T9" fmla="*/ 202 h 476"/>
              <a:gd name="T10" fmla="*/ 884 w 1079"/>
              <a:gd name="T11" fmla="*/ 218 h 476"/>
              <a:gd name="T12" fmla="*/ 901 w 1079"/>
              <a:gd name="T13" fmla="*/ 224 h 476"/>
              <a:gd name="T14" fmla="*/ 906 w 1079"/>
              <a:gd name="T15" fmla="*/ 241 h 476"/>
              <a:gd name="T16" fmla="*/ 951 w 1079"/>
              <a:gd name="T17" fmla="*/ 302 h 476"/>
              <a:gd name="T18" fmla="*/ 1013 w 1079"/>
              <a:gd name="T19" fmla="*/ 353 h 476"/>
              <a:gd name="T20" fmla="*/ 1069 w 1079"/>
              <a:gd name="T21" fmla="*/ 448 h 476"/>
              <a:gd name="T22" fmla="*/ 1041 w 1079"/>
              <a:gd name="T23" fmla="*/ 465 h 476"/>
              <a:gd name="T24" fmla="*/ 1007 w 1079"/>
              <a:gd name="T25" fmla="*/ 476 h 476"/>
              <a:gd name="T26" fmla="*/ 800 w 1079"/>
              <a:gd name="T27" fmla="*/ 453 h 476"/>
              <a:gd name="T28" fmla="*/ 744 w 1079"/>
              <a:gd name="T29" fmla="*/ 431 h 476"/>
              <a:gd name="T30" fmla="*/ 677 w 1079"/>
              <a:gd name="T31" fmla="*/ 386 h 476"/>
              <a:gd name="T32" fmla="*/ 560 w 1079"/>
              <a:gd name="T33" fmla="*/ 325 h 476"/>
              <a:gd name="T34" fmla="*/ 437 w 1079"/>
              <a:gd name="T35" fmla="*/ 286 h 476"/>
              <a:gd name="T36" fmla="*/ 364 w 1079"/>
              <a:gd name="T37" fmla="*/ 269 h 476"/>
              <a:gd name="T38" fmla="*/ 319 w 1079"/>
              <a:gd name="T39" fmla="*/ 241 h 476"/>
              <a:gd name="T40" fmla="*/ 274 w 1079"/>
              <a:gd name="T41" fmla="*/ 213 h 476"/>
              <a:gd name="T42" fmla="*/ 135 w 1079"/>
              <a:gd name="T43" fmla="*/ 157 h 476"/>
              <a:gd name="T44" fmla="*/ 51 w 1079"/>
              <a:gd name="T45" fmla="*/ 140 h 476"/>
              <a:gd name="T46" fmla="*/ 12 w 1079"/>
              <a:gd name="T47" fmla="*/ 95 h 476"/>
              <a:gd name="T48" fmla="*/ 0 w 1079"/>
              <a:gd name="T49" fmla="*/ 84 h 47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079"/>
              <a:gd name="T76" fmla="*/ 0 h 476"/>
              <a:gd name="T77" fmla="*/ 1079 w 1079"/>
              <a:gd name="T78" fmla="*/ 476 h 47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079" h="476">
                <a:moveTo>
                  <a:pt x="425" y="0"/>
                </a:moveTo>
                <a:cubicBezTo>
                  <a:pt x="487" y="22"/>
                  <a:pt x="556" y="7"/>
                  <a:pt x="621" y="17"/>
                </a:cubicBezTo>
                <a:cubicBezTo>
                  <a:pt x="651" y="36"/>
                  <a:pt x="688" y="57"/>
                  <a:pt x="722" y="67"/>
                </a:cubicBezTo>
                <a:cubicBezTo>
                  <a:pt x="736" y="82"/>
                  <a:pt x="753" y="91"/>
                  <a:pt x="767" y="107"/>
                </a:cubicBezTo>
                <a:cubicBezTo>
                  <a:pt x="798" y="143"/>
                  <a:pt x="827" y="186"/>
                  <a:pt x="873" y="202"/>
                </a:cubicBezTo>
                <a:cubicBezTo>
                  <a:pt x="877" y="207"/>
                  <a:pt x="879" y="214"/>
                  <a:pt x="884" y="218"/>
                </a:cubicBezTo>
                <a:cubicBezTo>
                  <a:pt x="889" y="222"/>
                  <a:pt x="897" y="220"/>
                  <a:pt x="901" y="224"/>
                </a:cubicBezTo>
                <a:cubicBezTo>
                  <a:pt x="905" y="228"/>
                  <a:pt x="903" y="236"/>
                  <a:pt x="906" y="241"/>
                </a:cubicBezTo>
                <a:cubicBezTo>
                  <a:pt x="917" y="259"/>
                  <a:pt x="936" y="286"/>
                  <a:pt x="951" y="302"/>
                </a:cubicBezTo>
                <a:cubicBezTo>
                  <a:pt x="969" y="322"/>
                  <a:pt x="994" y="334"/>
                  <a:pt x="1013" y="353"/>
                </a:cubicBezTo>
                <a:cubicBezTo>
                  <a:pt x="1026" y="393"/>
                  <a:pt x="1037" y="419"/>
                  <a:pt x="1069" y="448"/>
                </a:cubicBezTo>
                <a:cubicBezTo>
                  <a:pt x="1022" y="462"/>
                  <a:pt x="1079" y="442"/>
                  <a:pt x="1041" y="465"/>
                </a:cubicBezTo>
                <a:cubicBezTo>
                  <a:pt x="1031" y="471"/>
                  <a:pt x="1018" y="472"/>
                  <a:pt x="1007" y="476"/>
                </a:cubicBezTo>
                <a:cubicBezTo>
                  <a:pt x="898" y="472"/>
                  <a:pt x="881" y="470"/>
                  <a:pt x="800" y="453"/>
                </a:cubicBezTo>
                <a:cubicBezTo>
                  <a:pt x="781" y="441"/>
                  <a:pt x="766" y="437"/>
                  <a:pt x="744" y="431"/>
                </a:cubicBezTo>
                <a:cubicBezTo>
                  <a:pt x="723" y="410"/>
                  <a:pt x="705" y="394"/>
                  <a:pt x="677" y="386"/>
                </a:cubicBezTo>
                <a:cubicBezTo>
                  <a:pt x="653" y="349"/>
                  <a:pt x="601" y="338"/>
                  <a:pt x="560" y="325"/>
                </a:cubicBezTo>
                <a:cubicBezTo>
                  <a:pt x="531" y="298"/>
                  <a:pt x="475" y="291"/>
                  <a:pt x="437" y="286"/>
                </a:cubicBezTo>
                <a:cubicBezTo>
                  <a:pt x="413" y="278"/>
                  <a:pt x="388" y="276"/>
                  <a:pt x="364" y="269"/>
                </a:cubicBezTo>
                <a:cubicBezTo>
                  <a:pt x="347" y="258"/>
                  <a:pt x="339" y="247"/>
                  <a:pt x="319" y="241"/>
                </a:cubicBezTo>
                <a:cubicBezTo>
                  <a:pt x="302" y="230"/>
                  <a:pt x="294" y="219"/>
                  <a:pt x="274" y="213"/>
                </a:cubicBezTo>
                <a:cubicBezTo>
                  <a:pt x="232" y="184"/>
                  <a:pt x="183" y="172"/>
                  <a:pt x="135" y="157"/>
                </a:cubicBezTo>
                <a:cubicBezTo>
                  <a:pt x="108" y="149"/>
                  <a:pt x="51" y="140"/>
                  <a:pt x="51" y="140"/>
                </a:cubicBezTo>
                <a:cubicBezTo>
                  <a:pt x="23" y="122"/>
                  <a:pt x="38" y="135"/>
                  <a:pt x="12" y="95"/>
                </a:cubicBezTo>
                <a:cubicBezTo>
                  <a:pt x="9" y="90"/>
                  <a:pt x="0" y="84"/>
                  <a:pt x="0" y="84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4" name="Freeform 80"/>
          <p:cNvSpPr>
            <a:spLocks/>
          </p:cNvSpPr>
          <p:nvPr/>
        </p:nvSpPr>
        <p:spPr bwMode="auto">
          <a:xfrm>
            <a:off x="5956300" y="5875338"/>
            <a:ext cx="938213" cy="381000"/>
          </a:xfrm>
          <a:custGeom>
            <a:avLst/>
            <a:gdLst>
              <a:gd name="T0" fmla="*/ 588 w 591"/>
              <a:gd name="T1" fmla="*/ 180 h 240"/>
              <a:gd name="T2" fmla="*/ 543 w 591"/>
              <a:gd name="T3" fmla="*/ 158 h 240"/>
              <a:gd name="T4" fmla="*/ 481 w 591"/>
              <a:gd name="T5" fmla="*/ 130 h 240"/>
              <a:gd name="T6" fmla="*/ 369 w 591"/>
              <a:gd name="T7" fmla="*/ 79 h 240"/>
              <a:gd name="T8" fmla="*/ 95 w 591"/>
              <a:gd name="T9" fmla="*/ 7 h 240"/>
              <a:gd name="T10" fmla="*/ 23 w 591"/>
              <a:gd name="T11" fmla="*/ 12 h 240"/>
              <a:gd name="T12" fmla="*/ 51 w 591"/>
              <a:gd name="T13" fmla="*/ 68 h 240"/>
              <a:gd name="T14" fmla="*/ 73 w 591"/>
              <a:gd name="T15" fmla="*/ 130 h 240"/>
              <a:gd name="T16" fmla="*/ 146 w 591"/>
              <a:gd name="T17" fmla="*/ 146 h 240"/>
              <a:gd name="T18" fmla="*/ 157 w 591"/>
              <a:gd name="T19" fmla="*/ 180 h 240"/>
              <a:gd name="T20" fmla="*/ 207 w 591"/>
              <a:gd name="T21" fmla="*/ 186 h 240"/>
              <a:gd name="T22" fmla="*/ 347 w 591"/>
              <a:gd name="T23" fmla="*/ 208 h 240"/>
              <a:gd name="T24" fmla="*/ 437 w 591"/>
              <a:gd name="T25" fmla="*/ 230 h 240"/>
              <a:gd name="T26" fmla="*/ 576 w 591"/>
              <a:gd name="T27" fmla="*/ 225 h 240"/>
              <a:gd name="T28" fmla="*/ 588 w 591"/>
              <a:gd name="T29" fmla="*/ 180 h 24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91"/>
              <a:gd name="T46" fmla="*/ 0 h 240"/>
              <a:gd name="T47" fmla="*/ 591 w 591"/>
              <a:gd name="T48" fmla="*/ 240 h 24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91" h="240">
                <a:moveTo>
                  <a:pt x="588" y="180"/>
                </a:moveTo>
                <a:cubicBezTo>
                  <a:pt x="574" y="167"/>
                  <a:pt x="562" y="163"/>
                  <a:pt x="543" y="158"/>
                </a:cubicBezTo>
                <a:cubicBezTo>
                  <a:pt x="527" y="140"/>
                  <a:pt x="504" y="137"/>
                  <a:pt x="481" y="130"/>
                </a:cubicBezTo>
                <a:cubicBezTo>
                  <a:pt x="453" y="100"/>
                  <a:pt x="407" y="91"/>
                  <a:pt x="369" y="79"/>
                </a:cubicBezTo>
                <a:cubicBezTo>
                  <a:pt x="279" y="51"/>
                  <a:pt x="185" y="34"/>
                  <a:pt x="95" y="7"/>
                </a:cubicBezTo>
                <a:cubicBezTo>
                  <a:pt x="71" y="9"/>
                  <a:pt x="44" y="0"/>
                  <a:pt x="23" y="12"/>
                </a:cubicBezTo>
                <a:cubicBezTo>
                  <a:pt x="0" y="25"/>
                  <a:pt x="38" y="64"/>
                  <a:pt x="51" y="68"/>
                </a:cubicBezTo>
                <a:cubicBezTo>
                  <a:pt x="62" y="85"/>
                  <a:pt x="59" y="117"/>
                  <a:pt x="73" y="130"/>
                </a:cubicBezTo>
                <a:cubicBezTo>
                  <a:pt x="85" y="141"/>
                  <a:pt x="136" y="145"/>
                  <a:pt x="146" y="146"/>
                </a:cubicBezTo>
                <a:cubicBezTo>
                  <a:pt x="146" y="147"/>
                  <a:pt x="155" y="179"/>
                  <a:pt x="157" y="180"/>
                </a:cubicBezTo>
                <a:cubicBezTo>
                  <a:pt x="173" y="186"/>
                  <a:pt x="190" y="184"/>
                  <a:pt x="207" y="186"/>
                </a:cubicBezTo>
                <a:cubicBezTo>
                  <a:pt x="254" y="193"/>
                  <a:pt x="299" y="203"/>
                  <a:pt x="347" y="208"/>
                </a:cubicBezTo>
                <a:cubicBezTo>
                  <a:pt x="377" y="216"/>
                  <a:pt x="407" y="221"/>
                  <a:pt x="437" y="230"/>
                </a:cubicBezTo>
                <a:cubicBezTo>
                  <a:pt x="483" y="228"/>
                  <a:pt x="532" y="240"/>
                  <a:pt x="576" y="225"/>
                </a:cubicBezTo>
                <a:cubicBezTo>
                  <a:pt x="591" y="220"/>
                  <a:pt x="588" y="180"/>
                  <a:pt x="588" y="180"/>
                </a:cubicBezTo>
                <a:close/>
              </a:path>
            </a:pathLst>
          </a:custGeom>
          <a:solidFill>
            <a:schemeClr val="bg1"/>
          </a:solidFill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5" name="Freeform 81"/>
          <p:cNvSpPr>
            <a:spLocks/>
          </p:cNvSpPr>
          <p:nvPr/>
        </p:nvSpPr>
        <p:spPr bwMode="auto">
          <a:xfrm>
            <a:off x="6934200" y="6089650"/>
            <a:ext cx="798513" cy="387350"/>
          </a:xfrm>
          <a:custGeom>
            <a:avLst/>
            <a:gdLst>
              <a:gd name="T0" fmla="*/ 487 w 487"/>
              <a:gd name="T1" fmla="*/ 174 h 213"/>
              <a:gd name="T2" fmla="*/ 420 w 487"/>
              <a:gd name="T3" fmla="*/ 157 h 213"/>
              <a:gd name="T4" fmla="*/ 375 w 487"/>
              <a:gd name="T5" fmla="*/ 129 h 213"/>
              <a:gd name="T6" fmla="*/ 241 w 487"/>
              <a:gd name="T7" fmla="*/ 79 h 213"/>
              <a:gd name="T8" fmla="*/ 185 w 487"/>
              <a:gd name="T9" fmla="*/ 56 h 213"/>
              <a:gd name="T10" fmla="*/ 168 w 487"/>
              <a:gd name="T11" fmla="*/ 51 h 213"/>
              <a:gd name="T12" fmla="*/ 0 w 487"/>
              <a:gd name="T13" fmla="*/ 62 h 213"/>
              <a:gd name="T14" fmla="*/ 67 w 487"/>
              <a:gd name="T15" fmla="*/ 123 h 213"/>
              <a:gd name="T16" fmla="*/ 84 w 487"/>
              <a:gd name="T17" fmla="*/ 179 h 213"/>
              <a:gd name="T18" fmla="*/ 107 w 487"/>
              <a:gd name="T19" fmla="*/ 185 h 213"/>
              <a:gd name="T20" fmla="*/ 202 w 487"/>
              <a:gd name="T21" fmla="*/ 190 h 213"/>
              <a:gd name="T22" fmla="*/ 358 w 487"/>
              <a:gd name="T23" fmla="*/ 196 h 213"/>
              <a:gd name="T24" fmla="*/ 487 w 487"/>
              <a:gd name="T25" fmla="*/ 174 h 21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87"/>
              <a:gd name="T40" fmla="*/ 0 h 213"/>
              <a:gd name="T41" fmla="*/ 487 w 487"/>
              <a:gd name="T42" fmla="*/ 213 h 213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87" h="213">
                <a:moveTo>
                  <a:pt x="487" y="174"/>
                </a:moveTo>
                <a:cubicBezTo>
                  <a:pt x="462" y="170"/>
                  <a:pt x="443" y="164"/>
                  <a:pt x="420" y="157"/>
                </a:cubicBezTo>
                <a:cubicBezTo>
                  <a:pt x="403" y="146"/>
                  <a:pt x="395" y="135"/>
                  <a:pt x="375" y="129"/>
                </a:cubicBezTo>
                <a:cubicBezTo>
                  <a:pt x="336" y="104"/>
                  <a:pt x="285" y="92"/>
                  <a:pt x="241" y="79"/>
                </a:cubicBezTo>
                <a:cubicBezTo>
                  <a:pt x="213" y="59"/>
                  <a:pt x="231" y="69"/>
                  <a:pt x="185" y="56"/>
                </a:cubicBezTo>
                <a:cubicBezTo>
                  <a:pt x="179" y="54"/>
                  <a:pt x="168" y="51"/>
                  <a:pt x="168" y="51"/>
                </a:cubicBezTo>
                <a:cubicBezTo>
                  <a:pt x="126" y="5"/>
                  <a:pt x="22" y="0"/>
                  <a:pt x="0" y="62"/>
                </a:cubicBezTo>
                <a:cubicBezTo>
                  <a:pt x="10" y="115"/>
                  <a:pt x="20" y="108"/>
                  <a:pt x="67" y="123"/>
                </a:cubicBezTo>
                <a:cubicBezTo>
                  <a:pt x="106" y="159"/>
                  <a:pt x="34" y="88"/>
                  <a:pt x="84" y="179"/>
                </a:cubicBezTo>
                <a:cubicBezTo>
                  <a:pt x="88" y="186"/>
                  <a:pt x="99" y="184"/>
                  <a:pt x="107" y="185"/>
                </a:cubicBezTo>
                <a:cubicBezTo>
                  <a:pt x="139" y="188"/>
                  <a:pt x="170" y="189"/>
                  <a:pt x="202" y="190"/>
                </a:cubicBezTo>
                <a:cubicBezTo>
                  <a:pt x="254" y="192"/>
                  <a:pt x="306" y="194"/>
                  <a:pt x="358" y="196"/>
                </a:cubicBezTo>
                <a:cubicBezTo>
                  <a:pt x="407" y="213"/>
                  <a:pt x="452" y="209"/>
                  <a:pt x="487" y="174"/>
                </a:cubicBezTo>
                <a:close/>
              </a:path>
            </a:pathLst>
          </a:custGeom>
          <a:solidFill>
            <a:schemeClr val="bg1"/>
          </a:solidFill>
          <a:ln w="2857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76" name="Oval 82"/>
          <p:cNvSpPr>
            <a:spLocks noChangeArrowheads="1"/>
          </p:cNvSpPr>
          <p:nvPr/>
        </p:nvSpPr>
        <p:spPr bwMode="auto">
          <a:xfrm>
            <a:off x="61722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77" name="Oval 83"/>
          <p:cNvSpPr>
            <a:spLocks noChangeArrowheads="1"/>
          </p:cNvSpPr>
          <p:nvPr/>
        </p:nvSpPr>
        <p:spPr bwMode="auto">
          <a:xfrm>
            <a:off x="7086600" y="6096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78" name="Text Box 84"/>
          <p:cNvSpPr txBox="1">
            <a:spLocks noChangeArrowheads="1"/>
          </p:cNvSpPr>
          <p:nvPr/>
        </p:nvSpPr>
        <p:spPr bwMode="auto">
          <a:xfrm>
            <a:off x="7620000" y="5926138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N  68</a:t>
            </a:r>
            <a:r>
              <a:rPr lang="en-US" sz="1000" baseline="30000"/>
              <a:t>0</a:t>
            </a:r>
            <a:r>
              <a:rPr lang="en-US" sz="1000"/>
              <a:t>49.022’</a:t>
            </a:r>
          </a:p>
          <a:p>
            <a:r>
              <a:rPr lang="en-US" sz="1000"/>
              <a:t>W 81</a:t>
            </a:r>
            <a:r>
              <a:rPr lang="en-US" sz="1000" baseline="30000"/>
              <a:t>0</a:t>
            </a:r>
            <a:r>
              <a:rPr lang="en-US" sz="1000"/>
              <a:t>15.840’</a:t>
            </a:r>
          </a:p>
        </p:txBody>
      </p:sp>
      <p:sp>
        <p:nvSpPr>
          <p:cNvPr id="5179" name="Text Box 85"/>
          <p:cNvSpPr txBox="1">
            <a:spLocks noChangeArrowheads="1"/>
          </p:cNvSpPr>
          <p:nvPr/>
        </p:nvSpPr>
        <p:spPr bwMode="auto">
          <a:xfrm>
            <a:off x="6080125" y="6230938"/>
            <a:ext cx="941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N 68</a:t>
            </a:r>
            <a:r>
              <a:rPr lang="en-US" sz="1000" baseline="30000"/>
              <a:t>0</a:t>
            </a:r>
            <a:r>
              <a:rPr lang="en-US" sz="1000"/>
              <a:t>48.673’</a:t>
            </a:r>
          </a:p>
          <a:p>
            <a:r>
              <a:rPr lang="en-US" sz="1000"/>
              <a:t>W 81</a:t>
            </a:r>
            <a:r>
              <a:rPr lang="en-US" sz="1000" baseline="30000"/>
              <a:t>0</a:t>
            </a:r>
            <a:r>
              <a:rPr lang="en-US" sz="1000"/>
              <a:t>15.706’</a:t>
            </a:r>
          </a:p>
        </p:txBody>
      </p:sp>
      <p:sp>
        <p:nvSpPr>
          <p:cNvPr id="5180" name="Text Box 87"/>
          <p:cNvSpPr txBox="1">
            <a:spLocks noChangeArrowheads="1"/>
          </p:cNvSpPr>
          <p:nvPr/>
        </p:nvSpPr>
        <p:spPr bwMode="auto">
          <a:xfrm>
            <a:off x="898525" y="212725"/>
            <a:ext cx="1211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Community</a:t>
            </a:r>
          </a:p>
        </p:txBody>
      </p:sp>
      <p:sp>
        <p:nvSpPr>
          <p:cNvPr id="5181" name="Line 88"/>
          <p:cNvSpPr>
            <a:spLocks noChangeShapeType="1"/>
          </p:cNvSpPr>
          <p:nvPr/>
        </p:nvSpPr>
        <p:spPr bwMode="auto">
          <a:xfrm flipH="1">
            <a:off x="304800" y="3810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Right Arrow 65"/>
          <p:cNvSpPr/>
          <p:nvPr/>
        </p:nvSpPr>
        <p:spPr>
          <a:xfrm>
            <a:off x="5943600" y="1524000"/>
            <a:ext cx="97840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7010400" y="1371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71" name="Straight Arrow Connector 70"/>
          <p:cNvCxnSpPr/>
          <p:nvPr/>
        </p:nvCxnSpPr>
        <p:spPr>
          <a:xfrm rot="5400000">
            <a:off x="3429794" y="5104606"/>
            <a:ext cx="4572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7162800" y="5181600"/>
            <a:ext cx="1656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Detention Ponds</a:t>
            </a:r>
            <a:endParaRPr lang="en-US" sz="1200" dirty="0"/>
          </a:p>
        </p:txBody>
      </p:sp>
      <p:cxnSp>
        <p:nvCxnSpPr>
          <p:cNvPr id="74" name="Straight Arrow Connector 73"/>
          <p:cNvCxnSpPr/>
          <p:nvPr/>
        </p:nvCxnSpPr>
        <p:spPr>
          <a:xfrm rot="5400000">
            <a:off x="6819900" y="56007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5174" idx="3"/>
          </p:cNvCxnSpPr>
          <p:nvPr/>
        </p:nvCxnSpPr>
        <p:spPr>
          <a:xfrm rot="10800000" flipV="1">
            <a:off x="6542088" y="5410199"/>
            <a:ext cx="773112" cy="590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1828800" y="5867400"/>
            <a:ext cx="914400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1447800" y="6019801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       Flow of </a:t>
            </a:r>
            <a:r>
              <a:rPr lang="en-US" sz="1200" dirty="0" err="1" smtClean="0"/>
              <a:t>exfiltrated</a:t>
            </a:r>
            <a:r>
              <a:rPr lang="en-US" sz="1200" dirty="0" smtClean="0"/>
              <a:t> water</a:t>
            </a:r>
            <a:endParaRPr lang="en-US" sz="1200" dirty="0"/>
          </a:p>
        </p:txBody>
      </p:sp>
      <p:sp>
        <p:nvSpPr>
          <p:cNvPr id="82" name="TextBox 81"/>
          <p:cNvSpPr txBox="1"/>
          <p:nvPr/>
        </p:nvSpPr>
        <p:spPr>
          <a:xfrm>
            <a:off x="685800" y="5638801"/>
            <a:ext cx="990600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EASTERN BERM</a:t>
            </a:r>
            <a:endParaRPr lang="en-US" sz="1200" dirty="0"/>
          </a:p>
        </p:txBody>
      </p:sp>
      <p:cxnSp>
        <p:nvCxnSpPr>
          <p:cNvPr id="84" name="Straight Arrow Connector 83"/>
          <p:cNvCxnSpPr/>
          <p:nvPr/>
        </p:nvCxnSpPr>
        <p:spPr>
          <a:xfrm rot="5400000" flipH="1" flipV="1">
            <a:off x="990600" y="54102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5400000">
            <a:off x="-75406" y="5866606"/>
            <a:ext cx="1371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 flipH="1">
            <a:off x="0" y="5791201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+/-2km</a:t>
            </a:r>
            <a:endParaRPr lang="en-US" sz="1200" dirty="0"/>
          </a:p>
        </p:txBody>
      </p:sp>
      <p:sp>
        <p:nvSpPr>
          <p:cNvPr id="79" name="TextBox 78"/>
          <p:cNvSpPr txBox="1"/>
          <p:nvPr/>
        </p:nvSpPr>
        <p:spPr>
          <a:xfrm>
            <a:off x="5715000" y="46482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Note: </a:t>
            </a:r>
            <a:r>
              <a:rPr lang="en-US" sz="1200" dirty="0" smtClean="0"/>
              <a:t>All </a:t>
            </a:r>
            <a:r>
              <a:rPr lang="en-US" sz="1200" dirty="0" err="1" smtClean="0"/>
              <a:t>berms</a:t>
            </a:r>
            <a:r>
              <a:rPr lang="en-US" sz="1200" dirty="0" smtClean="0"/>
              <a:t> were constructed with course material  (gravel)</a:t>
            </a:r>
            <a:endParaRPr lang="en-US" sz="12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77788" y="4724400"/>
            <a:ext cx="48752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7788" y="4495800"/>
            <a:ext cx="0" cy="228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4953000" y="4495800"/>
            <a:ext cx="0" cy="228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88" y="4343400"/>
            <a:ext cx="3794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A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4365625"/>
            <a:ext cx="303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A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2667159"/>
            <a:ext cx="129715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Capacity:</a:t>
            </a:r>
          </a:p>
          <a:p>
            <a:r>
              <a:rPr lang="en-US" sz="1050" dirty="0" smtClean="0"/>
              <a:t>15,295 cubic meters</a:t>
            </a:r>
            <a:endParaRPr lang="en-US" sz="1050" dirty="0"/>
          </a:p>
        </p:txBody>
      </p:sp>
      <p:sp>
        <p:nvSpPr>
          <p:cNvPr id="11" name="TextBox 10"/>
          <p:cNvSpPr txBox="1"/>
          <p:nvPr/>
        </p:nvSpPr>
        <p:spPr>
          <a:xfrm>
            <a:off x="2743200" y="2805658"/>
            <a:ext cx="129715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Capacity:</a:t>
            </a:r>
          </a:p>
          <a:p>
            <a:r>
              <a:rPr lang="en-US" sz="1050" dirty="0" smtClean="0"/>
              <a:t>15,462 cubic meters</a:t>
            </a:r>
            <a:endParaRPr lang="en-US" sz="1050" dirty="0"/>
          </a:p>
        </p:txBody>
      </p:sp>
      <p:sp>
        <p:nvSpPr>
          <p:cNvPr id="2" name="Oval 1"/>
          <p:cNvSpPr/>
          <p:nvPr/>
        </p:nvSpPr>
        <p:spPr>
          <a:xfrm>
            <a:off x="0" y="2971800"/>
            <a:ext cx="342900" cy="561975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3533775"/>
            <a:ext cx="100540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Collapsed area</a:t>
            </a:r>
            <a:endParaRPr lang="en-US" sz="9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Arrow Connector 11"/>
          <p:cNvCxnSpPr>
            <a:stCxn id="4" idx="1"/>
            <a:endCxn id="2" idx="5"/>
          </p:cNvCxnSpPr>
          <p:nvPr/>
        </p:nvCxnSpPr>
        <p:spPr>
          <a:xfrm flipH="1" flipV="1">
            <a:off x="292683" y="3451476"/>
            <a:ext cx="164517" cy="19771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857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Details of Cross Section A-A (Existing)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09300" y="2819400"/>
            <a:ext cx="3810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80700" y="2819400"/>
            <a:ext cx="228600" cy="5334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90300" y="2819400"/>
            <a:ext cx="304800" cy="7620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95100" y="3581400"/>
            <a:ext cx="22098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604900" y="2819400"/>
            <a:ext cx="304800" cy="76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934268" y="2819400"/>
            <a:ext cx="2286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185658" y="2819400"/>
            <a:ext cx="381000" cy="9703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566658" y="3789704"/>
            <a:ext cx="1910342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474864" y="2966103"/>
            <a:ext cx="304800" cy="7958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781800" y="2971800"/>
            <a:ext cx="3048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086600" y="2971800"/>
            <a:ext cx="304800" cy="9320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391400" y="3909523"/>
            <a:ext cx="1524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7558043" y="3675226"/>
            <a:ext cx="76200" cy="22860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304800" y="3352800"/>
            <a:ext cx="1759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3352800" y="3789704"/>
            <a:ext cx="10233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943600" y="3909523"/>
            <a:ext cx="137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6248400" y="3792373"/>
            <a:ext cx="0" cy="11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3429000" y="3581400"/>
            <a:ext cx="0" cy="208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7634243" y="3685552"/>
            <a:ext cx="6715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29182" y="2514600"/>
            <a:ext cx="7569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smtClean="0"/>
              <a:t>EL=100.10m</a:t>
            </a:r>
            <a:endParaRPr lang="en-US" sz="9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6602640" y="2725579"/>
            <a:ext cx="7633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EL=99.10m</a:t>
            </a:r>
            <a:endParaRPr lang="en-US" sz="10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3757300" y="2514600"/>
            <a:ext cx="8290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EL=100.10m</a:t>
            </a:r>
            <a:endParaRPr lang="en-US" sz="1000" dirty="0"/>
          </a:p>
        </p:txBody>
      </p:sp>
      <p:sp>
        <p:nvSpPr>
          <p:cNvPr id="65" name="TextBox 64"/>
          <p:cNvSpPr txBox="1"/>
          <p:nvPr/>
        </p:nvSpPr>
        <p:spPr>
          <a:xfrm>
            <a:off x="2088022" y="3638819"/>
            <a:ext cx="7633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EL=97.80m</a:t>
            </a:r>
            <a:endParaRPr lang="en-US" sz="10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4776208" y="3857804"/>
            <a:ext cx="1143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EL=96.80m</a:t>
            </a:r>
            <a:endParaRPr lang="en-US" sz="10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7162800" y="4038600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EL=96.30</a:t>
            </a:r>
            <a:endParaRPr lang="en-US" sz="1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3469819" y="3547020"/>
            <a:ext cx="3946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1.0m</a:t>
            </a:r>
            <a:endParaRPr lang="en-US" sz="8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6521420" y="3668518"/>
            <a:ext cx="5207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0.50m</a:t>
            </a:r>
            <a:endParaRPr lang="en-US" sz="800" b="1" dirty="0"/>
          </a:p>
        </p:txBody>
      </p:sp>
      <p:cxnSp>
        <p:nvCxnSpPr>
          <p:cNvPr id="72" name="Straight Arrow Connector 71"/>
          <p:cNvCxnSpPr/>
          <p:nvPr/>
        </p:nvCxnSpPr>
        <p:spPr>
          <a:xfrm flipH="1">
            <a:off x="4376158" y="2209800"/>
            <a:ext cx="1034042" cy="1094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410200" y="2209800"/>
            <a:ext cx="1219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257800" y="1905000"/>
            <a:ext cx="11128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Exfiltration berms</a:t>
            </a:r>
            <a:endParaRPr lang="en-US" sz="1000" dirty="0"/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7011074" y="1600200"/>
            <a:ext cx="76132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7970021" y="1415534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1828800" y="3168134"/>
            <a:ext cx="786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Cell-1</a:t>
            </a:r>
            <a:endParaRPr lang="en-US" sz="1200" dirty="0"/>
          </a:p>
        </p:txBody>
      </p:sp>
      <p:sp>
        <p:nvSpPr>
          <p:cNvPr id="80" name="TextBox 79"/>
          <p:cNvSpPr txBox="1"/>
          <p:nvPr/>
        </p:nvSpPr>
        <p:spPr>
          <a:xfrm>
            <a:off x="5257800" y="3331576"/>
            <a:ext cx="76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Cell-2</a:t>
            </a:r>
            <a:endParaRPr lang="en-US" sz="1000" dirty="0"/>
          </a:p>
        </p:txBody>
      </p:sp>
      <p:cxnSp>
        <p:nvCxnSpPr>
          <p:cNvPr id="82" name="Straight Arrow Connector 81"/>
          <p:cNvCxnSpPr/>
          <p:nvPr/>
        </p:nvCxnSpPr>
        <p:spPr>
          <a:xfrm flipH="1">
            <a:off x="2303409" y="1600200"/>
            <a:ext cx="12573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973469" y="1530683"/>
            <a:ext cx="10077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Community</a:t>
            </a:r>
            <a:endParaRPr lang="en-US" sz="1200" dirty="0"/>
          </a:p>
        </p:txBody>
      </p:sp>
      <p:cxnSp>
        <p:nvCxnSpPr>
          <p:cNvPr id="86" name="Straight Connector 85"/>
          <p:cNvCxnSpPr/>
          <p:nvPr/>
        </p:nvCxnSpPr>
        <p:spPr>
          <a:xfrm>
            <a:off x="1845891" y="4648200"/>
            <a:ext cx="9144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1845891" y="5076110"/>
            <a:ext cx="838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2932059" y="4571359"/>
            <a:ext cx="18441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Containment (non- exfiltration )</a:t>
            </a:r>
            <a:endParaRPr lang="en-US" sz="1000" dirty="0"/>
          </a:p>
        </p:txBody>
      </p:sp>
      <p:sp>
        <p:nvSpPr>
          <p:cNvPr id="90" name="TextBox 89"/>
          <p:cNvSpPr txBox="1"/>
          <p:nvPr/>
        </p:nvSpPr>
        <p:spPr>
          <a:xfrm>
            <a:off x="3003070" y="4952999"/>
            <a:ext cx="1328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Exfiltration</a:t>
            </a:r>
            <a:endParaRPr lang="en-US" sz="1000" dirty="0"/>
          </a:p>
        </p:txBody>
      </p:sp>
      <p:sp>
        <p:nvSpPr>
          <p:cNvPr id="92" name="TextBox 91"/>
          <p:cNvSpPr txBox="1"/>
          <p:nvPr/>
        </p:nvSpPr>
        <p:spPr>
          <a:xfrm>
            <a:off x="3003070" y="4045941"/>
            <a:ext cx="1328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3276600" y="4094986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Section A-A</a:t>
            </a:r>
            <a:endParaRPr lang="en-US" sz="1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303189" y="3285410"/>
            <a:ext cx="489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drain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793708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162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Hall Beach Sewage Lagoon (Existing)</vt:lpstr>
      <vt:lpstr>Details of Cross Section A-A (Existing)</vt:lpstr>
    </vt:vector>
  </TitlesOfParts>
  <Company>Governement of Nunavut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broy</dc:creator>
  <cp:lastModifiedBy>licensing</cp:lastModifiedBy>
  <cp:revision>31</cp:revision>
  <cp:lastPrinted>2012-07-24T18:29:22Z</cp:lastPrinted>
  <dcterms:created xsi:type="dcterms:W3CDTF">2011-09-27T14:31:32Z</dcterms:created>
  <dcterms:modified xsi:type="dcterms:W3CDTF">2014-03-26T22:23:47Z</dcterms:modified>
</cp:coreProperties>
</file>