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557" r:id="rId2"/>
    <p:sldId id="558" r:id="rId3"/>
    <p:sldId id="559" r:id="rId4"/>
    <p:sldId id="584" r:id="rId5"/>
    <p:sldId id="604" r:id="rId6"/>
    <p:sldId id="597" r:id="rId7"/>
    <p:sldId id="605" r:id="rId8"/>
    <p:sldId id="595" r:id="rId9"/>
    <p:sldId id="578" r:id="rId10"/>
    <p:sldId id="579" r:id="rId11"/>
    <p:sldId id="5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518" autoAdjust="0"/>
  </p:normalViewPr>
  <p:slideViewPr>
    <p:cSldViewPr snapToGrid="0">
      <p:cViewPr varScale="1">
        <p:scale>
          <a:sx n="61" d="100"/>
          <a:sy n="61" d="100"/>
        </p:scale>
        <p:origin x="24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29E66-A93D-4F92-A2F6-CCF8E534B40C}" type="datetimeFigureOut">
              <a:rPr lang="en-US" smtClean="0"/>
              <a:t>8/24/2023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609F3-381A-4D4E-A449-A90DA87D2568}" type="slidenum">
              <a:rPr lang="en-US" smtClean="0"/>
              <a:t>‹#›</a:t>
            </a:fld>
            <a:endParaRPr lang="en-US"/>
          </a:p>
        </p:txBody>
      </p:sp>
    </p:spTree>
    <p:extLst>
      <p:ext uri="{BB962C8B-B14F-4D97-AF65-F5344CB8AC3E}">
        <p14:creationId xmlns:p14="http://schemas.microsoft.com/office/powerpoint/2010/main" val="2287872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54" eaLnBrk="0" hangingPunct="0">
              <a:defRPr>
                <a:solidFill>
                  <a:schemeClr val="tx1"/>
                </a:solidFill>
                <a:latin typeface="Verdana" pitchFamily="34" charset="0"/>
              </a:defRPr>
            </a:lvl1pPr>
            <a:lvl2pPr marL="736862" indent="-283407" defTabSz="916354" eaLnBrk="0" hangingPunct="0">
              <a:defRPr>
                <a:solidFill>
                  <a:schemeClr val="tx1"/>
                </a:solidFill>
                <a:latin typeface="Verdana" pitchFamily="34" charset="0"/>
              </a:defRPr>
            </a:lvl2pPr>
            <a:lvl3pPr marL="1133634" indent="-226728" defTabSz="916354" eaLnBrk="0" hangingPunct="0">
              <a:defRPr>
                <a:solidFill>
                  <a:schemeClr val="tx1"/>
                </a:solidFill>
                <a:latin typeface="Verdana" pitchFamily="34" charset="0"/>
              </a:defRPr>
            </a:lvl3pPr>
            <a:lvl4pPr marL="1587088" indent="-226728" defTabSz="916354" eaLnBrk="0" hangingPunct="0">
              <a:defRPr>
                <a:solidFill>
                  <a:schemeClr val="tx1"/>
                </a:solidFill>
                <a:latin typeface="Verdana" pitchFamily="34" charset="0"/>
              </a:defRPr>
            </a:lvl4pPr>
            <a:lvl5pPr marL="2040541" indent="-226728" defTabSz="916354" eaLnBrk="0" hangingPunct="0">
              <a:defRPr>
                <a:solidFill>
                  <a:schemeClr val="tx1"/>
                </a:solidFill>
                <a:latin typeface="Verdana" pitchFamily="34" charset="0"/>
              </a:defRPr>
            </a:lvl5pPr>
            <a:lvl6pPr marL="2493994" indent="-226728" defTabSz="916354" eaLnBrk="0" fontAlgn="base" hangingPunct="0">
              <a:lnSpc>
                <a:spcPct val="90000"/>
              </a:lnSpc>
              <a:spcBef>
                <a:spcPct val="0"/>
              </a:spcBef>
              <a:spcAft>
                <a:spcPct val="37000"/>
              </a:spcAft>
              <a:defRPr>
                <a:solidFill>
                  <a:schemeClr val="tx1"/>
                </a:solidFill>
                <a:latin typeface="Verdana" pitchFamily="34" charset="0"/>
              </a:defRPr>
            </a:lvl6pPr>
            <a:lvl7pPr marL="2947448" indent="-226728" defTabSz="916354" eaLnBrk="0" fontAlgn="base" hangingPunct="0">
              <a:lnSpc>
                <a:spcPct val="90000"/>
              </a:lnSpc>
              <a:spcBef>
                <a:spcPct val="0"/>
              </a:spcBef>
              <a:spcAft>
                <a:spcPct val="37000"/>
              </a:spcAft>
              <a:defRPr>
                <a:solidFill>
                  <a:schemeClr val="tx1"/>
                </a:solidFill>
                <a:latin typeface="Verdana" pitchFamily="34" charset="0"/>
              </a:defRPr>
            </a:lvl7pPr>
            <a:lvl8pPr marL="3400902" indent="-226728" defTabSz="916354" eaLnBrk="0" fontAlgn="base" hangingPunct="0">
              <a:lnSpc>
                <a:spcPct val="90000"/>
              </a:lnSpc>
              <a:spcBef>
                <a:spcPct val="0"/>
              </a:spcBef>
              <a:spcAft>
                <a:spcPct val="37000"/>
              </a:spcAft>
              <a:defRPr>
                <a:solidFill>
                  <a:schemeClr val="tx1"/>
                </a:solidFill>
                <a:latin typeface="Verdana" pitchFamily="34" charset="0"/>
              </a:defRPr>
            </a:lvl8pPr>
            <a:lvl9pPr marL="3854355" indent="-226728" defTabSz="916354"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a:t>
            </a:fld>
            <a:endParaRPr lang="en-CA" altLang="en-US">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24" eaLnBrk="1" hangingPunct="1">
              <a:defRPr/>
            </a:pPr>
            <a:endParaRPr lang="en-US" altLang="en-US" sz="1200" dirty="0"/>
          </a:p>
        </p:txBody>
      </p:sp>
    </p:spTree>
    <p:extLst>
      <p:ext uri="{BB962C8B-B14F-4D97-AF65-F5344CB8AC3E}">
        <p14:creationId xmlns:p14="http://schemas.microsoft.com/office/powerpoint/2010/main" val="2365407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4161797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4">
              <a:defRPr/>
            </a:pPr>
            <a:endParaRPr lang="en-CA"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402910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a:t>
            </a:fld>
            <a:endParaRPr lang="en-CA"/>
          </a:p>
        </p:txBody>
      </p:sp>
    </p:spTree>
    <p:extLst>
      <p:ext uri="{BB962C8B-B14F-4D97-AF65-F5344CB8AC3E}">
        <p14:creationId xmlns:p14="http://schemas.microsoft.com/office/powerpoint/2010/main" val="153305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3</a:t>
            </a:fld>
            <a:endParaRPr lang="en-CA"/>
          </a:p>
        </p:txBody>
      </p:sp>
    </p:spTree>
    <p:extLst>
      <p:ext uri="{BB962C8B-B14F-4D97-AF65-F5344CB8AC3E}">
        <p14:creationId xmlns:p14="http://schemas.microsoft.com/office/powerpoint/2010/main" val="227188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24">
              <a:buFont typeface="Arial" panose="020B0604020202020204" pitchFamily="34" charset="0"/>
              <a:buNone/>
              <a:defRPr/>
            </a:pPr>
            <a:endParaRPr lang="en-US" sz="1200" b="0" baseline="0" dirty="0">
              <a:solidFill>
                <a:srgbClr val="000000"/>
              </a:solidFill>
            </a:endParaRP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4</a:t>
            </a:fld>
            <a:endParaRPr lang="en-CA"/>
          </a:p>
        </p:txBody>
      </p:sp>
    </p:spTree>
    <p:extLst>
      <p:ext uri="{BB962C8B-B14F-4D97-AF65-F5344CB8AC3E}">
        <p14:creationId xmlns:p14="http://schemas.microsoft.com/office/powerpoint/2010/main" val="659089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5</a:t>
            </a:fld>
            <a:endParaRPr lang="en-CA"/>
          </a:p>
        </p:txBody>
      </p:sp>
    </p:spTree>
    <p:extLst>
      <p:ext uri="{BB962C8B-B14F-4D97-AF65-F5344CB8AC3E}">
        <p14:creationId xmlns:p14="http://schemas.microsoft.com/office/powerpoint/2010/main" val="3029696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6</a:t>
            </a:fld>
            <a:endParaRPr lang="en-CA"/>
          </a:p>
        </p:txBody>
      </p:sp>
    </p:spTree>
    <p:extLst>
      <p:ext uri="{BB962C8B-B14F-4D97-AF65-F5344CB8AC3E}">
        <p14:creationId xmlns:p14="http://schemas.microsoft.com/office/powerpoint/2010/main" val="1958701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7</a:t>
            </a:fld>
            <a:endParaRPr lang="en-CA"/>
          </a:p>
        </p:txBody>
      </p:sp>
    </p:spTree>
    <p:extLst>
      <p:ext uri="{BB962C8B-B14F-4D97-AF65-F5344CB8AC3E}">
        <p14:creationId xmlns:p14="http://schemas.microsoft.com/office/powerpoint/2010/main" val="20000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u="sng" baseline="0" dirty="0"/>
          </a:p>
          <a:p>
            <a:endParaRPr lang="en-US" i="1" u="sng" baseline="0" dirty="0"/>
          </a:p>
          <a:p>
            <a:endParaRPr lang="en-US" i="1" u="sng" baseline="0" dirty="0"/>
          </a:p>
          <a:p>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562550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407782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006F-49BD-793A-4337-A014BBE6F6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0269C-1EBA-28D9-6FE6-1FC360907C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FDDBE2-5927-1D79-1216-9008FD0D8C04}"/>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5" name="Footer Placeholder 4">
            <a:extLst>
              <a:ext uri="{FF2B5EF4-FFF2-40B4-BE49-F238E27FC236}">
                <a16:creationId xmlns:a16="http://schemas.microsoft.com/office/drawing/2014/main" id="{990E0596-B2F6-0C5F-34C8-91B2AAA66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CD896-BAA7-6E41-C78E-BD6EBD58E769}"/>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165873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DE022-44B8-2C09-0A67-71E8163AAA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47C9B8-0166-33C4-5A41-2A6CDEA59C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946E25-DA6B-5C5D-6A5C-7CE64F3AE58C}"/>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5" name="Footer Placeholder 4">
            <a:extLst>
              <a:ext uri="{FF2B5EF4-FFF2-40B4-BE49-F238E27FC236}">
                <a16:creationId xmlns:a16="http://schemas.microsoft.com/office/drawing/2014/main" id="{2E0A1EB3-0659-AEFE-D6CE-39DD304C9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16209-A7D8-AF98-05F2-982A2E209625}"/>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266971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4AC124-7FE8-80EC-4CB0-FA5B94CAC7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9144C4-4F46-8DE2-A2C0-F4E2F81F8E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01770-3A80-164C-B032-86BA7CE18CAF}"/>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5" name="Footer Placeholder 4">
            <a:extLst>
              <a:ext uri="{FF2B5EF4-FFF2-40B4-BE49-F238E27FC236}">
                <a16:creationId xmlns:a16="http://schemas.microsoft.com/office/drawing/2014/main" id="{7E2B92F4-D3A9-8176-B984-054A64189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0863A3-9600-3EBB-5B3D-AF039233AEC3}"/>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2169229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1026" name="Picture 2" descr="\\creative\media$\GRAPHICS 2018\Corporate Branding - Templates\CIRNAC\PNG\CIRNA-RCAANC-Cover-8x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99" y="0"/>
            <a:ext cx="12204700" cy="6865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31216" y="209932"/>
            <a:ext cx="5155184" cy="24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2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2BE5-2C9C-EF6B-D6B4-CFDDE940D6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2077CE-8F98-FAAA-1B81-D0F347768A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B74DC-4055-6B29-381D-7D98D8D5BDAC}"/>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5" name="Footer Placeholder 4">
            <a:extLst>
              <a:ext uri="{FF2B5EF4-FFF2-40B4-BE49-F238E27FC236}">
                <a16:creationId xmlns:a16="http://schemas.microsoft.com/office/drawing/2014/main" id="{08E49BB5-E9D1-851D-86C6-33043FA8D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F07EC-BF29-F739-6600-432622AD2C98}"/>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170186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40B8F-8F12-6698-4113-F9F0BC2FD0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E811DC-F61C-0146-1173-1A71FDB38E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C00DD5-F223-59F5-2649-D2F8AB59E5B1}"/>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5" name="Footer Placeholder 4">
            <a:extLst>
              <a:ext uri="{FF2B5EF4-FFF2-40B4-BE49-F238E27FC236}">
                <a16:creationId xmlns:a16="http://schemas.microsoft.com/office/drawing/2014/main" id="{BCBEF821-F7AB-C2C9-B903-CF3B8183E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0120E-0557-939F-4D6B-BE2E44251AA5}"/>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350264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47D20-D6E8-5EB4-131E-4DDFCE68E2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A0FBB-9567-8D01-9CB0-1BDBF0B1DD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26353E-1BDB-D05C-1C8D-273E01958F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56EA7E-7DF1-D1FD-46F1-509AEAC2EE6F}"/>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6" name="Footer Placeholder 5">
            <a:extLst>
              <a:ext uri="{FF2B5EF4-FFF2-40B4-BE49-F238E27FC236}">
                <a16:creationId xmlns:a16="http://schemas.microsoft.com/office/drawing/2014/main" id="{3957935F-CF84-A39A-EA42-81EFF70595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35A73-4D6A-50B3-EB70-46E29A0B0B64}"/>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216506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7660-BA0A-3EDA-54B3-C9A592D5F4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9B3CE9-2B65-C17B-6FD4-7C23728A9D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C6C3B4-E66F-4DF9-39C4-758E223F87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76EE3B-0309-16E2-0B70-4BBBBFAFCF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42BA30-37A6-9584-A4F0-CADE84844B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83E82A-28CA-F8D4-FFC0-C63211207A52}"/>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8" name="Footer Placeholder 7">
            <a:extLst>
              <a:ext uri="{FF2B5EF4-FFF2-40B4-BE49-F238E27FC236}">
                <a16:creationId xmlns:a16="http://schemas.microsoft.com/office/drawing/2014/main" id="{BB0F2911-7814-C666-416B-965252EACE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BB52CA-F047-4A08-A4D9-160DE9A5B15C}"/>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3129212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66D2-9F3E-14BD-7AEF-BC39F94004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01F4E4-F6A5-3F71-0334-14D07C8D67E4}"/>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4" name="Footer Placeholder 3">
            <a:extLst>
              <a:ext uri="{FF2B5EF4-FFF2-40B4-BE49-F238E27FC236}">
                <a16:creationId xmlns:a16="http://schemas.microsoft.com/office/drawing/2014/main" id="{E64B64BD-D672-D2FF-A1EB-27813A5B1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B97153-FBA7-91C7-0DDD-9761424EA502}"/>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2316941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077EE3-C0C9-1BF6-C3A6-5CE1EA67AE65}"/>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3" name="Footer Placeholder 2">
            <a:extLst>
              <a:ext uri="{FF2B5EF4-FFF2-40B4-BE49-F238E27FC236}">
                <a16:creationId xmlns:a16="http://schemas.microsoft.com/office/drawing/2014/main" id="{434B705D-61C8-F994-3ACF-34588CEBE8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E241DD-1426-F4E3-03DB-F7DFCD9AFE49}"/>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2076665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F3812-CF0A-DCEF-FFFF-0EDA1F403E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9DC84C-4BD3-05B5-B6A8-587450B535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1D0A42-E7D0-6103-8E51-C01660FE7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348060-89B9-FE07-00DB-EA2B9D3483F8}"/>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6" name="Footer Placeholder 5">
            <a:extLst>
              <a:ext uri="{FF2B5EF4-FFF2-40B4-BE49-F238E27FC236}">
                <a16:creationId xmlns:a16="http://schemas.microsoft.com/office/drawing/2014/main" id="{F1F82DF3-052D-F104-E945-9EAD628D3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222F-3AB9-DBB6-19CB-9F0A50AD0CFE}"/>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172045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0D01-317B-27B1-9C9D-8C125931B6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8ED0CB-A903-EBE1-771B-B31B64B2F2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D89F1D-51AF-41DF-6AD0-8CA11D90F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600866-96F6-C022-8A64-D0AF6C557727}"/>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6" name="Footer Placeholder 5">
            <a:extLst>
              <a:ext uri="{FF2B5EF4-FFF2-40B4-BE49-F238E27FC236}">
                <a16:creationId xmlns:a16="http://schemas.microsoft.com/office/drawing/2014/main" id="{0061D001-2EBF-40BB-49DC-9CCBCF4D9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35250-2494-8701-B20F-CACCA9702243}"/>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535039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519ABA-3DE8-DEC3-647B-0748794EC6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E22E8D-9B81-6B42-5CC3-FD9DA26212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B8803-444B-FADD-0B0D-45A0A5458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5CB39-18C0-4E32-8B54-384A8631671E}" type="datetimeFigureOut">
              <a:rPr lang="en-US" smtClean="0"/>
              <a:t>8/24/2023</a:t>
            </a:fld>
            <a:endParaRPr lang="en-US"/>
          </a:p>
        </p:txBody>
      </p:sp>
      <p:sp>
        <p:nvSpPr>
          <p:cNvPr id="5" name="Footer Placeholder 4">
            <a:extLst>
              <a:ext uri="{FF2B5EF4-FFF2-40B4-BE49-F238E27FC236}">
                <a16:creationId xmlns:a16="http://schemas.microsoft.com/office/drawing/2014/main" id="{37145440-E7C9-6EF2-56FE-2BBD2D6F15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76B329-9842-0A7C-F6D3-A22C259F07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3F207-C8EC-4935-8566-E4505826437F}" type="slidenum">
              <a:rPr lang="en-US" smtClean="0"/>
              <a:t>‹#›</a:t>
            </a:fld>
            <a:endParaRPr lang="en-US"/>
          </a:p>
        </p:txBody>
      </p:sp>
    </p:spTree>
    <p:extLst>
      <p:ext uri="{BB962C8B-B14F-4D97-AF65-F5344CB8AC3E}">
        <p14:creationId xmlns:p14="http://schemas.microsoft.com/office/powerpoint/2010/main" val="257194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7821" y="533401"/>
            <a:ext cx="6074979" cy="2279407"/>
          </a:xfrm>
          <a:prstGeom prst="rect">
            <a:avLst/>
          </a:prstGeom>
          <a:noFill/>
        </p:spPr>
        <p:txBody>
          <a:bodyPr wrap="square" rtlCol="0">
            <a:spAutoFit/>
          </a:bodyPr>
          <a:lstStyle/>
          <a:p>
            <a:pPr algn="ctr">
              <a:lnSpc>
                <a:spcPct val="107000"/>
              </a:lnSpc>
              <a:spcAft>
                <a:spcPct val="0"/>
              </a:spcAft>
            </a:pPr>
            <a:endParaRPr lang="en-CA" altLang="en-US" sz="2000" b="1" dirty="0">
              <a:latin typeface="Arial" panose="020B0604020202020204" pitchFamily="34" charset="0"/>
              <a:cs typeface="Arial" panose="020B0604020202020204" pitchFamily="34" charset="0"/>
            </a:endParaRPr>
          </a:p>
          <a:p>
            <a:pPr algn="ctr">
              <a:lnSpc>
                <a:spcPct val="107000"/>
              </a:lnSpc>
              <a:spcAft>
                <a:spcPct val="0"/>
              </a:spcAft>
            </a:pPr>
            <a:r>
              <a:rPr lang="en-CA" altLang="en-US" sz="2000" b="1" dirty="0">
                <a:latin typeface="Arial" panose="020B0604020202020204" pitchFamily="34" charset="0"/>
                <a:cs typeface="Arial" panose="020B0604020202020204" pitchFamily="34" charset="0"/>
              </a:rPr>
              <a:t>Water Licence Amendment Application from a Type “B” to Type “A” Water Licence</a:t>
            </a:r>
            <a:r>
              <a:rPr lang="en-US" altLang="en-US" sz="2000" b="1" dirty="0">
                <a:latin typeface="Arial" panose="020B0604020202020204" pitchFamily="34" charset="0"/>
                <a:cs typeface="Arial" panose="020B0604020202020204" pitchFamily="34" charset="0"/>
              </a:rPr>
              <a:t> </a:t>
            </a:r>
            <a:r>
              <a:rPr lang="en-CA" altLang="en-US" sz="2000" b="1" dirty="0">
                <a:latin typeface="Arial" panose="020B0604020202020204" pitchFamily="34" charset="0"/>
                <a:cs typeface="Arial" panose="020B0604020202020204" pitchFamily="34" charset="0"/>
              </a:rPr>
              <a:t>8AC-EUR----</a:t>
            </a:r>
          </a:p>
          <a:p>
            <a:pPr algn="ctr">
              <a:lnSpc>
                <a:spcPct val="107000"/>
              </a:lnSpc>
              <a:spcAft>
                <a:spcPct val="0"/>
              </a:spcAft>
            </a:pPr>
            <a:endParaRPr lang="en-CA" altLang="en-US" sz="1400" b="1" dirty="0">
              <a:solidFill>
                <a:prstClr val="black"/>
              </a:solidFill>
              <a:latin typeface="Arial" panose="020B0604020202020204" pitchFamily="34" charset="0"/>
              <a:cs typeface="Arial" panose="020B0604020202020204" pitchFamily="34" charset="0"/>
            </a:endParaRPr>
          </a:p>
          <a:p>
            <a:pPr algn="ctr">
              <a:lnSpc>
                <a:spcPct val="107000"/>
              </a:lnSpc>
              <a:spcAft>
                <a:spcPct val="0"/>
              </a:spcAft>
            </a:pPr>
            <a:r>
              <a:rPr lang="en-US" altLang="en-US" sz="1600" dirty="0">
                <a:solidFill>
                  <a:prstClr val="black"/>
                </a:solidFill>
                <a:latin typeface="Arial" panose="020B0604020202020204" pitchFamily="34" charset="0"/>
                <a:cs typeface="Arial" panose="020B0604020202020204" pitchFamily="34" charset="0"/>
              </a:rPr>
              <a:t>Nunavut Water Board Technical Meeting (Teleconference) </a:t>
            </a:r>
            <a:endParaRPr lang="en-CA" altLang="en-US" sz="1600" dirty="0">
              <a:solidFill>
                <a:prstClr val="black"/>
              </a:solidFill>
              <a:latin typeface="Arial" panose="020B0604020202020204" pitchFamily="34" charset="0"/>
              <a:cs typeface="Arial" panose="020B0604020202020204" pitchFamily="34" charset="0"/>
            </a:endParaRPr>
          </a:p>
          <a:p>
            <a:pPr algn="ctr">
              <a:lnSpc>
                <a:spcPct val="107000"/>
              </a:lnSpc>
              <a:spcAft>
                <a:spcPct val="0"/>
              </a:spcAft>
            </a:pPr>
            <a:r>
              <a:rPr lang="en-CA" altLang="en-US" sz="1400" dirty="0">
                <a:solidFill>
                  <a:prstClr val="black"/>
                </a:solidFill>
                <a:latin typeface="Arial" panose="020B0604020202020204" pitchFamily="34" charset="0"/>
                <a:cs typeface="Arial" panose="020B0604020202020204" pitchFamily="34" charset="0"/>
              </a:rPr>
              <a:t>August 9-10, 2023</a:t>
            </a:r>
          </a:p>
          <a:p>
            <a:pPr algn="ctr">
              <a:lnSpc>
                <a:spcPct val="107000"/>
              </a:lnSpc>
              <a:spcAft>
                <a:spcPct val="0"/>
              </a:spcAft>
            </a:pPr>
            <a:r>
              <a:rPr lang="en-CA" altLang="en-US" sz="1200" dirty="0">
                <a:solidFill>
                  <a:prstClr val="black"/>
                </a:solidFill>
                <a:latin typeface="Arial" panose="020B0604020202020204" pitchFamily="34" charset="0"/>
                <a:cs typeface="Arial" panose="020B0604020202020204" pitchFamily="34" charset="0"/>
              </a:rPr>
              <a:t> </a:t>
            </a:r>
          </a:p>
          <a:p>
            <a:endParaRPr lang="en-CA" dirty="0"/>
          </a:p>
        </p:txBody>
      </p:sp>
    </p:spTree>
    <p:extLst>
      <p:ext uri="{BB962C8B-B14F-4D97-AF65-F5344CB8AC3E}">
        <p14:creationId xmlns:p14="http://schemas.microsoft.com/office/powerpoint/2010/main" val="753462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971550"/>
          </a:xfrm>
        </p:spPr>
        <p:txBody>
          <a:bodyPr>
            <a:normAutofit/>
          </a:bodyPr>
          <a:lstStyle/>
          <a:p>
            <a:pPr algn="ctr"/>
            <a:r>
              <a:rPr lang="en-US" sz="2800" dirty="0"/>
              <a:t>Conclusion</a:t>
            </a:r>
          </a:p>
        </p:txBody>
      </p:sp>
      <p:sp>
        <p:nvSpPr>
          <p:cNvPr id="3" name="Content Placeholder 2"/>
          <p:cNvSpPr>
            <a:spLocks noGrp="1"/>
          </p:cNvSpPr>
          <p:nvPr>
            <p:ph sz="half" idx="1"/>
          </p:nvPr>
        </p:nvSpPr>
        <p:spPr>
          <a:xfrm>
            <a:off x="1981200" y="1981201"/>
            <a:ext cx="8001000" cy="4144963"/>
          </a:xfrm>
        </p:spPr>
        <p:txBody>
          <a:bodyPr>
            <a:normAutofit/>
          </a:bodyPr>
          <a:lstStyle/>
          <a:p>
            <a:pPr marL="346075" indent="-346075">
              <a:spcAft>
                <a:spcPts val="1200"/>
              </a:spcAft>
            </a:pPr>
            <a:r>
              <a:rPr lang="en-US" altLang="en-US" sz="2400" dirty="0"/>
              <a:t>CIRNAC will continue to work through the water </a:t>
            </a:r>
            <a:r>
              <a:rPr lang="en-US" altLang="en-US" sz="2400" dirty="0" err="1"/>
              <a:t>licence</a:t>
            </a:r>
            <a:r>
              <a:rPr lang="en-US" altLang="en-US" sz="2400" dirty="0"/>
              <a:t> application review process with the aim of protecting Nunavut’s inland water resources while promoting sustainable development.</a:t>
            </a:r>
          </a:p>
        </p:txBody>
      </p:sp>
      <p:sp>
        <p:nvSpPr>
          <p:cNvPr id="7" name="Slide Number Placeholder 2"/>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r">
              <a:defRPr/>
            </a:pPr>
            <a:fld id="{E00B6E52-F07A-44C8-B7AE-D6EEC3D50429}" type="slidenum">
              <a:rPr lang="en-CA" smtClean="0"/>
              <a:pPr algn="r">
                <a:defRPr/>
              </a:pPr>
              <a:t>10</a:t>
            </a:fld>
            <a:endParaRPr lang="en-CA"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835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11</a:t>
            </a:fld>
            <a:endParaRPr lang="en-CA" dirty="0"/>
          </a:p>
        </p:txBody>
      </p:sp>
      <p:sp>
        <p:nvSpPr>
          <p:cNvPr id="5" name="Slide Number Placeholder 2"/>
          <p:cNvSpPr>
            <a:spLocks noGrp="1"/>
          </p:cNvSpPr>
          <p:nvPr>
            <p:ph type="sldNum" sz="quarter" idx="4294967295"/>
          </p:nvPr>
        </p:nvSpPr>
        <p:spPr>
          <a:xfrm>
            <a:off x="8534400" y="6248401"/>
            <a:ext cx="2133600" cy="365125"/>
          </a:xfrm>
          <a:prstGeom prst="rect">
            <a:avLst/>
          </a:prstGeom>
        </p:spPr>
        <p:txBody>
          <a:bodyPr/>
          <a:lstStyle/>
          <a:p>
            <a:pPr algn="r">
              <a:defRPr/>
            </a:pPr>
            <a:fld id="{E00B6E52-F07A-44C8-B7AE-D6EEC3D50429}" type="slidenum">
              <a:rPr lang="en-CA" sz="1600">
                <a:latin typeface="Arial" panose="020B0604020202020204" pitchFamily="34" charset="0"/>
                <a:cs typeface="Arial" panose="020B0604020202020204" pitchFamily="34" charset="0"/>
              </a:rPr>
              <a:pPr algn="r">
                <a:defRPr/>
              </a:pPr>
              <a:t>11</a:t>
            </a:fld>
            <a:endParaRPr lang="en-CA" sz="1600" dirty="0">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FF21849B-4814-4A3E-99E7-0243B0D8072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4" name="Rectangle 3"/>
          <p:cNvSpPr/>
          <p:nvPr/>
        </p:nvSpPr>
        <p:spPr>
          <a:xfrm>
            <a:off x="5638800" y="1143001"/>
            <a:ext cx="4572000" cy="646331"/>
          </a:xfrm>
          <a:prstGeom prst="rect">
            <a:avLst/>
          </a:prstGeom>
        </p:spPr>
        <p:txBody>
          <a:bodyPr>
            <a:spAutoFit/>
          </a:bodyPr>
          <a:lstStyle/>
          <a:p>
            <a:pPr marL="190500" indent="-190500" algn="ctr">
              <a:tabLst>
                <a:tab pos="5715000" algn="l"/>
              </a:tabLst>
              <a:defRPr/>
            </a:pPr>
            <a:endParaRPr lang="en-CA" sz="3600" b="1" kern="0" dirty="0">
              <a:solidFill>
                <a:srgbClr val="FFCC00"/>
              </a:solidFill>
              <a:latin typeface="Arial"/>
            </a:endParaRPr>
          </a:p>
        </p:txBody>
      </p:sp>
      <p:sp>
        <p:nvSpPr>
          <p:cNvPr id="6" name="Rectangle 5"/>
          <p:cNvSpPr/>
          <p:nvPr/>
        </p:nvSpPr>
        <p:spPr>
          <a:xfrm>
            <a:off x="1524000" y="990601"/>
            <a:ext cx="4572000" cy="646331"/>
          </a:xfrm>
          <a:prstGeom prst="rect">
            <a:avLst/>
          </a:prstGeom>
        </p:spPr>
        <p:txBody>
          <a:bodyPr>
            <a:spAutoFit/>
          </a:bodyPr>
          <a:lstStyle/>
          <a:p>
            <a:pPr algn="ctr">
              <a:defRPr/>
            </a:pPr>
            <a:r>
              <a:rPr lang="en-US" sz="3600" b="1" dirty="0">
                <a:solidFill>
                  <a:srgbClr val="FFCC00"/>
                </a:solidFill>
                <a:latin typeface="Arial" panose="020B0604020202020204" pitchFamily="34" charset="0"/>
                <a:cs typeface="Arial" panose="020B0604020202020204" pitchFamily="34" charset="0"/>
              </a:rPr>
              <a:t> </a:t>
            </a:r>
            <a:endParaRPr lang="en-CA" sz="3600" b="1" dirty="0">
              <a:solidFill>
                <a:srgbClr val="FFCC00"/>
              </a:solidFill>
              <a:latin typeface="Arial" panose="020B0604020202020204" pitchFamily="34" charset="0"/>
              <a:cs typeface="Arial" panose="020B0604020202020204" pitchFamily="34" charset="0"/>
            </a:endParaRPr>
          </a:p>
        </p:txBody>
      </p:sp>
      <p:sp>
        <p:nvSpPr>
          <p:cNvPr id="7" name="Rectangle 6"/>
          <p:cNvSpPr/>
          <p:nvPr/>
        </p:nvSpPr>
        <p:spPr>
          <a:xfrm>
            <a:off x="1600200" y="914401"/>
            <a:ext cx="4191000" cy="2800767"/>
          </a:xfrm>
          <a:prstGeom prst="rect">
            <a:avLst/>
          </a:prstGeom>
        </p:spPr>
        <p:txBody>
          <a:bodyPr wrap="square">
            <a:spAutoFit/>
          </a:bodyPr>
          <a:lstStyle/>
          <a:p>
            <a:pPr algn="ctr">
              <a:buNone/>
            </a:pPr>
            <a:r>
              <a:rPr lang="en-US" altLang="en-US" sz="4400" b="1" dirty="0" err="1">
                <a:solidFill>
                  <a:schemeClr val="accent6">
                    <a:lumMod val="60000"/>
                    <a:lumOff val="40000"/>
                  </a:schemeClr>
                </a:solidFill>
              </a:rPr>
              <a:t>Qujannamiik</a:t>
            </a:r>
            <a:endParaRPr lang="en-US" altLang="en-US" sz="4400" b="1" dirty="0">
              <a:solidFill>
                <a:schemeClr val="accent6">
                  <a:lumMod val="60000"/>
                  <a:lumOff val="40000"/>
                </a:schemeClr>
              </a:solidFill>
            </a:endParaRPr>
          </a:p>
          <a:p>
            <a:pPr algn="ctr">
              <a:buNone/>
            </a:pPr>
            <a:r>
              <a:rPr lang="en-US" altLang="en-US" sz="4400" b="1" dirty="0">
                <a:solidFill>
                  <a:schemeClr val="accent6">
                    <a:lumMod val="60000"/>
                    <a:lumOff val="40000"/>
                  </a:schemeClr>
                </a:solidFill>
              </a:rPr>
              <a:t>Thank you</a:t>
            </a:r>
          </a:p>
          <a:p>
            <a:pPr algn="ctr">
              <a:buNone/>
            </a:pPr>
            <a:r>
              <a:rPr lang="en-US" altLang="en-US" sz="4400" b="1" dirty="0">
                <a:solidFill>
                  <a:schemeClr val="accent6">
                    <a:lumMod val="60000"/>
                    <a:lumOff val="40000"/>
                  </a:schemeClr>
                </a:solidFill>
              </a:rPr>
              <a:t>Merci</a:t>
            </a:r>
          </a:p>
          <a:p>
            <a:pPr algn="ctr">
              <a:buNone/>
            </a:pPr>
            <a:r>
              <a:rPr lang="en-CA" altLang="en-US" sz="4400" b="1" dirty="0" err="1">
                <a:solidFill>
                  <a:schemeClr val="accent6">
                    <a:lumMod val="60000"/>
                    <a:lumOff val="40000"/>
                  </a:schemeClr>
                </a:solidFill>
                <a:latin typeface="Pigiarniq Light" pitchFamily="2" charset="0"/>
              </a:rPr>
              <a:t>ᖁᔭᓐᓇᒦᒃ</a:t>
            </a:r>
            <a:endParaRPr lang="en-CA" altLang="en-US" sz="4400" dirty="0">
              <a:solidFill>
                <a:schemeClr val="accent6">
                  <a:lumMod val="60000"/>
                  <a:lumOff val="40000"/>
                </a:schemeClr>
              </a:solidFill>
            </a:endParaRPr>
          </a:p>
        </p:txBody>
      </p:sp>
    </p:spTree>
    <p:extLst>
      <p:ext uri="{BB962C8B-B14F-4D97-AF65-F5344CB8AC3E}">
        <p14:creationId xmlns:p14="http://schemas.microsoft.com/office/powerpoint/2010/main" val="140258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9528" y="507999"/>
            <a:ext cx="5529072" cy="812800"/>
          </a:xfrm>
        </p:spPr>
        <p:txBody>
          <a:bodyPr>
            <a:noAutofit/>
          </a:bodyPr>
          <a:lstStyle/>
          <a:p>
            <a:pPr algn="ct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Presentation Outline</a:t>
            </a:r>
          </a:p>
        </p:txBody>
      </p:sp>
      <p:sp>
        <p:nvSpPr>
          <p:cNvPr id="5" name="Content Placeholder 4"/>
          <p:cNvSpPr>
            <a:spLocks noGrp="1"/>
          </p:cNvSpPr>
          <p:nvPr>
            <p:ph sz="half" idx="1"/>
          </p:nvPr>
        </p:nvSpPr>
        <p:spPr>
          <a:xfrm>
            <a:off x="3352800" y="1191768"/>
            <a:ext cx="6248400" cy="4953000"/>
          </a:xfrm>
        </p:spPr>
        <p:txBody>
          <a:bodyPr>
            <a:normAutofit/>
          </a:bodyPr>
          <a:lstStyle/>
          <a:p>
            <a:pPr marL="0" indent="0">
              <a:spcAft>
                <a:spcPts val="1200"/>
              </a:spcAft>
              <a:buNone/>
            </a:pPr>
            <a:r>
              <a:rPr lang="en-US" altLang="en-US" sz="2400" dirty="0"/>
              <a:t> </a:t>
            </a:r>
          </a:p>
          <a:p>
            <a:pPr>
              <a:spcAft>
                <a:spcPts val="1200"/>
              </a:spcAft>
              <a:buFont typeface="Wingdings" panose="05000000000000000000" pitchFamily="2" charset="2"/>
              <a:buChar char="Ø"/>
            </a:pPr>
            <a:r>
              <a:rPr lang="en-US" altLang="en-US" sz="2400" dirty="0"/>
              <a:t>Role and Responsibilities</a:t>
            </a:r>
          </a:p>
          <a:p>
            <a:pPr>
              <a:spcAft>
                <a:spcPts val="1200"/>
              </a:spcAft>
              <a:buFont typeface="Wingdings" panose="05000000000000000000" pitchFamily="2" charset="2"/>
              <a:buChar char="Ø"/>
            </a:pPr>
            <a:r>
              <a:rPr lang="en-US" altLang="en-US" sz="2400" dirty="0"/>
              <a:t>Contributions to the Water Licence Application Review</a:t>
            </a:r>
          </a:p>
          <a:p>
            <a:pPr>
              <a:spcAft>
                <a:spcPts val="1200"/>
              </a:spcAft>
              <a:buFont typeface="Wingdings" panose="05000000000000000000" pitchFamily="2" charset="2"/>
              <a:buChar char="Ø"/>
            </a:pPr>
            <a:r>
              <a:rPr lang="en-US" altLang="en-US" sz="2400" dirty="0"/>
              <a:t>Technical Review Comments   </a:t>
            </a:r>
            <a:endParaRPr lang="en-US" altLang="en-US" sz="1800" dirty="0"/>
          </a:p>
          <a:p>
            <a:pPr>
              <a:spcAft>
                <a:spcPts val="1200"/>
              </a:spcAft>
              <a:buFont typeface="Wingdings" panose="05000000000000000000" pitchFamily="2" charset="2"/>
              <a:buChar char="Ø"/>
            </a:pPr>
            <a:r>
              <a:rPr lang="en-US" altLang="en-US" sz="2400" dirty="0"/>
              <a:t>Summary of Next Steps</a:t>
            </a:r>
          </a:p>
          <a:p>
            <a:pPr>
              <a:spcAft>
                <a:spcPts val="1200"/>
              </a:spcAft>
              <a:buFont typeface="Wingdings" panose="05000000000000000000" pitchFamily="2" charset="2"/>
              <a:buChar char="Ø"/>
            </a:pPr>
            <a:r>
              <a:rPr lang="en-US" altLang="en-US" sz="2400" dirty="0"/>
              <a:t>Conclusion</a:t>
            </a:r>
          </a:p>
        </p:txBody>
      </p:sp>
      <p:sp>
        <p:nvSpPr>
          <p:cNvPr id="3" name="Slide Number Placeholder 2"/>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r">
              <a:defRPr/>
            </a:pPr>
            <a:fld id="{E00B6E52-F07A-44C8-B7AE-D6EEC3D50429}" type="slidenum">
              <a:rPr lang="en-CA" smtClean="0"/>
              <a:pPr algn="r">
                <a:defRPr/>
              </a:pPr>
              <a:t>2</a:t>
            </a:fld>
            <a:endParaRPr lang="en-CA"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49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609600"/>
            <a:ext cx="8001000" cy="533400"/>
          </a:xfrm>
        </p:spPr>
        <p:txBody>
          <a:bodyPr>
            <a:noAutofit/>
          </a:bodyPr>
          <a:lstStyle/>
          <a:p>
            <a:pPr algn="ctr"/>
            <a:br>
              <a:rPr lang="en-CA" altLang="en-US" sz="2800" b="1" dirty="0">
                <a:latin typeface="Arial" panose="020B0604020202020204" pitchFamily="34" charset="0"/>
                <a:cs typeface="Arial" panose="020B0604020202020204" pitchFamily="34" charset="0"/>
              </a:rPr>
            </a:br>
            <a:r>
              <a:rPr lang="en-CA" altLang="en-US" sz="2800" b="1" dirty="0">
                <a:latin typeface="Arial" panose="020B0604020202020204" pitchFamily="34" charset="0"/>
                <a:cs typeface="Arial" panose="020B0604020202020204" pitchFamily="34" charset="0"/>
              </a:rPr>
              <a:t>Roles and Responsibilities</a:t>
            </a:r>
            <a:endParaRPr lang="en-US"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2590800" y="1447801"/>
            <a:ext cx="7315200" cy="5181600"/>
          </a:xfrm>
        </p:spPr>
        <p:txBody>
          <a:bodyPr>
            <a:normAutofit/>
          </a:bodyPr>
          <a:lstStyle/>
          <a:p>
            <a:pPr marL="0" indent="0">
              <a:buNone/>
              <a:defRPr/>
            </a:pPr>
            <a:r>
              <a:rPr lang="en-CA" sz="2400" dirty="0">
                <a:latin typeface="Arial" panose="020B0604020202020204" pitchFamily="34" charset="0"/>
                <a:cs typeface="Arial" panose="020B0604020202020204" pitchFamily="34" charset="0"/>
              </a:rPr>
              <a:t>Crown-Indigenous Relations and Northern Affairs Canada’s (CIRNAC) responsibilities, mandate, and obligations are in alignment with the following:</a:t>
            </a:r>
          </a:p>
          <a:p>
            <a:pPr marL="0" indent="0">
              <a:buNone/>
              <a:defRPr/>
            </a:pPr>
            <a:endParaRPr lang="en-CA" sz="1400" dirty="0">
              <a:latin typeface="Arial" panose="020B0604020202020204" pitchFamily="34" charset="0"/>
              <a:cs typeface="Arial" panose="020B0604020202020204" pitchFamily="34" charset="0"/>
            </a:endParaRPr>
          </a:p>
          <a:p>
            <a:pPr marL="512763" indent="-277813">
              <a:defRPr/>
            </a:pPr>
            <a:r>
              <a:rPr lang="en-CA" sz="2000" i="1" dirty="0">
                <a:latin typeface="Arial" panose="020B0604020202020204" pitchFamily="34" charset="0"/>
                <a:cs typeface="Arial" panose="020B0604020202020204" pitchFamily="34" charset="0"/>
              </a:rPr>
              <a:t>Crown-Indigenous Relations and Northern Affairs Act</a:t>
            </a:r>
            <a:endParaRPr lang="en-CA" sz="2000" dirty="0">
              <a:latin typeface="Arial" panose="020B0604020202020204" pitchFamily="34" charset="0"/>
              <a:cs typeface="Arial" panose="020B0604020202020204" pitchFamily="34" charset="0"/>
            </a:endParaRPr>
          </a:p>
          <a:p>
            <a:pPr marL="512763" indent="-277813">
              <a:defRPr/>
            </a:pPr>
            <a:r>
              <a:rPr lang="en-CA" sz="2000" dirty="0">
                <a:latin typeface="Arial" panose="020B0604020202020204" pitchFamily="34" charset="0"/>
                <a:cs typeface="Arial" panose="020B0604020202020204" pitchFamily="34" charset="0"/>
              </a:rPr>
              <a:t>Nunavut Agreement</a:t>
            </a:r>
          </a:p>
          <a:p>
            <a:pPr marL="512763" indent="-277813">
              <a:defRPr/>
            </a:pPr>
            <a:r>
              <a:rPr lang="en-CA" sz="2000" i="1" dirty="0">
                <a:latin typeface="Arial" panose="020B0604020202020204" pitchFamily="34" charset="0"/>
                <a:cs typeface="Arial" panose="020B0604020202020204" pitchFamily="34" charset="0"/>
              </a:rPr>
              <a:t>Nunavut Land Claims Agreement Act</a:t>
            </a:r>
          </a:p>
          <a:p>
            <a:pPr marL="512763" indent="-277813">
              <a:defRPr/>
            </a:pPr>
            <a:r>
              <a:rPr lang="en-CA" sz="2000" i="1" dirty="0">
                <a:latin typeface="Arial" panose="020B0604020202020204" pitchFamily="34" charset="0"/>
                <a:cs typeface="Arial" panose="020B0604020202020204" pitchFamily="34" charset="0"/>
              </a:rPr>
              <a:t>Nunavut Waters and Nunavut Surface Rights Tribunal Act</a:t>
            </a:r>
            <a:r>
              <a:rPr lang="en-CA" sz="2000" dirty="0">
                <a:latin typeface="Arial" panose="020B0604020202020204" pitchFamily="34" charset="0"/>
                <a:cs typeface="Arial" panose="020B0604020202020204" pitchFamily="34" charset="0"/>
              </a:rPr>
              <a:t> and the associated regulations</a:t>
            </a:r>
          </a:p>
          <a:p>
            <a:pPr marL="512763" indent="-277813">
              <a:defRPr/>
            </a:pPr>
            <a:r>
              <a:rPr lang="en-CA" sz="2000" i="1" dirty="0">
                <a:latin typeface="Arial" panose="020B0604020202020204" pitchFamily="34" charset="0"/>
                <a:cs typeface="Arial" panose="020B0604020202020204" pitchFamily="34" charset="0"/>
              </a:rPr>
              <a:t>Nunavut Planning and Project Assessment Act</a:t>
            </a:r>
          </a:p>
          <a:p>
            <a:pPr marL="512763" indent="-277813">
              <a:defRPr/>
            </a:pPr>
            <a:r>
              <a:rPr lang="en-CA" sz="2000" i="1" dirty="0">
                <a:latin typeface="Arial" panose="020B0604020202020204" pitchFamily="34" charset="0"/>
                <a:cs typeface="Arial" panose="020B0604020202020204" pitchFamily="34" charset="0"/>
              </a:rPr>
              <a:t>Territorial Lands Act</a:t>
            </a:r>
            <a:r>
              <a:rPr lang="en-CA" sz="2000" dirty="0">
                <a:latin typeface="Arial" panose="020B0604020202020204" pitchFamily="34" charset="0"/>
                <a:cs typeface="Arial" panose="020B0604020202020204" pitchFamily="34" charset="0"/>
              </a:rPr>
              <a:t> and the associated regulations</a:t>
            </a:r>
          </a:p>
          <a:p>
            <a:pPr marL="512763" indent="-277813">
              <a:defRPr/>
            </a:pPr>
            <a:r>
              <a:rPr lang="en-CA" sz="2000" i="1" dirty="0">
                <a:latin typeface="Arial" panose="020B0604020202020204" pitchFamily="34" charset="0"/>
                <a:cs typeface="Arial" panose="020B0604020202020204" pitchFamily="34" charset="0"/>
              </a:rPr>
              <a:t>Arctic Waters Pollution Prevention Act</a:t>
            </a:r>
          </a:p>
          <a:p>
            <a:pPr marL="0" indent="0">
              <a:buNone/>
            </a:pPr>
            <a:endParaRPr lang="en-US" sz="2400" dirty="0"/>
          </a:p>
        </p:txBody>
      </p:sp>
      <p:sp>
        <p:nvSpPr>
          <p:cNvPr id="7" name="Slide Number Placeholder 2"/>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r">
              <a:defRPr/>
            </a:pPr>
            <a:fld id="{E00B6E52-F07A-44C8-B7AE-D6EEC3D50429}" type="slidenum">
              <a:rPr lang="en-CA" smtClean="0"/>
              <a:pPr algn="r">
                <a:defRPr/>
              </a:pPr>
              <a:t>3</a:t>
            </a:fld>
            <a:endParaRPr lang="en-CA" sz="1600" dirty="0">
              <a:solidFill>
                <a:prstClr val="black">
                  <a:tint val="75000"/>
                </a:prstClr>
              </a:solidFill>
              <a:latin typeface="Arial" panose="020B0604020202020204" pitchFamily="34" charset="0"/>
              <a:cs typeface="Arial" panose="020B0604020202020204" pitchFamily="34" charset="0"/>
            </a:endParaRPr>
          </a:p>
        </p:txBody>
      </p:sp>
      <p:sp>
        <p:nvSpPr>
          <p:cNvPr id="8" name="Title 3"/>
          <p:cNvSpPr txBox="1">
            <a:spLocks/>
          </p:cNvSpPr>
          <p:nvPr/>
        </p:nvSpPr>
        <p:spPr>
          <a:xfrm>
            <a:off x="6172200" y="838200"/>
            <a:ext cx="4038600" cy="30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778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381000"/>
            <a:ext cx="8077200" cy="1295400"/>
          </a:xfrm>
        </p:spPr>
        <p:txBody>
          <a:bodyPr>
            <a:noAutofit/>
          </a:bodyPr>
          <a:lstStyle/>
          <a:p>
            <a:pPr algn="ctr"/>
            <a:br>
              <a:rPr lang="en-CA" altLang="en-US" sz="2800" b="1" dirty="0">
                <a:latin typeface="Arial" panose="020B0604020202020204" pitchFamily="34" charset="0"/>
                <a:cs typeface="Arial" panose="020B0604020202020204" pitchFamily="34" charset="0"/>
              </a:rPr>
            </a:br>
            <a:r>
              <a:rPr lang="en-CA" altLang="en-US" sz="2800" b="1" dirty="0">
                <a:latin typeface="Arial" panose="020B0604020202020204" pitchFamily="34" charset="0"/>
                <a:cs typeface="Arial" panose="020B0604020202020204" pitchFamily="34" charset="0"/>
              </a:rPr>
              <a:t>Contributions to Water Licence </a:t>
            </a:r>
            <a:br>
              <a:rPr lang="en-CA" altLang="en-US" sz="2800" b="1" dirty="0">
                <a:latin typeface="Arial" panose="020B0604020202020204" pitchFamily="34" charset="0"/>
                <a:cs typeface="Arial" panose="020B0604020202020204" pitchFamily="34" charset="0"/>
              </a:rPr>
            </a:br>
            <a:r>
              <a:rPr lang="en-CA" altLang="en-US" sz="2800" b="1" dirty="0">
                <a:latin typeface="Arial" panose="020B0604020202020204" pitchFamily="34" charset="0"/>
                <a:cs typeface="Arial" panose="020B0604020202020204" pitchFamily="34" charset="0"/>
              </a:rPr>
              <a:t>Application Review</a:t>
            </a:r>
            <a:endParaRPr lang="en-US"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1070811" y="1588168"/>
            <a:ext cx="9063789" cy="4660234"/>
          </a:xfrm>
        </p:spPr>
        <p:txBody>
          <a:bodyPr>
            <a:normAutofit/>
          </a:bodyPr>
          <a:lstStyle/>
          <a:p>
            <a:pPr marL="0" indent="0">
              <a:spcAft>
                <a:spcPts val="1800"/>
              </a:spcAft>
              <a:buNone/>
              <a:defRPr/>
            </a:pPr>
            <a:r>
              <a:rPr lang="en-CA" altLang="en-US" sz="2400" dirty="0">
                <a:latin typeface="Arial" panose="020B0604020202020204" pitchFamily="34" charset="0"/>
                <a:cs typeface="Arial" panose="020B0604020202020204" pitchFamily="34" charset="0"/>
              </a:rPr>
              <a:t>CIRNAC made the following submissions to the Nunavut Water Board regarding </a:t>
            </a:r>
            <a:r>
              <a:rPr lang="en-US" altLang="en-US" sz="2400" dirty="0"/>
              <a:t>application for Type “A” Water </a:t>
            </a:r>
            <a:r>
              <a:rPr lang="en-US" altLang="en-US" sz="2400" dirty="0" err="1"/>
              <a:t>Licence</a:t>
            </a:r>
            <a:r>
              <a:rPr lang="en-US" altLang="en-US" sz="2400" dirty="0"/>
              <a:t> 8AC-EUR---- by ECCC</a:t>
            </a:r>
            <a:endParaRPr lang="en-US" altLang="en-US" sz="1200" dirty="0"/>
          </a:p>
          <a:p>
            <a:pPr>
              <a:lnSpc>
                <a:spcPct val="110000"/>
              </a:lnSpc>
              <a:spcAft>
                <a:spcPts val="600"/>
              </a:spcAft>
              <a:buFont typeface="Wingdings" panose="05000000000000000000" pitchFamily="2" charset="2"/>
              <a:buChar char="§"/>
            </a:pPr>
            <a:r>
              <a:rPr lang="en-US" altLang="en-US" sz="2000" dirty="0"/>
              <a:t>Completeness Check for Type “A” Water </a:t>
            </a:r>
            <a:r>
              <a:rPr lang="en-US" altLang="en-US" sz="2000" dirty="0" err="1"/>
              <a:t>Licence</a:t>
            </a:r>
            <a:r>
              <a:rPr lang="en-US" altLang="en-US" sz="2000" dirty="0"/>
              <a:t> Application:</a:t>
            </a:r>
          </a:p>
          <a:p>
            <a:pPr marL="0" indent="0">
              <a:lnSpc>
                <a:spcPct val="110000"/>
              </a:lnSpc>
              <a:spcAft>
                <a:spcPts val="600"/>
              </a:spcAft>
              <a:buNone/>
            </a:pPr>
            <a:r>
              <a:rPr lang="en-US" altLang="en-US" sz="2000" dirty="0"/>
              <a:t>   May 15, 2023 </a:t>
            </a:r>
          </a:p>
          <a:p>
            <a:pPr>
              <a:lnSpc>
                <a:spcPct val="110000"/>
              </a:lnSpc>
              <a:spcAft>
                <a:spcPts val="600"/>
              </a:spcAft>
              <a:buFont typeface="Wingdings" panose="05000000000000000000" pitchFamily="2" charset="2"/>
              <a:buChar char="§"/>
            </a:pPr>
            <a:r>
              <a:rPr lang="en-US" altLang="en-US" sz="2000" dirty="0"/>
              <a:t>Review Comments for Type “A” Water Licence Application: June 30, 2023</a:t>
            </a:r>
          </a:p>
          <a:p>
            <a:pPr>
              <a:lnSpc>
                <a:spcPct val="110000"/>
              </a:lnSpc>
              <a:spcAft>
                <a:spcPts val="600"/>
              </a:spcAft>
              <a:buFont typeface="Wingdings" panose="05000000000000000000" pitchFamily="2" charset="2"/>
              <a:buChar char="§"/>
            </a:pPr>
            <a:r>
              <a:rPr lang="en-US" altLang="en-US" sz="2000"/>
              <a:t>ECCC </a:t>
            </a:r>
            <a:r>
              <a:rPr lang="en-US" altLang="en-US" sz="2000" dirty="0"/>
              <a:t>Response on Technical Review Comments for Type “A” Water Licence Application: 07/20/2023</a:t>
            </a:r>
          </a:p>
        </p:txBody>
      </p:sp>
      <p:sp>
        <p:nvSpPr>
          <p:cNvPr id="7" name="Slide Number Placeholder 2"/>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r">
              <a:defRPr/>
            </a:pPr>
            <a:fld id="{E00B6E52-F07A-44C8-B7AE-D6EEC3D50429}" type="slidenum">
              <a:rPr lang="en-CA" smtClean="0"/>
              <a:pPr algn="r">
                <a:defRPr/>
              </a:pPr>
              <a:t>4</a:t>
            </a:fld>
            <a:endParaRPr lang="en-CA" sz="1600" dirty="0">
              <a:solidFill>
                <a:prstClr val="black">
                  <a:tint val="75000"/>
                </a:prstClr>
              </a:solidFill>
              <a:latin typeface="Arial" panose="020B0604020202020204" pitchFamily="34" charset="0"/>
              <a:cs typeface="Arial" panose="020B0604020202020204" pitchFamily="34" charset="0"/>
            </a:endParaRPr>
          </a:p>
        </p:txBody>
      </p:sp>
      <p:sp>
        <p:nvSpPr>
          <p:cNvPr id="8" name="Title 3"/>
          <p:cNvSpPr txBox="1">
            <a:spLocks/>
          </p:cNvSpPr>
          <p:nvPr/>
        </p:nvSpPr>
        <p:spPr>
          <a:xfrm>
            <a:off x="6096000" y="152400"/>
            <a:ext cx="4276216"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279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06F5FE-491C-7CA7-DED0-A13D4CD8356B}"/>
              </a:ext>
            </a:extLst>
          </p:cNvPr>
          <p:cNvSpPr>
            <a:spLocks noGrp="1"/>
          </p:cNvSpPr>
          <p:nvPr>
            <p:ph type="title"/>
          </p:nvPr>
        </p:nvSpPr>
        <p:spPr/>
        <p:txBody>
          <a:bodyPr/>
          <a:lstStyle/>
          <a:p>
            <a:pPr algn="ctr"/>
            <a:r>
              <a:rPr lang="en-US" dirty="0"/>
              <a:t>Technical Review Comments</a:t>
            </a:r>
          </a:p>
        </p:txBody>
      </p:sp>
      <p:sp>
        <p:nvSpPr>
          <p:cNvPr id="7" name="Content Placeholder 6">
            <a:extLst>
              <a:ext uri="{FF2B5EF4-FFF2-40B4-BE49-F238E27FC236}">
                <a16:creationId xmlns:a16="http://schemas.microsoft.com/office/drawing/2014/main" id="{15A773B8-47EC-DAC2-6081-0B75C49DA868}"/>
              </a:ext>
            </a:extLst>
          </p:cNvPr>
          <p:cNvSpPr>
            <a:spLocks noGrp="1"/>
          </p:cNvSpPr>
          <p:nvPr>
            <p:ph idx="1"/>
          </p:nvPr>
        </p:nvSpPr>
        <p:spPr/>
        <p:txBody>
          <a:bodyPr>
            <a:normAutofit/>
          </a:bodyPr>
          <a:lstStyle/>
          <a:p>
            <a:r>
              <a:rPr lang="en-US" b="1" dirty="0">
                <a:solidFill>
                  <a:srgbClr val="000000"/>
                </a:solidFill>
                <a:latin typeface="Arial" panose="020B0604020202020204" pitchFamily="34" charset="0"/>
              </a:rPr>
              <a:t>R-01 Procedure for Water Withdrawal</a:t>
            </a:r>
            <a:r>
              <a:rPr lang="en-US" dirty="0"/>
              <a:t> </a:t>
            </a:r>
            <a:br>
              <a:rPr lang="en-US" dirty="0"/>
            </a:br>
            <a:endParaRPr lang="en-US" dirty="0"/>
          </a:p>
          <a:p>
            <a:pPr marL="0" marR="0">
              <a:lnSpc>
                <a:spcPct val="115000"/>
              </a:lnSpc>
              <a:spcBef>
                <a:spcPts val="0"/>
              </a:spcBef>
              <a:spcAft>
                <a:spcPts val="1000"/>
              </a:spcAft>
            </a:pPr>
            <a:r>
              <a:rPr lang="en-US" dirty="0">
                <a:solidFill>
                  <a:srgbClr val="000000"/>
                </a:solidFill>
                <a:latin typeface="Arial" panose="020B0604020202020204" pitchFamily="34" charset="0"/>
              </a:rPr>
              <a:t>CIRNAC recommends that the </a:t>
            </a:r>
            <a:r>
              <a:rPr lang="en-CA" sz="2800" dirty="0">
                <a:effectLst/>
                <a:latin typeface="Arial" panose="020B0604020202020204" pitchFamily="34" charset="0"/>
                <a:ea typeface="Calibri" panose="020F0502020204030204" pitchFamily="34" charset="0"/>
                <a:cs typeface="Times New Roman" panose="02020603050405020304" pitchFamily="18" charset="0"/>
              </a:rPr>
              <a:t>the applicant provide more information about the method of withdrawal and the mitigation measures in place to protect the stream bed and banks.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endParaRPr lang="en-US" dirty="0"/>
          </a:p>
          <a:p>
            <a:r>
              <a:rPr lang="en-US" dirty="0">
                <a:solidFill>
                  <a:srgbClr val="00B050"/>
                </a:solidFill>
              </a:rPr>
              <a:t>Status :  Not Resolved</a:t>
            </a:r>
          </a:p>
        </p:txBody>
      </p:sp>
      <p:sp>
        <p:nvSpPr>
          <p:cNvPr id="5" name="Slide Number Placeholder 4">
            <a:extLst>
              <a:ext uri="{FF2B5EF4-FFF2-40B4-BE49-F238E27FC236}">
                <a16:creationId xmlns:a16="http://schemas.microsoft.com/office/drawing/2014/main" id="{0EE81BFB-CB51-B7D5-D99B-3759C35A8945}"/>
              </a:ext>
            </a:extLst>
          </p:cNvPr>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5</a:t>
            </a:fld>
            <a:endParaRPr lang="en-CA" dirty="0"/>
          </a:p>
        </p:txBody>
      </p:sp>
    </p:spTree>
    <p:extLst>
      <p:ext uri="{BB962C8B-B14F-4D97-AF65-F5344CB8AC3E}">
        <p14:creationId xmlns:p14="http://schemas.microsoft.com/office/powerpoint/2010/main" val="394877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B25E-D110-5071-977B-C457BA1A20E3}"/>
              </a:ext>
            </a:extLst>
          </p:cNvPr>
          <p:cNvSpPr>
            <a:spLocks noGrp="1"/>
          </p:cNvSpPr>
          <p:nvPr>
            <p:ph type="title"/>
          </p:nvPr>
        </p:nvSpPr>
        <p:spPr/>
        <p:txBody>
          <a:bodyPr/>
          <a:lstStyle/>
          <a:p>
            <a:pPr algn="ctr"/>
            <a:r>
              <a:rPr lang="en-US" dirty="0"/>
              <a:t>Technical Review Comments</a:t>
            </a:r>
          </a:p>
        </p:txBody>
      </p:sp>
      <p:sp>
        <p:nvSpPr>
          <p:cNvPr id="3" name="Content Placeholder 2">
            <a:extLst>
              <a:ext uri="{FF2B5EF4-FFF2-40B4-BE49-F238E27FC236}">
                <a16:creationId xmlns:a16="http://schemas.microsoft.com/office/drawing/2014/main" id="{DFE58C5C-5A9F-F5FB-7B08-4AE3D86D626D}"/>
              </a:ext>
            </a:extLst>
          </p:cNvPr>
          <p:cNvSpPr>
            <a:spLocks noGrp="1"/>
          </p:cNvSpPr>
          <p:nvPr>
            <p:ph idx="1"/>
          </p:nvPr>
        </p:nvSpPr>
        <p:spPr/>
        <p:txBody>
          <a:bodyPr>
            <a:normAutofit/>
          </a:bodyPr>
          <a:lstStyle/>
          <a:p>
            <a:r>
              <a:rPr lang="en-US" b="1" dirty="0">
                <a:solidFill>
                  <a:srgbClr val="000000"/>
                </a:solidFill>
                <a:latin typeface="Arial" panose="020B0604020202020204" pitchFamily="34" charset="0"/>
              </a:rPr>
              <a:t>R-02 QAQC Program – Testing Within 24 Hours</a:t>
            </a:r>
            <a:r>
              <a:rPr lang="en-US" dirty="0"/>
              <a:t> </a:t>
            </a:r>
            <a:br>
              <a:rPr lang="en-US" dirty="0"/>
            </a:br>
            <a:endParaRPr lang="en-US" dirty="0"/>
          </a:p>
          <a:p>
            <a:r>
              <a:rPr lang="en-US" dirty="0">
                <a:solidFill>
                  <a:srgbClr val="000000"/>
                </a:solidFill>
                <a:latin typeface="Arial" panose="020B0604020202020204" pitchFamily="34" charset="0"/>
              </a:rPr>
              <a:t>CIRNAC recommends that the </a:t>
            </a:r>
            <a:r>
              <a:rPr lang="en-CA" sz="2800" dirty="0">
                <a:effectLst/>
                <a:latin typeface="Arial" panose="020B0604020202020204" pitchFamily="34" charset="0"/>
                <a:ea typeface="Calibri" panose="020F0502020204030204" pitchFamily="34" charset="0"/>
              </a:rPr>
              <a:t>applicant amend the document titled QAQC Program to clarify how the results may differ or become invalid if the samples are not tested within the 24 hour period after collection, as well as the location of where samples must be taken within 24 hours time frame in order to be valid.</a:t>
            </a:r>
            <a:br>
              <a:rPr lang="en-US" dirty="0"/>
            </a:br>
            <a:endParaRPr lang="en-US" dirty="0"/>
          </a:p>
          <a:p>
            <a:endParaRPr lang="en-US" dirty="0"/>
          </a:p>
          <a:p>
            <a:r>
              <a:rPr lang="en-US" dirty="0">
                <a:solidFill>
                  <a:srgbClr val="00B050"/>
                </a:solidFill>
              </a:rPr>
              <a:t>Status : Resolved</a:t>
            </a:r>
          </a:p>
          <a:p>
            <a:endParaRPr lang="en-US" dirty="0"/>
          </a:p>
        </p:txBody>
      </p:sp>
      <p:sp>
        <p:nvSpPr>
          <p:cNvPr id="5" name="Slide Number Placeholder 4">
            <a:extLst>
              <a:ext uri="{FF2B5EF4-FFF2-40B4-BE49-F238E27FC236}">
                <a16:creationId xmlns:a16="http://schemas.microsoft.com/office/drawing/2014/main" id="{E8D7A1E8-E71B-4B4D-0206-F7BB886D16B1}"/>
              </a:ext>
            </a:extLst>
          </p:cNvPr>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6</a:t>
            </a:fld>
            <a:endParaRPr lang="en-CA" dirty="0"/>
          </a:p>
        </p:txBody>
      </p:sp>
    </p:spTree>
    <p:extLst>
      <p:ext uri="{BB962C8B-B14F-4D97-AF65-F5344CB8AC3E}">
        <p14:creationId xmlns:p14="http://schemas.microsoft.com/office/powerpoint/2010/main" val="1952954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B25E-D110-5071-977B-C457BA1A20E3}"/>
              </a:ext>
            </a:extLst>
          </p:cNvPr>
          <p:cNvSpPr>
            <a:spLocks noGrp="1"/>
          </p:cNvSpPr>
          <p:nvPr>
            <p:ph type="title"/>
          </p:nvPr>
        </p:nvSpPr>
        <p:spPr/>
        <p:txBody>
          <a:bodyPr/>
          <a:lstStyle/>
          <a:p>
            <a:pPr algn="ctr"/>
            <a:r>
              <a:rPr lang="en-US" dirty="0"/>
              <a:t>Technical Review Comments</a:t>
            </a:r>
          </a:p>
        </p:txBody>
      </p:sp>
      <p:sp>
        <p:nvSpPr>
          <p:cNvPr id="3" name="Content Placeholder 2">
            <a:extLst>
              <a:ext uri="{FF2B5EF4-FFF2-40B4-BE49-F238E27FC236}">
                <a16:creationId xmlns:a16="http://schemas.microsoft.com/office/drawing/2014/main" id="{DFE58C5C-5A9F-F5FB-7B08-4AE3D86D626D}"/>
              </a:ext>
            </a:extLst>
          </p:cNvPr>
          <p:cNvSpPr>
            <a:spLocks noGrp="1"/>
          </p:cNvSpPr>
          <p:nvPr>
            <p:ph idx="1"/>
          </p:nvPr>
        </p:nvSpPr>
        <p:spPr/>
        <p:txBody>
          <a:bodyPr>
            <a:normAutofit/>
          </a:bodyPr>
          <a:lstStyle/>
          <a:p>
            <a:r>
              <a:rPr lang="en-US" b="1" dirty="0">
                <a:solidFill>
                  <a:srgbClr val="000000"/>
                </a:solidFill>
                <a:latin typeface="Arial" panose="020B0604020202020204" pitchFamily="34" charset="0"/>
              </a:rPr>
              <a:t>R-03 </a:t>
            </a:r>
            <a:r>
              <a:rPr lang="en-US" b="1" dirty="0" err="1">
                <a:solidFill>
                  <a:srgbClr val="000000"/>
                </a:solidFill>
                <a:latin typeface="Arial" panose="020B0604020202020204" pitchFamily="34" charset="0"/>
              </a:rPr>
              <a:t>Licence</a:t>
            </a:r>
            <a:r>
              <a:rPr lang="en-US" b="1" dirty="0">
                <a:solidFill>
                  <a:srgbClr val="000000"/>
                </a:solidFill>
                <a:latin typeface="Arial" panose="020B0604020202020204" pitchFamily="34" charset="0"/>
              </a:rPr>
              <a:t> Term</a:t>
            </a:r>
            <a:r>
              <a:rPr lang="en-US" dirty="0"/>
              <a:t> </a:t>
            </a:r>
          </a:p>
          <a:p>
            <a:endParaRPr lang="en-US" dirty="0">
              <a:solidFill>
                <a:srgbClr val="000000"/>
              </a:solidFill>
              <a:latin typeface="Arial" panose="020B0604020202020204" pitchFamily="34" charset="0"/>
            </a:endParaRPr>
          </a:p>
          <a:p>
            <a:pPr marL="0" marR="0">
              <a:lnSpc>
                <a:spcPct val="115000"/>
              </a:lnSpc>
              <a:spcBef>
                <a:spcPts val="0"/>
              </a:spcBef>
              <a:spcAft>
                <a:spcPts val="1000"/>
              </a:spcAft>
            </a:pPr>
            <a:r>
              <a:rPr lang="en-US" dirty="0">
                <a:solidFill>
                  <a:srgbClr val="000000"/>
                </a:solidFill>
                <a:latin typeface="Arial" panose="020B0604020202020204" pitchFamily="34" charset="0"/>
              </a:rPr>
              <a:t>CIRNAC recommends that the </a:t>
            </a:r>
            <a:r>
              <a:rPr lang="en-CA" sz="2800" dirty="0">
                <a:effectLst/>
                <a:latin typeface="Arial" panose="020B0604020202020204" pitchFamily="34" charset="0"/>
                <a:ea typeface="Calibri" panose="020F0502020204030204" pitchFamily="34" charset="0"/>
                <a:cs typeface="Times New Roman" panose="02020603050405020304" pitchFamily="18" charset="0"/>
              </a:rPr>
              <a:t>applicant clarify the term requested of the Type A licence as the Type B licence currently held would ultimately be replaced with the Type A if approved.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solidFill>
                <a:srgbClr val="000000"/>
              </a:solidFill>
              <a:latin typeface="Arial" panose="020B0604020202020204" pitchFamily="34" charset="0"/>
            </a:endParaRPr>
          </a:p>
          <a:p>
            <a:pPr marL="0" indent="0">
              <a:buNone/>
            </a:pPr>
            <a:endParaRPr lang="en-US" dirty="0">
              <a:latin typeface="Arial" panose="020B0604020202020204" pitchFamily="34" charset="0"/>
            </a:endParaRPr>
          </a:p>
          <a:p>
            <a:r>
              <a:rPr lang="en-US" dirty="0">
                <a:solidFill>
                  <a:srgbClr val="00B050"/>
                </a:solidFill>
              </a:rPr>
              <a:t>Status : Resolved</a:t>
            </a:r>
            <a:endParaRPr lang="en-US" dirty="0"/>
          </a:p>
        </p:txBody>
      </p:sp>
      <p:sp>
        <p:nvSpPr>
          <p:cNvPr id="5" name="Slide Number Placeholder 4">
            <a:extLst>
              <a:ext uri="{FF2B5EF4-FFF2-40B4-BE49-F238E27FC236}">
                <a16:creationId xmlns:a16="http://schemas.microsoft.com/office/drawing/2014/main" id="{E8D7A1E8-E71B-4B4D-0206-F7BB886D16B1}"/>
              </a:ext>
            </a:extLst>
          </p:cNvPr>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7</a:t>
            </a:fld>
            <a:endParaRPr lang="en-CA" dirty="0"/>
          </a:p>
        </p:txBody>
      </p:sp>
    </p:spTree>
    <p:extLst>
      <p:ext uri="{BB962C8B-B14F-4D97-AF65-F5344CB8AC3E}">
        <p14:creationId xmlns:p14="http://schemas.microsoft.com/office/powerpoint/2010/main" val="27379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Status of Technical Review Recommendations </a:t>
            </a:r>
          </a:p>
        </p:txBody>
      </p:sp>
      <p:sp>
        <p:nvSpPr>
          <p:cNvPr id="4" name="Slide Number Placeholder 3"/>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8</a:t>
            </a:fld>
            <a:endParaRPr lang="en-CA" dirty="0"/>
          </a:p>
        </p:txBody>
      </p:sp>
      <p:graphicFrame>
        <p:nvGraphicFramePr>
          <p:cNvPr id="6" name="Table 6">
            <a:extLst>
              <a:ext uri="{FF2B5EF4-FFF2-40B4-BE49-F238E27FC236}">
                <a16:creationId xmlns:a16="http://schemas.microsoft.com/office/drawing/2014/main" id="{93025DF8-19A8-D476-E7FD-192C932037B8}"/>
              </a:ext>
            </a:extLst>
          </p:cNvPr>
          <p:cNvGraphicFramePr>
            <a:graphicFrameLocks noGrp="1"/>
          </p:cNvGraphicFramePr>
          <p:nvPr>
            <p:ph idx="1"/>
            <p:extLst>
              <p:ext uri="{D42A27DB-BD31-4B8C-83A1-F6EECF244321}">
                <p14:modId xmlns:p14="http://schemas.microsoft.com/office/powerpoint/2010/main" val="3207911172"/>
              </p:ext>
            </p:extLst>
          </p:nvPr>
        </p:nvGraphicFramePr>
        <p:xfrm>
          <a:off x="2812627" y="2329887"/>
          <a:ext cx="6566745" cy="2198226"/>
        </p:xfrm>
        <a:graphic>
          <a:graphicData uri="http://schemas.openxmlformats.org/drawingml/2006/table">
            <a:tbl>
              <a:tblPr firstRow="1" bandRow="1">
                <a:tableStyleId>{5C22544A-7EE6-4342-B048-85BDC9FD1C3A}</a:tableStyleId>
              </a:tblPr>
              <a:tblGrid>
                <a:gridCol w="873706">
                  <a:extLst>
                    <a:ext uri="{9D8B030D-6E8A-4147-A177-3AD203B41FA5}">
                      <a16:colId xmlns:a16="http://schemas.microsoft.com/office/drawing/2014/main" val="2366029800"/>
                    </a:ext>
                  </a:extLst>
                </a:gridCol>
                <a:gridCol w="1869494">
                  <a:extLst>
                    <a:ext uri="{9D8B030D-6E8A-4147-A177-3AD203B41FA5}">
                      <a16:colId xmlns:a16="http://schemas.microsoft.com/office/drawing/2014/main" val="2537577146"/>
                    </a:ext>
                  </a:extLst>
                </a:gridCol>
                <a:gridCol w="2209800">
                  <a:extLst>
                    <a:ext uri="{9D8B030D-6E8A-4147-A177-3AD203B41FA5}">
                      <a16:colId xmlns:a16="http://schemas.microsoft.com/office/drawing/2014/main" val="2013631030"/>
                    </a:ext>
                  </a:extLst>
                </a:gridCol>
                <a:gridCol w="1613745">
                  <a:extLst>
                    <a:ext uri="{9D8B030D-6E8A-4147-A177-3AD203B41FA5}">
                      <a16:colId xmlns:a16="http://schemas.microsoft.com/office/drawing/2014/main" val="837494636"/>
                    </a:ext>
                  </a:extLst>
                </a:gridCol>
              </a:tblGrid>
              <a:tr h="629082">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Resolved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Resolved by Commitment </a:t>
                      </a:r>
                    </a:p>
                  </a:txBody>
                  <a:tcPr/>
                </a:tc>
                <a:tc>
                  <a:txBody>
                    <a:bodyPr/>
                    <a:lstStyle/>
                    <a:p>
                      <a:r>
                        <a:rPr lang="en-US" dirty="0"/>
                        <a:t>Unresolved </a:t>
                      </a:r>
                    </a:p>
                  </a:txBody>
                  <a:tcPr/>
                </a:tc>
                <a:extLst>
                  <a:ext uri="{0D108BD9-81ED-4DB2-BD59-A6C34878D82A}">
                    <a16:rowId xmlns:a16="http://schemas.microsoft.com/office/drawing/2014/main" val="2602464096"/>
                  </a:ext>
                </a:extLst>
              </a:tr>
              <a:tr h="519382">
                <a:tc>
                  <a:txBody>
                    <a:bodyPr/>
                    <a:lstStyle/>
                    <a:p>
                      <a:r>
                        <a:rPr lang="en-US" dirty="0"/>
                        <a:t>R-01</a:t>
                      </a:r>
                    </a:p>
                  </a:txBody>
                  <a:tcPr/>
                </a:tc>
                <a:tc>
                  <a:txBody>
                    <a:bodyPr/>
                    <a:lstStyle/>
                    <a:p>
                      <a:endParaRPr lang="en-US" dirty="0"/>
                    </a:p>
                  </a:txBody>
                  <a:tcPr/>
                </a:tc>
                <a:tc>
                  <a:txBody>
                    <a:bodyPr/>
                    <a:lstStyle/>
                    <a:p>
                      <a:endParaRPr lang="en-US" dirty="0"/>
                    </a:p>
                  </a:txBody>
                  <a:tcPr/>
                </a:tc>
                <a:tc>
                  <a:txBody>
                    <a:bodyPr/>
                    <a:lstStyle/>
                    <a:p>
                      <a:r>
                        <a:rPr lang="en-US" dirty="0"/>
                        <a:t>         X</a:t>
                      </a:r>
                    </a:p>
                  </a:txBody>
                  <a:tcPr/>
                </a:tc>
                <a:extLst>
                  <a:ext uri="{0D108BD9-81ED-4DB2-BD59-A6C34878D82A}">
                    <a16:rowId xmlns:a16="http://schemas.microsoft.com/office/drawing/2014/main" val="287500792"/>
                  </a:ext>
                </a:extLst>
              </a:tr>
              <a:tr h="519382">
                <a:tc>
                  <a:txBody>
                    <a:bodyPr/>
                    <a:lstStyle/>
                    <a:p>
                      <a:r>
                        <a:rPr lang="en-US" dirty="0"/>
                        <a:t>R-02</a:t>
                      </a:r>
                    </a:p>
                  </a:txBody>
                  <a:tcPr/>
                </a:tc>
                <a:tc>
                  <a:txBody>
                    <a:bodyPr/>
                    <a:lstStyle/>
                    <a:p>
                      <a:pPr algn="ctr"/>
                      <a:r>
                        <a:rPr lang="en-US" dirty="0"/>
                        <a:t>X</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3103190"/>
                  </a:ext>
                </a:extLst>
              </a:tr>
              <a:tr h="519382">
                <a:tc>
                  <a:txBody>
                    <a:bodyPr/>
                    <a:lstStyle/>
                    <a:p>
                      <a:r>
                        <a:rPr lang="en-US" dirty="0"/>
                        <a:t>R-03</a:t>
                      </a:r>
                    </a:p>
                  </a:txBody>
                  <a:tcPr/>
                </a:tc>
                <a:tc>
                  <a:txBody>
                    <a:bodyPr/>
                    <a:lstStyle/>
                    <a:p>
                      <a:pPr algn="ctr"/>
                      <a:r>
                        <a:rPr lang="en-US" dirty="0"/>
                        <a:t>X</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17905681"/>
                  </a:ext>
                </a:extLst>
              </a:tr>
            </a:tbl>
          </a:graphicData>
        </a:graphic>
      </p:graphicFrame>
    </p:spTree>
    <p:extLst>
      <p:ext uri="{BB962C8B-B14F-4D97-AF65-F5344CB8AC3E}">
        <p14:creationId xmlns:p14="http://schemas.microsoft.com/office/powerpoint/2010/main" val="1788484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9" y="1069428"/>
            <a:ext cx="8077200" cy="685800"/>
          </a:xfrm>
        </p:spPr>
        <p:txBody>
          <a:bodyPr>
            <a:normAutofit fontScale="90000"/>
          </a:bodyPr>
          <a:lstStyle/>
          <a:p>
            <a:pPr algn="ctr"/>
            <a:r>
              <a:rPr lang="en-US" dirty="0"/>
              <a:t>Summary of Next Steps</a:t>
            </a:r>
            <a:br>
              <a:rPr lang="en-US" dirty="0"/>
            </a:br>
            <a:endParaRPr lang="en-US" dirty="0"/>
          </a:p>
        </p:txBody>
      </p:sp>
      <p:sp>
        <p:nvSpPr>
          <p:cNvPr id="3" name="Content Placeholder 2"/>
          <p:cNvSpPr>
            <a:spLocks noGrp="1"/>
          </p:cNvSpPr>
          <p:nvPr>
            <p:ph sz="half" idx="1"/>
          </p:nvPr>
        </p:nvSpPr>
        <p:spPr>
          <a:xfrm>
            <a:off x="1745672" y="1907628"/>
            <a:ext cx="8236527" cy="4645572"/>
          </a:xfrm>
        </p:spPr>
        <p:txBody>
          <a:bodyPr/>
          <a:lstStyle/>
          <a:p>
            <a:pPr marL="192088" lvl="1" indent="0">
              <a:spcAft>
                <a:spcPts val="200"/>
              </a:spcAft>
              <a:buNone/>
            </a:pPr>
            <a:endParaRPr lang="en-US" dirty="0"/>
          </a:p>
          <a:p>
            <a:pPr marL="192088" lvl="1" indent="0">
              <a:spcAft>
                <a:spcPts val="200"/>
              </a:spcAft>
              <a:buNone/>
            </a:pPr>
            <a:r>
              <a:rPr lang="en-US" dirty="0"/>
              <a:t>Resolved issues requiring further action are: </a:t>
            </a:r>
          </a:p>
          <a:p>
            <a:pPr marL="192088" lvl="1" indent="0">
              <a:spcAft>
                <a:spcPts val="200"/>
              </a:spcAft>
              <a:buNone/>
            </a:pPr>
            <a:endParaRPr lang="en-US" dirty="0"/>
          </a:p>
          <a:p>
            <a:pPr marL="0" marR="0">
              <a:lnSpc>
                <a:spcPct val="115000"/>
              </a:lnSpc>
              <a:spcBef>
                <a:spcPts val="0"/>
              </a:spcBef>
              <a:spcAft>
                <a:spcPts val="1000"/>
              </a:spcAft>
            </a:pPr>
            <a:r>
              <a:rPr lang="en-US" sz="2400" dirty="0">
                <a:solidFill>
                  <a:srgbClr val="000000"/>
                </a:solidFill>
                <a:latin typeface="Arial" panose="020B0604020202020204" pitchFamily="34" charset="0"/>
              </a:rPr>
              <a:t>CIRNAC recommends that the </a:t>
            </a:r>
            <a:r>
              <a:rPr lang="en-CA" sz="2400" dirty="0">
                <a:effectLst/>
                <a:latin typeface="Arial" panose="020B0604020202020204" pitchFamily="34" charset="0"/>
                <a:ea typeface="Calibri" panose="020F0502020204030204" pitchFamily="34" charset="0"/>
                <a:cs typeface="Times New Roman" panose="02020603050405020304" pitchFamily="18" charset="0"/>
              </a:rPr>
              <a:t>the applicant provide more information about the method of withdrawal and the mitigation measures in place to protect the stream bed and banks.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4"/>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9</a:t>
            </a:fld>
            <a:endParaRPr lang="en-CA" dirty="0"/>
          </a:p>
        </p:txBody>
      </p:sp>
    </p:spTree>
    <p:extLst>
      <p:ext uri="{BB962C8B-B14F-4D97-AF65-F5344CB8AC3E}">
        <p14:creationId xmlns:p14="http://schemas.microsoft.com/office/powerpoint/2010/main" val="3611616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8398</TotalTime>
  <Words>468</Words>
  <Application>Microsoft Office PowerPoint</Application>
  <PresentationFormat>Widescreen</PresentationFormat>
  <Paragraphs>93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Pigiarniq Light</vt:lpstr>
      <vt:lpstr>Wingdings</vt:lpstr>
      <vt:lpstr>Office Theme</vt:lpstr>
      <vt:lpstr>PowerPoint Presentation</vt:lpstr>
      <vt:lpstr> Presentation Outline</vt:lpstr>
      <vt:lpstr> Roles and Responsibilities</vt:lpstr>
      <vt:lpstr> Contributions to Water Licence  Application Review</vt:lpstr>
      <vt:lpstr>Technical Review Comments</vt:lpstr>
      <vt:lpstr>Technical Review Comments</vt:lpstr>
      <vt:lpstr>Technical Review Comments</vt:lpstr>
      <vt:lpstr>Status of Technical Review Recommendations </vt:lpstr>
      <vt:lpstr>Summary of Next Steps </vt:lpstr>
      <vt:lpstr>Conclusion</vt:lpstr>
      <vt:lpstr>PowerPoint Presentation</vt:lpstr>
    </vt:vector>
  </TitlesOfParts>
  <Company>ISC - CIRNAC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Keim, Andrew</dc:creator>
  <cp:lastModifiedBy>Demers, Joyce</cp:lastModifiedBy>
  <cp:revision>21</cp:revision>
  <dcterms:created xsi:type="dcterms:W3CDTF">2023-07-13T18:59:49Z</dcterms:created>
  <dcterms:modified xsi:type="dcterms:W3CDTF">2023-08-24T18:05:56Z</dcterms:modified>
</cp:coreProperties>
</file>