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86" r:id="rId5"/>
  </p:sldMasterIdLst>
  <p:notesMasterIdLst>
    <p:notesMasterId r:id="rId21"/>
  </p:notesMasterIdLst>
  <p:handoutMasterIdLst>
    <p:handoutMasterId r:id="rId22"/>
  </p:handoutMasterIdLst>
  <p:sldIdLst>
    <p:sldId id="556" r:id="rId6"/>
    <p:sldId id="601" r:id="rId7"/>
    <p:sldId id="605" r:id="rId8"/>
    <p:sldId id="604" r:id="rId9"/>
    <p:sldId id="584" r:id="rId10"/>
    <p:sldId id="607" r:id="rId11"/>
    <p:sldId id="612" r:id="rId12"/>
    <p:sldId id="617" r:id="rId13"/>
    <p:sldId id="618" r:id="rId14"/>
    <p:sldId id="619" r:id="rId15"/>
    <p:sldId id="622" r:id="rId16"/>
    <p:sldId id="621" r:id="rId17"/>
    <p:sldId id="579" r:id="rId18"/>
    <p:sldId id="599" r:id="rId19"/>
    <p:sldId id="580" r:id="rId20"/>
  </p:sldIdLst>
  <p:sldSz cx="9144000" cy="6858000" type="screen4x3"/>
  <p:notesSz cx="7172325" cy="9313863"/>
  <p:custDataLst>
    <p:tags r:id="rId23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2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AF6902-EC16-47C9-5A07-0614A3D5F273}" name="Hart, Jeff" initials="HJ" userId="S::jeff.hart@rcaanc-cirnac.gc.ca::b6a9dc96-5e8a-4c7a-ae0c-490405f58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E"/>
    <a:srgbClr val="000000"/>
    <a:srgbClr val="FFFFFF"/>
    <a:srgbClr val="009999"/>
    <a:srgbClr val="0035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777" autoAdjust="0"/>
  </p:normalViewPr>
  <p:slideViewPr>
    <p:cSldViewPr snapToObjects="1">
      <p:cViewPr varScale="1">
        <p:scale>
          <a:sx n="101" d="100"/>
          <a:sy n="101" d="100"/>
        </p:scale>
        <p:origin x="2076" y="114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-1901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5" d="100"/>
          <a:sy n="85" d="100"/>
        </p:scale>
        <p:origin x="3804" y="96"/>
      </p:cViewPr>
      <p:guideLst>
        <p:guide orient="horz" pos="2934"/>
        <p:guide pos="22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ROSJ2\Desktop\CommentsTrack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Comment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9-4D81-9CF8-1FF7A98B8A8C}"/>
              </c:ext>
            </c:extLst>
          </c:dPt>
          <c:dPt>
            <c:idx val="1"/>
            <c:bubble3D val="0"/>
            <c:spPr>
              <a:solidFill>
                <a:srgbClr val="0000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99-4D81-9CF8-1FF7A98B8A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99-4D81-9CF8-1FF7A98B8A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99-4D81-9CF8-1FF7A98B8A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999-4D81-9CF8-1FF7A98B8A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999-4D81-9CF8-1FF7A98B8A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Stats!$A$5:$A$10</c:f>
              <c:strCache>
                <c:ptCount val="6"/>
                <c:pt idx="0">
                  <c:v>Policy</c:v>
                </c:pt>
                <c:pt idx="1">
                  <c:v>NPV</c:v>
                </c:pt>
                <c:pt idx="2">
                  <c:v>Indirect</c:v>
                </c:pt>
                <c:pt idx="3">
                  <c:v>User Manual</c:v>
                </c:pt>
                <c:pt idx="4">
                  <c:v>Unit Rates</c:v>
                </c:pt>
                <c:pt idx="5">
                  <c:v>Contingency</c:v>
                </c:pt>
              </c:strCache>
            </c:strRef>
          </c:cat>
          <c:val>
            <c:numRef>
              <c:f>Stats!$B$5:$B$10</c:f>
              <c:numCache>
                <c:formatCode>General</c:formatCode>
                <c:ptCount val="6"/>
                <c:pt idx="0">
                  <c:v>58</c:v>
                </c:pt>
                <c:pt idx="1">
                  <c:v>13</c:v>
                </c:pt>
                <c:pt idx="2">
                  <c:v>42</c:v>
                </c:pt>
                <c:pt idx="3">
                  <c:v>20</c:v>
                </c:pt>
                <c:pt idx="4">
                  <c:v>67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99-4D81-9CF8-1FF7A98B8A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421" y="2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696913"/>
            <a:ext cx="4657725" cy="349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7886" y="4424726"/>
            <a:ext cx="5736561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421" y="8846265"/>
            <a:ext cx="311028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8" tIns="46664" rIns="93328" bIns="46664" numCol="1" anchor="b" anchorCtr="0" compatLnSpc="1">
            <a:prstTxWarp prst="textNoShape">
              <a:avLst/>
            </a:prstTxWarp>
          </a:bodyPr>
          <a:lstStyle>
            <a:lvl1pPr algn="r" defTabSz="933554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0693" indent="-288727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491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6880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8844" indent="-230985" defTabSz="9335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0809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277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4740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6706" indent="-230985" defTabSz="9335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982" y="4424724"/>
            <a:ext cx="6499920" cy="44215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488" eaLnBrk="1" hangingPunct="1">
              <a:defRPr/>
            </a:pPr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2E53-6048-E808-CE59-A64557F42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7021F-81CE-D64C-A3C4-507035F38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0AF96-38EE-8F2E-7190-1961B3E37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AA53F-5C10-6BEE-E2DE-C8B7019B0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79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of Excel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92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981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5736561" cy="2904218"/>
          </a:xfrm>
        </p:spPr>
        <p:txBody>
          <a:bodyPr/>
          <a:lstStyle/>
          <a:p>
            <a:pPr marL="195694" marR="0" lvl="1" indent="0" algn="l" defTabSz="93156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204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64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981">
              <a:defRPr/>
            </a:pPr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9E5D8-97C9-C2AA-228F-AC68BC5D1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0C48C-B7CD-1979-8660-FCE51546E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3D3A3-9E37-C3E9-6845-FBFF4F94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6080882" cy="2670606"/>
          </a:xfrm>
        </p:spPr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A68A-746F-6A4B-3DF4-AB8D9D9823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1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EF166-A65B-DF75-E769-2EC7AAE3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819D8-8A72-C575-9FF0-E6F24B4B6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90F50-3443-A346-99AC-6ACB929C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87A67-9CBE-C147-02D6-762531E249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7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72971-98F4-547D-8D39-FD64E67F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D57003-B67C-7085-B980-E2217BE28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63210-D731-EB38-B9D3-35D8D2789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5"/>
            <a:ext cx="6080882" cy="2670606"/>
          </a:xfrm>
        </p:spPr>
        <p:txBody>
          <a:bodyPr/>
          <a:lstStyle/>
          <a:p>
            <a:r>
              <a:rPr lang="en-US" sz="1300" dirty="0"/>
              <a:t>Not going to get into sub bullets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37E9E-D672-F780-15AC-8E18441ABE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375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496BF-24E3-B80E-D45B-51EC6CE6F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1C99E-5BAE-177C-FD01-3E6A8221D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7855C-D7AF-568E-F602-408A83138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50AF-62B0-5AD8-EBA9-AB2A70A4B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20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CFB62-3640-55F1-E88D-BD3A3CA2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BC133-EB85-0893-8A02-6ADD047C3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092214-6A1F-8260-3039-53715C00E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55C6B-95DA-1CA9-7FE2-5327F4853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04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80E56-BF14-D6AF-841F-D9D490956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78B12-69AB-EF6E-A406-0BAC6534F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A7817-CCA9-8B75-387F-EE4401E64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B1EF5-A58F-2BF4-6470-0096013D9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02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F4458-2CAF-7881-AAEC-F283C244C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22B9F5-6813-B7BA-BE6B-1993527F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82153-0015-BDFC-61A4-053DE6F66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886" y="4424726"/>
            <a:ext cx="5736561" cy="1908606"/>
          </a:xfrm>
        </p:spPr>
        <p:txBody>
          <a:bodyPr/>
          <a:lstStyle/>
          <a:p>
            <a:pPr marL="0" indent="0" defTabSz="883981">
              <a:buFont typeface="Arial" panose="020B0604020202020204" pitchFamily="34" charset="0"/>
              <a:buNone/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9485-412A-676F-014A-FE2FEBF31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51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15" y="838200"/>
            <a:ext cx="6019800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RECLAIM Version 8.0 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(Working Draft)</a:t>
            </a:r>
            <a:endParaRPr lang="en-CA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D3C4DE-8C4A-51A9-5A87-1EA5549739C6}"/>
              </a:ext>
            </a:extLst>
          </p:cNvPr>
          <p:cNvSpPr txBox="1"/>
          <p:nvPr/>
        </p:nvSpPr>
        <p:spPr>
          <a:xfrm>
            <a:off x="76200" y="2489970"/>
            <a:ext cx="5105400" cy="726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Mining Symposium</a:t>
            </a:r>
            <a:r>
              <a:rPr lang="en-CA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CA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09, 2025</a:t>
            </a:r>
            <a:endParaRPr lang="en-CA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66579-AB1C-DBC2-74F0-62FE0EFC1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28EBA5-AB71-026F-96E7-EA0B0B67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RECLAIM Tool​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41A004-91A7-DB69-781C-41A2BB595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192D38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Unit Rate Worksheet was updated based on First Principles, databases and corporate experience. </a:t>
            </a: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ptos" panose="020B00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Unit rates are based on </a:t>
            </a: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Q2 2024 Canadian dollar values and reflect third-party contractor work in Nunavut and Northwest Territories.</a:t>
            </a:r>
            <a:endParaRPr lang="en-US" sz="1800" dirty="0">
              <a:latin typeface="Aptos" panose="020B00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ptos" panose="020B00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A calculation was added to allow the unit rates to be updated annually using Canadian Consumer Price Index (CPI) numbers for Nunavut, Northwest Territories, or a User Specific input. The tool updates automatically as it is linked to the CPI webpage.</a:t>
            </a: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8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F6D64A2-FF38-4AEA-7E09-FC08D39F6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4EC6D41-CF88-7D23-C2B2-08081BBE0C1D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9E97D70-3014-B03B-E6EE-EB99E643D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4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8CF4-DE07-015A-8508-62E4D86F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 Contributors of Comments/Recommendations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721A-A8EE-F14A-B242-ECC79F4E3C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B2Gold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NWT&amp;NU Chamber of Mines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Qikiqtani Inuit Association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Baffinland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Agnico Eagle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Kivalliq Inuit Association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Teck Metals Ltd.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Pine Point Mining Limited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Arctic Canadian Diamond Company Ltd.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 Environmental Monitoring Agency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C2A0-BF4C-1309-C7B7-1C17F3E3B8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Diavik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Diamond Mines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Fisheries and Oceans Canada (DFO)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member of the public (Todd Slack)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WLWB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Imperial Oil Resources NWT Ltd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Beers Canada Inc. – </a:t>
            </a:r>
            <a:r>
              <a:rPr lang="en-US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Gahcho</a:t>
            </a: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Kue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Monitoring Advisory Board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Tlicho Government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Burgundy Diamond Mines Ltd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B99EC-4355-E9E6-000B-BB0F32CB2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22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8AE66-CA64-168D-D064-06AA3801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Tracker: March 31, 2025 Submission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C1EF8-CFFA-FD33-5223-D57DD9895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CA53FBA-F34F-7838-1914-691EE5D658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6191848"/>
              </p:ext>
            </p:extLst>
          </p:nvPr>
        </p:nvGraphicFramePr>
        <p:xfrm>
          <a:off x="368300" y="1308100"/>
          <a:ext cx="78613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750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3428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altLang="en-US" sz="2400" dirty="0"/>
              <a:t>CIRNAC and the GNWT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look forward to additional input and review comments from the key users of RECLAIM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CA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CA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Working Team to review and compile comments and recommendations and post onto the Public Registries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CA" sz="24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CA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Session #2 in Yellowknife on May 14, 2025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alt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534400" cy="205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3900" dirty="0"/>
              <a:t>?</a:t>
            </a:r>
            <a:endParaRPr lang="en-US" sz="20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14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BBBDA1-7B4C-9A38-2EE6-42D6BA0FA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00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25086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156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37BE0-062E-5BA0-756C-3790303D8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181336-71B9-C2C5-3FDB-4B619626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57200"/>
            <a:ext cx="5257800" cy="533400"/>
          </a:xfrm>
        </p:spPr>
        <p:txBody>
          <a:bodyPr anchor="ctr">
            <a:noAutofit/>
          </a:bodyPr>
          <a:lstStyle/>
          <a:p>
            <a:pPr algn="ctr"/>
            <a:r>
              <a:rPr lang="en-CA" alt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Technical Working Team</a:t>
            </a:r>
            <a:endParaRPr lang="en-US" sz="2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D85C7A-927A-1364-0F0E-FF472FA33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5257799"/>
          </a:xfrm>
        </p:spPr>
        <p:txBody>
          <a:bodyPr>
            <a:normAutofit/>
          </a:bodyPr>
          <a:lstStyle/>
          <a:p>
            <a:pPr marL="0" lvl="0" indent="0" eaLnBrk="1" hangingPunct="1">
              <a:buNone/>
              <a:defRPr/>
            </a:pPr>
            <a:r>
              <a:rPr lang="en-CA" sz="2400" dirty="0">
                <a:latin typeface="Aptos" panose="020B0004020202020204" pitchFamily="34" charset="0"/>
                <a:cs typeface="Arial" panose="020B0604020202020204" pitchFamily="34" charset="0"/>
              </a:rPr>
              <a:t>The technical working team consisted of subject matter experts in the fields of mine closure planning and cost estimating. Key contributors include:</a:t>
            </a:r>
          </a:p>
          <a:p>
            <a:pPr marL="0" lvl="0" indent="0" eaLnBrk="1" hangingPunct="1">
              <a:buNone/>
              <a:defRPr/>
            </a:pPr>
            <a:endParaRPr lang="en-CA" sz="22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CA" dirty="0">
                <a:latin typeface="Aptos" panose="020B0004020202020204" pitchFamily="34" charset="0"/>
                <a:cs typeface="Arial" panose="020B0604020202020204" pitchFamily="34" charset="0"/>
              </a:rPr>
              <a:t>CIRNAC</a:t>
            </a:r>
          </a:p>
          <a:p>
            <a:pPr eaLnBrk="1" hangingPunct="1">
              <a:defRPr/>
            </a:pPr>
            <a:r>
              <a:rPr lang="en-CA" dirty="0">
                <a:latin typeface="Aptos" panose="020B0004020202020204" pitchFamily="34" charset="0"/>
                <a:cs typeface="Arial" panose="020B0604020202020204" pitchFamily="34" charset="0"/>
              </a:rPr>
              <a:t>Government of Northwest Territories (GNWT)</a:t>
            </a:r>
          </a:p>
          <a:p>
            <a:pPr eaLnBrk="1" hangingPunct="1">
              <a:defRPr/>
            </a:pPr>
            <a:r>
              <a:rPr lang="en-CA" dirty="0">
                <a:latin typeface="Aptos" panose="020B0004020202020204" pitchFamily="34" charset="0"/>
                <a:cs typeface="Arial" panose="020B0604020202020204" pitchFamily="34" charset="0"/>
              </a:rPr>
              <a:t>Brodie Consulting Ltd.</a:t>
            </a:r>
          </a:p>
          <a:p>
            <a:pPr eaLnBrk="1" hangingPunct="1">
              <a:defRPr/>
            </a:pPr>
            <a:r>
              <a:rPr lang="en-CA" dirty="0">
                <a:latin typeface="Aptos" panose="020B0004020202020204" pitchFamily="34" charset="0"/>
                <a:cs typeface="Arial" panose="020B0604020202020204" pitchFamily="34" charset="0"/>
              </a:rPr>
              <a:t>AtkinsRéalis</a:t>
            </a:r>
          </a:p>
          <a:p>
            <a:pPr marL="0" lvl="0" indent="0" eaLnBrk="1" hangingPunct="1">
              <a:buNone/>
              <a:defRPr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48BC073-80B8-F665-AAA9-F7176056D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9442306-6D4B-B37B-28B4-5E7D3163FE52}"/>
              </a:ext>
            </a:extLst>
          </p:cNvPr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1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18FC4-8A9E-CBDA-7C26-675998D12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69203A-B91B-D43E-43A0-381D5AD0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anose="020B0604020202020204" pitchFamily="34" charset="0"/>
              </a:rPr>
              <a:t>History of RECLAIM​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44F67-0B60-78B7-4FD8-9A8CBD720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latin typeface="Aptos" panose="020B0004020202020204" pitchFamily="34" charset="0"/>
              </a:rPr>
              <a:t>Originally developed in 1993 </a:t>
            </a:r>
            <a:r>
              <a:rPr lang="en-US" sz="2000" dirty="0">
                <a:latin typeface="Aptos" panose="020B0004020202020204" pitchFamily="34" charset="0"/>
              </a:rPr>
              <a:t>collaboratively by CIRNAC, the GNWT and the Lands and Waters Boards of the Mackenzie Valley; </a:t>
            </a:r>
          </a:p>
          <a:p>
            <a:pPr marL="0" indent="0">
              <a:lnSpc>
                <a:spcPts val="18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dirty="0">
                <a:latin typeface="Aptos" panose="020B0004020202020204" pitchFamily="34" charset="0"/>
              </a:rPr>
              <a:t>Updated in 2014 (Mining Version 7.0) 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2000" dirty="0">
                <a:latin typeface="Aptos" panose="020B0004020202020204" pitchFamily="34" charset="0"/>
              </a:rPr>
              <a:t>The RECLAIM model is a standardized tool used to estimate the financial security required for mine reclamation and closure. </a:t>
            </a:r>
          </a:p>
          <a:p>
            <a:pPr marL="0" indent="0">
              <a:lnSpc>
                <a:spcPts val="18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dirty="0">
                <a:latin typeface="Aptos" panose="020B0004020202020204" pitchFamily="34" charset="0"/>
              </a:rPr>
              <a:t>Last update to the unit rates was in 2017.</a:t>
            </a:r>
          </a:p>
          <a:p>
            <a:pPr marL="0" indent="0">
              <a:lnSpc>
                <a:spcPts val="1800"/>
              </a:lnSpc>
              <a:buNone/>
            </a:pPr>
            <a:endParaRPr lang="en-GB" sz="2000" dirty="0">
              <a:latin typeface="Aptos" panose="020B00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2000" dirty="0">
                <a:latin typeface="Aptos" panose="020B0004020202020204" pitchFamily="34" charset="0"/>
              </a:rPr>
              <a:t>RECLAIM v.8.0 is an update of the cost model, prepared on behalf of GNWT and CIRNAC.  </a:t>
            </a:r>
            <a:endParaRPr lang="en-US" altLang="en-US" sz="2000" dirty="0">
              <a:latin typeface="Aptos" panose="020B0004020202020204" pitchFamily="34" charset="0"/>
            </a:endParaRP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5FE8168-F0DE-2C1D-4ADC-56384ECEF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1025EBE-6538-2738-96A3-75C88725A663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4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5D42B-6598-D12D-8CAB-503D189F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D59ABB-CD36-2077-77E2-E20AD0D0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57200"/>
            <a:ext cx="5257800" cy="533400"/>
          </a:xfrm>
        </p:spPr>
        <p:txBody>
          <a:bodyPr anchor="ctr">
            <a:noAutofit/>
          </a:bodyPr>
          <a:lstStyle/>
          <a:p>
            <a:pPr algn="ctr"/>
            <a:r>
              <a:rPr lang="en-CA" altLang="en-US" sz="2800" b="1" dirty="0">
                <a:latin typeface="Aptos" panose="020B0004020202020204" pitchFamily="34" charset="0"/>
                <a:cs typeface="Arial" panose="020B0604020202020204" pitchFamily="34" charset="0"/>
              </a:rPr>
              <a:t>Purpose of this Presentation</a:t>
            </a:r>
            <a:endParaRPr lang="en-US" sz="2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46D3AE-258D-413C-F496-E265B4CE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7924800" cy="5257799"/>
          </a:xfrm>
        </p:spPr>
        <p:txBody>
          <a:bodyPr>
            <a:normAutofit/>
          </a:bodyPr>
          <a:lstStyle/>
          <a:p>
            <a:pPr marL="0" lvl="0" indent="0" eaLnBrk="1" hangingPunct="1">
              <a:buNone/>
              <a:defRPr/>
            </a:pPr>
            <a:r>
              <a:rPr lang="en-CA" sz="2200" dirty="0">
                <a:latin typeface="Aptos" panose="020B0004020202020204" pitchFamily="34" charset="0"/>
                <a:cs typeface="Arial" panose="020B0604020202020204" pitchFamily="34" charset="0"/>
              </a:rPr>
              <a:t>Technical Working Team updated RECLAIM V8 and the purpose of this presentation is for key users of the Tool:</a:t>
            </a:r>
          </a:p>
          <a:p>
            <a:pPr marL="0" lvl="0" indent="0" eaLnBrk="1" hangingPunct="1">
              <a:buNone/>
              <a:defRPr/>
            </a:pPr>
            <a:r>
              <a:rPr lang="en-CA" sz="22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512763" indent="-277813" eaLnBrk="1" hangingPunct="1">
              <a:defRPr/>
            </a:pPr>
            <a:r>
              <a:rPr lang="en-CA" sz="2200" dirty="0">
                <a:latin typeface="Aptos" panose="020B0004020202020204" pitchFamily="34" charset="0"/>
                <a:cs typeface="Arial" panose="020B0604020202020204" pitchFamily="34" charset="0"/>
              </a:rPr>
              <a:t>To be informed of the changes made to the working version of the User Manual and Tool.</a:t>
            </a:r>
          </a:p>
          <a:p>
            <a:pPr marL="512763" indent="-277813" eaLnBrk="1" hangingPunct="1">
              <a:defRPr/>
            </a:pPr>
            <a:r>
              <a:rPr lang="en-CA" sz="2200" dirty="0">
                <a:latin typeface="Aptos" panose="020B0004020202020204" pitchFamily="34" charset="0"/>
                <a:cs typeface="Arial" panose="020B0604020202020204" pitchFamily="34" charset="0"/>
              </a:rPr>
              <a:t>Provide high level summary of comments / recommendations</a:t>
            </a:r>
          </a:p>
          <a:p>
            <a:pPr marL="0" lvl="0" indent="0" eaLnBrk="1" hangingPunct="1">
              <a:buNone/>
              <a:defRPr/>
            </a:pPr>
            <a:endParaRPr lang="en-CA" sz="22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buNone/>
              <a:defRPr/>
            </a:pPr>
            <a:r>
              <a:rPr lang="en-CA" sz="2200" dirty="0">
                <a:latin typeface="Aptos" panose="020B0004020202020204" pitchFamily="34" charset="0"/>
                <a:cs typeface="Arial" panose="020B0604020202020204" pitchFamily="34" charset="0"/>
              </a:rPr>
              <a:t>The Technical Working Team will be providing key users the continued opportunity to review the working draft and provide feedback prior to finalizing the Tool </a:t>
            </a:r>
            <a:endParaRPr lang="en-CA" sz="2200" dirty="0">
              <a:highlight>
                <a:srgbClr val="00FF00"/>
              </a:highlight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8AFBFE1-64C5-7ED9-71A6-F9BA414AE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6443EBE-7F4C-4198-5F36-CB3F95E31ED5}"/>
              </a:ext>
            </a:extLst>
          </p:cNvPr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5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anose="020B0604020202020204" pitchFamily="34" charset="0"/>
              </a:rPr>
              <a:t>Purpose of RECLAIM​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495799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GB" sz="2200" i="0" u="none" strike="noStrike" dirty="0">
                <a:effectLst/>
                <a:latin typeface="Aptos" panose="020B0004020202020204" pitchFamily="34" charset="0"/>
              </a:rPr>
              <a:t>PURPOSE: To ensure mining operations do not have residual environmental or human health risks or leave a financial burden on Canadian taxpayers.</a:t>
            </a:r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GB" sz="2200" dirty="0">
              <a:latin typeface="Aptos" panose="020B0004020202020204" pitchFamily="34" charset="0"/>
            </a:endParaRPr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GB" sz="2200" dirty="0">
                <a:latin typeface="Aptos" panose="020B0004020202020204" pitchFamily="34" charset="0"/>
              </a:rPr>
              <a:t>“Estimates of reclamation costs, for the purposes of financial security, should be based on the cost of having the necessary work done by a third-party contractor if the operator defaults. The estimates should also include contingency factors appropriate to the particular work to be undertaken.” </a:t>
            </a:r>
          </a:p>
          <a:p>
            <a:pPr marL="0" indent="0" eaLnBrk="1" hangingPunct="1">
              <a:spcAft>
                <a:spcPts val="1800"/>
              </a:spcAft>
              <a:buNone/>
              <a:defRPr/>
            </a:pPr>
            <a:endParaRPr lang="en-US" sz="2200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DF7A-7AB9-E51B-BC5D-390A0A6BB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5AF288-20E0-6DC0-DDC2-15AB87A7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anose="020B0604020202020204" pitchFamily="34" charset="0"/>
              </a:rPr>
              <a:t>RECLAIM Tool​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28C7C0-BB99-6725-0110-7707AA05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Changes to RECLAIM</a:t>
            </a:r>
            <a:endParaRPr lang="en-US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92088" lvl="1" indent="0">
              <a:lnSpc>
                <a:spcPts val="1800"/>
              </a:lnSpc>
              <a:buNone/>
            </a:pP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Calculation for Future Values​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Mobilization moved to Capital Costs​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Post Closure Activities moved to Capital Costs​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Owners Representative added to Indirect Costs​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Engagement and Regulatory Compliance added to Indirect Costs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Increased indirect default percentages:</a:t>
            </a: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ICM sheet includes default percentages for:</a:t>
            </a:r>
          </a:p>
          <a:p>
            <a:pPr lvl="2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Fi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nalizing the Closure and Reclamation Plan (CRP) (4%</a:t>
            </a:r>
            <a:r>
              <a:rPr lang="en-US" sz="1800" baseline="30000" dirty="0">
                <a:latin typeface="Aptos" panose="020B0004020202020204" pitchFamily="34" charset="0"/>
              </a:rPr>
              <a:t>*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); </a:t>
            </a:r>
          </a:p>
          <a:p>
            <a:pPr lvl="2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Completion of a Human Health and Ecological Risk Assessment (HHERA) (3%</a:t>
            </a:r>
            <a:r>
              <a:rPr lang="en-US" sz="1800" b="0" i="0" u="none" strike="noStrike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*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).</a:t>
            </a:r>
          </a:p>
          <a:p>
            <a:pPr marL="384175" lvl="2" indent="0">
              <a:lnSpc>
                <a:spcPts val="1800"/>
              </a:lnSpc>
              <a:buNone/>
            </a:pPr>
            <a:endParaRPr lang="en-US" sz="1800" dirty="0">
              <a:latin typeface="Aptos" panose="020B0004020202020204" pitchFamily="34" charset="0"/>
            </a:endParaRPr>
          </a:p>
          <a:p>
            <a:pPr marL="384175" lvl="2" indent="0">
              <a:lnSpc>
                <a:spcPts val="1800"/>
              </a:lnSpc>
              <a:buNone/>
            </a:pPr>
            <a:r>
              <a:rPr lang="en-US" sz="1800" dirty="0">
                <a:latin typeface="Aptos" panose="020B0004020202020204" pitchFamily="34" charset="0"/>
              </a:rPr>
              <a:t>* Of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capital costs less post closure and ICM</a:t>
            </a:r>
            <a:endParaRPr lang="en-US" sz="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1760CD2-DD30-91BF-BEAF-BEA80C031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119B02A-24E5-644E-59C2-A5670A244B83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8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B7E22-EFBE-E43D-FD17-639279052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0D779B-0F61-616D-874D-002C1F8C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ptos" panose="020B0004020202020204" pitchFamily="34" charset="0"/>
                <a:cs typeface="Arial" panose="020B0604020202020204" pitchFamily="34" charset="0"/>
              </a:rPr>
              <a:t>RECLAIM Tool​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D5C1D-1741-6A47-22CE-18F27E13E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 marL="0" indent="0" algn="l" rtl="0" fontAlgn="base">
              <a:lnSpc>
                <a:spcPts val="1350"/>
              </a:lnSpc>
              <a:buNone/>
            </a:pPr>
            <a:r>
              <a:rPr lang="en-US" sz="1800" b="0" i="0" u="none" strike="noStrike" dirty="0">
                <a:solidFill>
                  <a:srgbClr val="192D38"/>
                </a:solidFill>
                <a:effectLst/>
                <a:latin typeface="Aptos" panose="020B0004020202020204" pitchFamily="34" charset="0"/>
              </a:rPr>
              <a:t>Increased Default Percentages for In-directs based on industry standards and to reflect actuals at other sites</a:t>
            </a:r>
          </a:p>
          <a:p>
            <a:pPr marL="0" lvl="0" indent="0" algn="just">
              <a:buNone/>
            </a:pPr>
            <a:endParaRPr lang="en-US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7A3B763-6242-BF99-8E5A-300DBDF97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7FBE169-31BE-7866-E8C2-75D38195932A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577E00-9A4B-89A2-0BC5-54B61C009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69019"/>
              </p:ext>
            </p:extLst>
          </p:nvPr>
        </p:nvGraphicFramePr>
        <p:xfrm>
          <a:off x="474662" y="2712244"/>
          <a:ext cx="7648575" cy="2514600"/>
        </p:xfrm>
        <a:graphic>
          <a:graphicData uri="http://schemas.openxmlformats.org/drawingml/2006/table">
            <a:tbl>
              <a:tblPr/>
              <a:tblGrid>
                <a:gridCol w="4676775">
                  <a:extLst>
                    <a:ext uri="{9D8B030D-6E8A-4147-A177-3AD203B41FA5}">
                      <a16:colId xmlns:a16="http://schemas.microsoft.com/office/drawing/2014/main" val="397229463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18909099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20127906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In-Direct</a:t>
                      </a:r>
                      <a:endParaRPr lang="en-US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Old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</a:rPr>
                        <a:t>New %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0912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ENGINEERING DESIGN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8705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MANAGEMENT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12096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HEALTH AND SAFETY PLANS/MONITORING &amp; QC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12377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BONDING/INSURANCE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87538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ENGAGEMENT AND REGULATORY COMPLIANCE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85803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CONTINGENCY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00828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OWNERS REPRESENTATIVE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>
                        <a:lnSpc>
                          <a:spcPts val="1425"/>
                        </a:lnSpc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71100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A60E49D-4755-E042-B327-3C1BCD8E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436039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1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8F4E-5002-8683-F31D-D0B40A3B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739CF-7BA7-8361-A1FC-B9BBAD87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RECLAIM Tool​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7791B-E395-FAA2-85A2-F50C93D0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192D38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Post Closure Worksheet now includes a cell for users to input the number of years post closure activities are planned to occur at the site - used to calculate the future value of this work on the Summary Page.</a:t>
            </a:r>
          </a:p>
          <a:p>
            <a:pPr marL="0" indent="0">
              <a:lnSpc>
                <a:spcPts val="2100"/>
              </a:lnSpc>
              <a:buNone/>
            </a:pPr>
            <a:endParaRPr lang="en-US" sz="1800" dirty="0">
              <a:latin typeface="Aptos" panose="020B00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Removed discount rate and present value calculation. </a:t>
            </a: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17D8BEC-F6CA-3E55-442F-BD26BDBBA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C2BA4EA-373B-6EF9-8C94-063FBF3CD915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8EB702-411E-F9ED-6610-162CE0C51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9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18B11-6099-EF46-69B0-980E9F8F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F2ADE-8EE0-A773-9BA5-39CC1D9E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6400800" cy="685800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RECLAIM Tool​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8B199C-8EBE-D8F1-C684-14E87C2E2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8314816" cy="4876800"/>
          </a:xfrm>
        </p:spPr>
        <p:txBody>
          <a:bodyPr>
            <a:normAutofit/>
          </a:bodyPr>
          <a:lstStyle/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192D38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Water Treatment Worksheet  now separated into ICM, Closure Activities and Post Closure</a:t>
            </a: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Also includes a cells for users to input the number of years water treatment is planned to occur at the site. In the case of long-term water treatment which is included as part of Post Closure Activities, this is used to calculate the future value of this work.</a:t>
            </a: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Added in a line item for water treatment facility construction cost and annual operation cost. </a:t>
            </a:r>
          </a:p>
          <a:p>
            <a:pPr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Aptos" panose="020B0004020202020204" pitchFamily="34" charset="0"/>
            </a:endParaRP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92D38"/>
              </a:solidFill>
              <a:latin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/>
          </a:p>
          <a:p>
            <a:pPr lvl="0" eaLnBrk="1" hangingPunct="1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b="1" dirty="0"/>
          </a:p>
          <a:p>
            <a:pPr marL="0" lvl="0" indent="0" eaLnBrk="1" hangingPunct="1">
              <a:spcAft>
                <a:spcPts val="1800"/>
              </a:spcAft>
              <a:buNone/>
              <a:defRPr/>
            </a:pPr>
            <a:endParaRPr lang="en-US" altLang="en-US" sz="2200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5D7092D0-34C1-D715-5050-030C73645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6E0D03E-2018-47A7-89D7-7CFE67216941}"/>
              </a:ext>
            </a:extLst>
          </p:cNvPr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678E2FE-B2B0-414E-19CA-6EAA79015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05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08390368CDB4B969FF72BA7B3E548" ma:contentTypeVersion="8" ma:contentTypeDescription="Create a new document." ma:contentTypeScope="" ma:versionID="c39aeac334a614ec20cbbec5b127045b">
  <xsd:schema xmlns:xsd="http://www.w3.org/2001/XMLSchema" xmlns:xs="http://www.w3.org/2001/XMLSchema" xmlns:p="http://schemas.microsoft.com/office/2006/metadata/properties" xmlns:ns2="45b586ee-a46c-4719-8c82-3f6dfde63541" targetNamespace="http://schemas.microsoft.com/office/2006/metadata/properties" ma:root="true" ma:fieldsID="cf652ecd7eadc3175e354204193e7fa0" ns2:_="">
    <xsd:import namespace="45b586ee-a46c-4719-8c82-3f6dfde63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586ee-a46c-4719-8c82-3f6dfde63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B0F30-B4BF-4CD8-9AD0-5A0F72871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586ee-a46c-4719-8c82-3f6dfde63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3FDC6-7ADC-4708-A4CF-C5C9FE07A3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3C6835-DF68-49C7-B3B3-2C82783429CF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5b586ee-a46c-4719-8c82-3f6dfde6354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64796</TotalTime>
  <Words>871</Words>
  <Application>Microsoft Office PowerPoint</Application>
  <PresentationFormat>On-screen Show (4:3)</PresentationFormat>
  <Paragraphs>182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Times New Roman</vt:lpstr>
      <vt:lpstr>Verdana</vt:lpstr>
      <vt:lpstr>Standard_white</vt:lpstr>
      <vt:lpstr>Custom Design</vt:lpstr>
      <vt:lpstr>PowerPoint Presentation</vt:lpstr>
      <vt:lpstr>Technical Working Team</vt:lpstr>
      <vt:lpstr>History of RECLAIM​</vt:lpstr>
      <vt:lpstr>Purpose of this Presentation</vt:lpstr>
      <vt:lpstr>Purpose of RECLAIM​</vt:lpstr>
      <vt:lpstr>RECLAIM Tool​</vt:lpstr>
      <vt:lpstr>RECLAIM Tool​</vt:lpstr>
      <vt:lpstr>RECLAIM Tool​</vt:lpstr>
      <vt:lpstr>RECLAIM Tool​</vt:lpstr>
      <vt:lpstr>RECLAIM Tool​</vt:lpstr>
      <vt:lpstr>19 Contributors of Comments/Recommendations</vt:lpstr>
      <vt:lpstr>Comment Tracker: March 31, 2025 Submission</vt:lpstr>
      <vt:lpstr>Conclusion</vt:lpstr>
      <vt:lpstr>Questions and Answers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Dwyer</cp:lastModifiedBy>
  <cp:revision>1252</cp:revision>
  <cp:lastPrinted>2023-10-06T16:15:26Z</cp:lastPrinted>
  <dcterms:created xsi:type="dcterms:W3CDTF">2007-03-13T16:30:24Z</dcterms:created>
  <dcterms:modified xsi:type="dcterms:W3CDTF">2025-04-10T14:54:38Z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0x010100BFF08390368CDB4B969FF72BA7B3E548</vt:lpwstr>
  </property>
</Properties>
</file>